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91"/>
  </p:notesMasterIdLst>
  <p:sldIdLst>
    <p:sldId id="256" r:id="rId2"/>
    <p:sldId id="415" r:id="rId3"/>
    <p:sldId id="259" r:id="rId4"/>
    <p:sldId id="260" r:id="rId5"/>
    <p:sldId id="258" r:id="rId6"/>
    <p:sldId id="273" r:id="rId7"/>
    <p:sldId id="280" r:id="rId8"/>
    <p:sldId id="274" r:id="rId9"/>
    <p:sldId id="305" r:id="rId10"/>
    <p:sldId id="275" r:id="rId11"/>
    <p:sldId id="281" r:id="rId12"/>
    <p:sldId id="276" r:id="rId13"/>
    <p:sldId id="284" r:id="rId14"/>
    <p:sldId id="285" r:id="rId15"/>
    <p:sldId id="286" r:id="rId16"/>
    <p:sldId id="287" r:id="rId17"/>
    <p:sldId id="288" r:id="rId18"/>
    <p:sldId id="297" r:id="rId19"/>
    <p:sldId id="298" r:id="rId20"/>
    <p:sldId id="289" r:id="rId21"/>
    <p:sldId id="290" r:id="rId22"/>
    <p:sldId id="291" r:id="rId23"/>
    <p:sldId id="300" r:id="rId24"/>
    <p:sldId id="328" r:id="rId25"/>
    <p:sldId id="293" r:id="rId26"/>
    <p:sldId id="310" r:id="rId27"/>
    <p:sldId id="325" r:id="rId28"/>
    <p:sldId id="302" r:id="rId29"/>
    <p:sldId id="311" r:id="rId30"/>
    <p:sldId id="314" r:id="rId31"/>
    <p:sldId id="316" r:id="rId32"/>
    <p:sldId id="319" r:id="rId33"/>
    <p:sldId id="336" r:id="rId34"/>
    <p:sldId id="339" r:id="rId35"/>
    <p:sldId id="327" r:id="rId36"/>
    <p:sldId id="329" r:id="rId37"/>
    <p:sldId id="338" r:id="rId38"/>
    <p:sldId id="366" r:id="rId39"/>
    <p:sldId id="318" r:id="rId40"/>
    <p:sldId id="335" r:id="rId41"/>
    <p:sldId id="332" r:id="rId42"/>
    <p:sldId id="334" r:id="rId43"/>
    <p:sldId id="333" r:id="rId44"/>
    <p:sldId id="343" r:id="rId45"/>
    <p:sldId id="326" r:id="rId46"/>
    <p:sldId id="341" r:id="rId47"/>
    <p:sldId id="344" r:id="rId48"/>
    <p:sldId id="345" r:id="rId49"/>
    <p:sldId id="342" r:id="rId50"/>
    <p:sldId id="346" r:id="rId51"/>
    <p:sldId id="359" r:id="rId52"/>
    <p:sldId id="362" r:id="rId53"/>
    <p:sldId id="350" r:id="rId54"/>
    <p:sldId id="352" r:id="rId55"/>
    <p:sldId id="354" r:id="rId56"/>
    <p:sldId id="356" r:id="rId57"/>
    <p:sldId id="357" r:id="rId58"/>
    <p:sldId id="363" r:id="rId59"/>
    <p:sldId id="377" r:id="rId60"/>
    <p:sldId id="378" r:id="rId61"/>
    <p:sldId id="367" r:id="rId62"/>
    <p:sldId id="369" r:id="rId63"/>
    <p:sldId id="384" r:id="rId64"/>
    <p:sldId id="383" r:id="rId65"/>
    <p:sldId id="379" r:id="rId66"/>
    <p:sldId id="374" r:id="rId67"/>
    <p:sldId id="380" r:id="rId68"/>
    <p:sldId id="382" r:id="rId69"/>
    <p:sldId id="385" r:id="rId70"/>
    <p:sldId id="408" r:id="rId71"/>
    <p:sldId id="407" r:id="rId72"/>
    <p:sldId id="387" r:id="rId73"/>
    <p:sldId id="386" r:id="rId74"/>
    <p:sldId id="390" r:id="rId75"/>
    <p:sldId id="391" r:id="rId76"/>
    <p:sldId id="392" r:id="rId77"/>
    <p:sldId id="393" r:id="rId78"/>
    <p:sldId id="394" r:id="rId79"/>
    <p:sldId id="395" r:id="rId80"/>
    <p:sldId id="396" r:id="rId81"/>
    <p:sldId id="409" r:id="rId82"/>
    <p:sldId id="406" r:id="rId83"/>
    <p:sldId id="414" r:id="rId84"/>
    <p:sldId id="376" r:id="rId85"/>
    <p:sldId id="413" r:id="rId86"/>
    <p:sldId id="410" r:id="rId87"/>
    <p:sldId id="411" r:id="rId88"/>
    <p:sldId id="412" r:id="rId89"/>
    <p:sldId id="272" r:id="rId90"/>
  </p:sldIdLst>
  <p:sldSz cx="9144000" cy="5143500" type="screen16x9"/>
  <p:notesSz cx="6858000" cy="9144000"/>
  <p:embeddedFontLst>
    <p:embeddedFont>
      <p:font typeface="Cambria Math" panose="02040503050406030204" pitchFamily="18" charset="0"/>
      <p:regular r:id="rId92"/>
    </p:embeddedFont>
    <p:embeddedFont>
      <p:font typeface="Helvetica" panose="020B0604020202020204" pitchFamily="34" charset="0"/>
      <p:regular r:id="rId93"/>
      <p:bold r:id="rId94"/>
      <p:italic r:id="rId95"/>
      <p:boldItalic r:id="rId96"/>
    </p:embeddedFont>
    <p:embeddedFont>
      <p:font typeface="Poppins" panose="00000500000000000000" pitchFamily="2" charset="0"/>
      <p:regular r:id="rId97"/>
      <p:bold r:id="rId98"/>
      <p:italic r:id="rId99"/>
      <p:boldItalic r:id="rId100"/>
    </p:embeddedFont>
    <p:embeddedFont>
      <p:font typeface="微軟正黑體" panose="020B0604030504040204" pitchFamily="34" charset="-120"/>
      <p:regular r:id="rId101"/>
      <p:bold r:id="rId102"/>
    </p:embeddedFont>
    <p:embeddedFont>
      <p:font typeface="微軟正黑體" panose="020B0604030504040204" pitchFamily="34" charset="-120"/>
      <p:regular r:id="rId101"/>
      <p:bold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7EB31E65-87E5-114B-A691-835ED5E665C4}">
          <p14:sldIdLst>
            <p14:sldId id="256"/>
            <p14:sldId id="415"/>
            <p14:sldId id="259"/>
          </p14:sldIdLst>
        </p14:section>
        <p14:section name="第一章：介紹" id="{B4485DD2-4685-7B47-9296-86CC15A96119}">
          <p14:sldIdLst>
            <p14:sldId id="260"/>
            <p14:sldId id="258"/>
            <p14:sldId id="273"/>
            <p14:sldId id="280"/>
            <p14:sldId id="274"/>
            <p14:sldId id="305"/>
            <p14:sldId id="275"/>
            <p14:sldId id="281"/>
            <p14:sldId id="276"/>
          </p14:sldIdLst>
        </p14:section>
        <p14:section name="第二章：相關文獻" id="{290F03E3-2C80-4F41-917C-81F6DFDB1772}">
          <p14:sldIdLst>
            <p14:sldId id="284"/>
            <p14:sldId id="285"/>
            <p14:sldId id="286"/>
            <p14:sldId id="287"/>
            <p14:sldId id="288"/>
            <p14:sldId id="297"/>
            <p14:sldId id="298"/>
            <p14:sldId id="289"/>
            <p14:sldId id="290"/>
            <p14:sldId id="291"/>
            <p14:sldId id="300"/>
            <p14:sldId id="328"/>
            <p14:sldId id="293"/>
            <p14:sldId id="310"/>
            <p14:sldId id="325"/>
            <p14:sldId id="302"/>
            <p14:sldId id="311"/>
          </p14:sldIdLst>
        </p14:section>
        <p14:section name="第三章：研究方法" id="{8CE1CE8D-C63E-C547-8E2A-C93E8D61537C}">
          <p14:sldIdLst>
            <p14:sldId id="314"/>
            <p14:sldId id="316"/>
            <p14:sldId id="319"/>
            <p14:sldId id="336"/>
            <p14:sldId id="339"/>
            <p14:sldId id="327"/>
            <p14:sldId id="329"/>
            <p14:sldId id="338"/>
            <p14:sldId id="366"/>
            <p14:sldId id="318"/>
            <p14:sldId id="335"/>
            <p14:sldId id="332"/>
            <p14:sldId id="334"/>
            <p14:sldId id="333"/>
            <p14:sldId id="343"/>
            <p14:sldId id="326"/>
            <p14:sldId id="341"/>
            <p14:sldId id="344"/>
            <p14:sldId id="345"/>
            <p14:sldId id="342"/>
            <p14:sldId id="346"/>
            <p14:sldId id="359"/>
            <p14:sldId id="362"/>
            <p14:sldId id="350"/>
            <p14:sldId id="352"/>
            <p14:sldId id="354"/>
            <p14:sldId id="356"/>
            <p14:sldId id="357"/>
          </p14:sldIdLst>
        </p14:section>
        <p14:section name="第四章：實驗設計" id="{B7113893-0272-A24B-B69C-5BEF8498740D}">
          <p14:sldIdLst>
            <p14:sldId id="363"/>
            <p14:sldId id="377"/>
            <p14:sldId id="378"/>
            <p14:sldId id="367"/>
            <p14:sldId id="369"/>
            <p14:sldId id="384"/>
            <p14:sldId id="383"/>
            <p14:sldId id="379"/>
            <p14:sldId id="374"/>
          </p14:sldIdLst>
        </p14:section>
        <p14:section name="第五章：實驗結果" id="{DA3F9E64-9F32-E344-8E4B-CA2ADE9339BC}">
          <p14:sldIdLst>
            <p14:sldId id="380"/>
            <p14:sldId id="382"/>
            <p14:sldId id="385"/>
            <p14:sldId id="408"/>
            <p14:sldId id="407"/>
            <p14:sldId id="387"/>
            <p14:sldId id="386"/>
            <p14:sldId id="390"/>
            <p14:sldId id="391"/>
            <p14:sldId id="392"/>
            <p14:sldId id="393"/>
            <p14:sldId id="394"/>
            <p14:sldId id="395"/>
            <p14:sldId id="396"/>
            <p14:sldId id="409"/>
            <p14:sldId id="406"/>
            <p14:sldId id="414"/>
            <p14:sldId id="376"/>
            <p14:sldId id="413"/>
          </p14:sldIdLst>
        </p14:section>
        <p14:section name="預設章節" id="{0714B435-C670-F44E-AB75-DFDB4E6404AF}">
          <p14:sldIdLst>
            <p14:sldId id="410"/>
            <p14:sldId id="411"/>
            <p14:sldId id="412"/>
            <p14:sldId id="272"/>
          </p14:sldIdLst>
        </p14:section>
      </p14:sectionLst>
    </p:ext>
    <p:ext uri="{EFAFB233-063F-42B5-8137-9DF3F51BA10A}">
      <p15:sldGuideLst xmlns:p15="http://schemas.microsoft.com/office/powerpoint/2012/main">
        <p15:guide id="1" orient="horz" pos="2826">
          <p15:clr>
            <a:srgbClr val="9AA0A6"/>
          </p15:clr>
        </p15:guide>
        <p15:guide id="2" orient="horz" pos="720">
          <p15:clr>
            <a:srgbClr val="9AA0A6"/>
          </p15:clr>
        </p15:guide>
        <p15:guide id="3"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891B6E-A8DA-3A32-8F6D-366BBDFD57BF}" name="Lin" initials="L" userId="Lin" providerId="None"/>
  <p188:author id="{F47831AE-E174-FDBF-A63D-06C2CC23F60A}" name="C107118122" initials="" userId="S::C107118122@nkust.edu.tw::e1a0b813-9e41-4f19-8bdd-f65a3440d10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 initials="L" lastIdx="1" clrIdx="0">
    <p:extLst>
      <p:ext uri="{19B8F6BF-5375-455C-9EA6-DF929625EA0E}">
        <p15:presenceInfo xmlns:p15="http://schemas.microsoft.com/office/powerpoint/2012/main" userId="L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EFA00"/>
    <a:srgbClr val="FF8AD8"/>
    <a:srgbClr val="73FEFF"/>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6CFB5C-9D7D-43E4-B845-FFA9E4D7419D}">
  <a:tblStyle styleId="{196CFB5C-9D7D-43E4-B845-FFA9E4D741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0000" autoAdjust="0"/>
  </p:normalViewPr>
  <p:slideViewPr>
    <p:cSldViewPr snapToGrid="0">
      <p:cViewPr varScale="1">
        <p:scale>
          <a:sx n="120" d="100"/>
          <a:sy n="120" d="100"/>
        </p:scale>
        <p:origin x="1470" y="102"/>
      </p:cViewPr>
      <p:guideLst>
        <p:guide orient="horz" pos="2826"/>
        <p:guide orient="horz" pos="720"/>
        <p:guide pos="2880"/>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font" Target="fonts/font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108"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3.fntdata"/><Relationship Id="rId99" Type="http://schemas.openxmlformats.org/officeDocument/2006/relationships/font" Target="fonts/font8.fntdata"/><Relationship Id="rId10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6.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9.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2.fntdata"/><Relationship Id="rId98" Type="http://schemas.openxmlformats.org/officeDocument/2006/relationships/font" Target="fonts/font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ieeexplore.ieee.org/abstract/document/8053243/?casa_token=PxkS6ZeVBUoAAAAA:I570Lg4xMVTbyOy8PTqvtBrhWWte-cJDmbulJ6TIuCmeZZ1LjEurktig_BW53xhp6IEPsWg"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dirty="0">
              <a:latin typeface="+mn-lt"/>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523007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b="0" dirty="0">
              <a:latin typeface="+mn-lt"/>
            </a:endParaRPr>
          </a:p>
        </p:txBody>
      </p:sp>
    </p:spTree>
    <p:extLst>
      <p:ext uri="{BB962C8B-B14F-4D97-AF65-F5344CB8AC3E}">
        <p14:creationId xmlns:p14="http://schemas.microsoft.com/office/powerpoint/2010/main" val="20163204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0294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05521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6565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dirty="0">
                <a:latin typeface="+mn-lt"/>
              </a:rPr>
              <a:t>基於序列的方法：</a:t>
            </a:r>
            <a:r>
              <a:rPr lang="zh-TW" altLang="en-US" sz="1100" b="0" dirty="0">
                <a:latin typeface="+mn-lt"/>
                <a:ea typeface="Microsoft JhengHei" panose="020B0604030504040204" pitchFamily="34" charset="-120"/>
                <a:cs typeface="Times New Roman" panose="02020603050405020304" pitchFamily="18" charset="0"/>
              </a:rPr>
              <a:t>馬爾可夫鏈</a:t>
            </a:r>
            <a:r>
              <a:rPr lang="en-US" altLang="zh-TW" sz="1100" b="0" dirty="0">
                <a:latin typeface="+mn-lt"/>
                <a:ea typeface="Microsoft JhengHei" panose="020B0604030504040204" pitchFamily="34" charset="-120"/>
                <a:cs typeface="Times New Roman" panose="02020603050405020304" pitchFamily="18" charset="0"/>
              </a:rPr>
              <a:t>( Markov chains )</a:t>
            </a:r>
          </a:p>
          <a:p>
            <a:pPr marL="0" lvl="0" indent="0" algn="l" rtl="0">
              <a:spcBef>
                <a:spcPts val="0"/>
              </a:spcBef>
              <a:spcAft>
                <a:spcPts val="0"/>
              </a:spcAft>
              <a:buNone/>
            </a:pPr>
            <a:endParaRPr lang="en-US" altLang="zh-TW" sz="1100" b="0" dirty="0">
              <a:latin typeface="+mn-lt"/>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r>
              <a:rPr lang="en-US" altLang="zh-TW" sz="1100" b="0" dirty="0">
                <a:latin typeface="+mn-lt"/>
                <a:ea typeface="Microsoft JhengHei" panose="020B0604030504040204" pitchFamily="34" charset="-120"/>
                <a:cs typeface="Times New Roman" panose="02020603050405020304" pitchFamily="18" charset="0"/>
              </a:rPr>
              <a:t>[37]</a:t>
            </a:r>
            <a:r>
              <a:rPr lang="zh-TW" altLang="en-US" sz="1100" b="0" dirty="0">
                <a:latin typeface="+mn-lt"/>
                <a:ea typeface="Microsoft JhengHei" panose="020B0604030504040204" pitchFamily="34" charset="-120"/>
                <a:cs typeface="Times New Roman" panose="02020603050405020304" pitchFamily="18" charset="0"/>
              </a:rPr>
              <a:t>：</a:t>
            </a:r>
            <a:r>
              <a:rPr lang="en-US" altLang="zh-TW" b="0" i="0" dirty="0">
                <a:solidFill>
                  <a:srgbClr val="333333"/>
                </a:solidFill>
                <a:effectLst/>
                <a:latin typeface="+mn-lt"/>
              </a:rPr>
              <a:t>Increasing recommended effectiveness with </a:t>
            </a:r>
            <a:r>
              <a:rPr lang="en-US" altLang="zh-TW" b="0" i="0" dirty="0" err="1">
                <a:solidFill>
                  <a:srgbClr val="333333"/>
                </a:solidFill>
                <a:effectLst/>
                <a:latin typeface="+mn-lt"/>
              </a:rPr>
              <a:t>markov</a:t>
            </a:r>
            <a:r>
              <a:rPr lang="en-US" altLang="zh-TW" b="0" i="0" dirty="0">
                <a:solidFill>
                  <a:srgbClr val="333333"/>
                </a:solidFill>
                <a:effectLst/>
                <a:latin typeface="+mn-lt"/>
              </a:rPr>
              <a:t> chains and purchase intervals</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link.springer.com</a:t>
            </a:r>
            <a:r>
              <a:rPr lang="en-US" altLang="zh-TW" b="0" i="0" dirty="0">
                <a:solidFill>
                  <a:srgbClr val="333333"/>
                </a:solidFill>
                <a:effectLst/>
                <a:latin typeface="+mn-lt"/>
              </a:rPr>
              <a:t>/article/10.1007/s00521-014-1599-8</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a:latin typeface="+mn-lt"/>
                <a:ea typeface="Microsoft JhengHei" panose="020B0604030504040204" pitchFamily="34" charset="-120"/>
                <a:cs typeface="Times New Roman" panose="02020603050405020304" pitchFamily="18" charset="0"/>
              </a:rPr>
              <a:t>[38]</a:t>
            </a:r>
            <a:r>
              <a:rPr lang="zh-TW" altLang="en-US" sz="1100" b="0" dirty="0">
                <a:latin typeface="+mn-lt"/>
                <a:ea typeface="Microsoft JhengHei" panose="020B0604030504040204" pitchFamily="34" charset="-120"/>
                <a:cs typeface="Times New Roman" panose="02020603050405020304" pitchFamily="18" charset="0"/>
              </a:rPr>
              <a:t>：</a:t>
            </a:r>
            <a:r>
              <a:rPr lang="en-US" altLang="zh-TW" sz="1800" b="0" dirty="0">
                <a:effectLst/>
                <a:latin typeface="+mn-lt"/>
              </a:rPr>
              <a:t>An MDP-Based Recommender System</a:t>
            </a:r>
            <a:r>
              <a:rPr lang="zh-TW" altLang="en-US" sz="1800" b="0" dirty="0">
                <a:effectLst/>
                <a:latin typeface="+mn-lt"/>
              </a:rPr>
              <a:t>（有</a:t>
            </a:r>
            <a:r>
              <a:rPr lang="en-US" altLang="zh-TW" sz="1800" b="0" dirty="0">
                <a:effectLst/>
                <a:latin typeface="+mn-lt"/>
              </a:rPr>
              <a:t>PDF</a:t>
            </a:r>
            <a:r>
              <a:rPr lang="zh-TW" altLang="en-US" sz="1800" b="0" dirty="0">
                <a:effectLst/>
                <a:latin typeface="+mn-lt"/>
              </a:rPr>
              <a:t>）</a:t>
            </a:r>
            <a:endParaRPr lang="en-US" altLang="zh-TW" b="0" i="0" dirty="0">
              <a:solidFill>
                <a:srgbClr val="333333"/>
              </a:solidFill>
              <a:effectLst/>
              <a:latin typeface="+mn-lt"/>
            </a:endParaRPr>
          </a:p>
        </p:txBody>
      </p:sp>
    </p:spTree>
    <p:extLst>
      <p:ext uri="{BB962C8B-B14F-4D97-AF65-F5344CB8AC3E}">
        <p14:creationId xmlns:p14="http://schemas.microsoft.com/office/powerpoint/2010/main" val="1752209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effectLst/>
                <a:latin typeface="+mn-lt"/>
              </a:rPr>
              <a:t>矩陣分解、基於用戶的協同過濾</a:t>
            </a:r>
            <a:endParaRPr lang="en-US" altLang="zh-TW" b="0" i="0" dirty="0">
              <a:effectLst/>
              <a:latin typeface="+mn-lt"/>
            </a:endParaRPr>
          </a:p>
          <a:p>
            <a:pPr marL="158750" indent="0" algn="l">
              <a:buNone/>
            </a:pPr>
            <a:endParaRPr lang="en-US" altLang="zh-TW" b="0" i="0" dirty="0">
              <a:effectLst/>
              <a:latin typeface="+mn-lt"/>
            </a:endParaRPr>
          </a:p>
          <a:p>
            <a:pPr marL="158750" indent="0" algn="l">
              <a:buNone/>
            </a:pPr>
            <a:r>
              <a:rPr lang="en-US" altLang="zh-TW" b="0" i="0" dirty="0">
                <a:effectLst/>
                <a:latin typeface="+mn-lt"/>
              </a:rPr>
              <a:t>[39]</a:t>
            </a:r>
            <a:r>
              <a:rPr lang="zh-TW" altLang="en-US" b="0" i="0" dirty="0">
                <a:effectLst/>
                <a:latin typeface="+mn-lt"/>
              </a:rPr>
              <a:t>：</a:t>
            </a:r>
            <a:r>
              <a:rPr lang="en-US" altLang="zh-TW" b="0" i="0" dirty="0">
                <a:solidFill>
                  <a:srgbClr val="1F1F1F"/>
                </a:solidFill>
                <a:effectLst/>
                <a:latin typeface="+mn-lt"/>
              </a:rPr>
              <a:t>Matrix Factorization Model in Collaborative Filtering Algorithms: A Survey</a:t>
            </a:r>
            <a:r>
              <a:rPr lang="zh-TW" altLang="en-US" b="0" i="0" u="none" strike="noStrike" dirty="0">
                <a:solidFill>
                  <a:srgbClr val="0272B1"/>
                </a:solidFill>
                <a:effectLst/>
                <a:latin typeface="+mn-lt"/>
              </a:rPr>
              <a:t>（</a:t>
            </a:r>
            <a:r>
              <a:rPr lang="en-US" altLang="zh-TW" b="0" i="0" dirty="0">
                <a:effectLst/>
                <a:latin typeface="+mn-lt"/>
              </a:rPr>
              <a:t>https://</a:t>
            </a:r>
            <a:r>
              <a:rPr lang="en-US" altLang="zh-TW" b="0" i="0" dirty="0" err="1">
                <a:effectLst/>
                <a:latin typeface="+mn-lt"/>
              </a:rPr>
              <a:t>www.sciencedirect.com</a:t>
            </a:r>
            <a:r>
              <a:rPr lang="en-US" altLang="zh-TW" b="0" i="0" dirty="0">
                <a:effectLst/>
                <a:latin typeface="+mn-lt"/>
              </a:rPr>
              <a:t>/science/article/</a:t>
            </a:r>
            <a:r>
              <a:rPr lang="en-US" altLang="zh-TW" b="0" i="0" dirty="0" err="1">
                <a:effectLst/>
                <a:latin typeface="+mn-lt"/>
              </a:rPr>
              <a:t>pii</a:t>
            </a:r>
            <a:r>
              <a:rPr lang="en-US" altLang="zh-TW" b="0" i="0" dirty="0">
                <a:effectLst/>
                <a:latin typeface="+mn-lt"/>
              </a:rPr>
              <a:t>/S1877050915007462</a:t>
            </a:r>
            <a:r>
              <a:rPr lang="zh-TW" altLang="en-US" b="0" i="0" dirty="0">
                <a:effectLst/>
                <a:latin typeface="+mn-lt"/>
              </a:rPr>
              <a:t>）</a:t>
            </a:r>
            <a:endParaRPr lang="en-US" altLang="zh-TW" b="0" i="0" dirty="0">
              <a:effectLst/>
              <a:latin typeface="+mn-lt"/>
            </a:endParaRPr>
          </a:p>
          <a:p>
            <a:pPr marL="158750" indent="0" algn="l">
              <a:buNone/>
            </a:pPr>
            <a:r>
              <a:rPr lang="en-US" altLang="zh-TW" b="0" i="0" dirty="0">
                <a:effectLst/>
                <a:latin typeface="+mn-lt"/>
              </a:rPr>
              <a:t>[40]</a:t>
            </a:r>
            <a:r>
              <a:rPr lang="zh-TW" altLang="en-US" b="0" i="0" dirty="0">
                <a:effectLst/>
                <a:latin typeface="+mn-lt"/>
              </a:rPr>
              <a:t>：</a:t>
            </a:r>
            <a:r>
              <a:rPr lang="en-US" altLang="zh-TW" b="0" i="0" dirty="0">
                <a:solidFill>
                  <a:srgbClr val="333333"/>
                </a:solidFill>
                <a:effectLst/>
                <a:latin typeface="+mn-lt"/>
              </a:rPr>
              <a:t>Factorization Machines</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ieeexplore.ieee.org</a:t>
            </a:r>
            <a:r>
              <a:rPr lang="en-US" altLang="zh-TW" b="0" i="0" dirty="0">
                <a:solidFill>
                  <a:srgbClr val="333333"/>
                </a:solidFill>
                <a:effectLst/>
                <a:latin typeface="+mn-lt"/>
              </a:rPr>
              <a:t>/abstract/document/5694074?casa_token=Y321wQpJ6ywAAAAA:-_e_vUSECd4-pIUsoKzmrSfN_SazNbwqRGvcmhVVs_HqiulZAZ8MXP-BWlWp_FaSotMJMPSy</a:t>
            </a:r>
            <a:r>
              <a:rPr lang="zh-TW" altLang="en-US" b="0" i="0" dirty="0">
                <a:solidFill>
                  <a:srgbClr val="333333"/>
                </a:solidFill>
                <a:effectLst/>
                <a:latin typeface="+mn-lt"/>
              </a:rPr>
              <a:t>）</a:t>
            </a:r>
            <a:endParaRPr lang="en-US" altLang="zh-TW" b="0" i="0" dirty="0">
              <a:solidFill>
                <a:srgbClr val="333333"/>
              </a:solidFill>
              <a:effectLst/>
              <a:latin typeface="+mn-lt"/>
            </a:endParaRPr>
          </a:p>
          <a:p>
            <a:pPr marL="158750" indent="0" algn="l">
              <a:buNone/>
            </a:pPr>
            <a:r>
              <a:rPr lang="en-US" altLang="zh-TW" b="0" i="0" dirty="0">
                <a:solidFill>
                  <a:srgbClr val="666600"/>
                </a:solidFill>
                <a:effectLst/>
                <a:latin typeface="+mn-lt"/>
                <a:ea typeface="PingFang TC" panose="020B0400000000000000" pitchFamily="34" charset="-120"/>
              </a:rPr>
              <a:t>[41]</a:t>
            </a:r>
            <a:r>
              <a:rPr lang="zh-TW" altLang="en-US" b="0" i="0" dirty="0">
                <a:solidFill>
                  <a:srgbClr val="666600"/>
                </a:solidFill>
                <a:effectLst/>
                <a:latin typeface="+mn-lt"/>
                <a:ea typeface="PingFang TC" panose="020B0400000000000000" pitchFamily="34" charset="-120"/>
              </a:rPr>
              <a:t>：</a:t>
            </a:r>
            <a:r>
              <a:rPr lang="en-US" altLang="zh-TW" b="0" i="0" dirty="0">
                <a:solidFill>
                  <a:srgbClr val="333333"/>
                </a:solidFill>
                <a:effectLst/>
                <a:latin typeface="+mn-lt"/>
              </a:rPr>
              <a:t>Cross-Domain Collaborative Filtering with Factorization Machines</a:t>
            </a:r>
            <a:r>
              <a:rPr lang="zh-TW" altLang="en-US" b="0" i="0" dirty="0">
                <a:solidFill>
                  <a:srgbClr val="666600"/>
                </a:solidFill>
                <a:effectLst/>
                <a:latin typeface="+mn-lt"/>
                <a:ea typeface="PingFang TC" panose="020B0400000000000000" pitchFamily="34" charset="-120"/>
              </a:rPr>
              <a:t>（</a:t>
            </a:r>
            <a:r>
              <a:rPr lang="en-US" altLang="zh-TW" b="0" i="0" dirty="0">
                <a:solidFill>
                  <a:srgbClr val="666600"/>
                </a:solidFill>
                <a:effectLst/>
                <a:latin typeface="+mn-lt"/>
                <a:ea typeface="PingFang TC" panose="020B0400000000000000" pitchFamily="34" charset="-120"/>
              </a:rPr>
              <a:t>https://</a:t>
            </a:r>
            <a:r>
              <a:rPr lang="en-US" altLang="zh-TW" b="0" i="0" dirty="0" err="1">
                <a:solidFill>
                  <a:srgbClr val="666600"/>
                </a:solidFill>
                <a:effectLst/>
                <a:latin typeface="+mn-lt"/>
                <a:ea typeface="PingFang TC" panose="020B0400000000000000" pitchFamily="34" charset="-120"/>
              </a:rPr>
              <a:t>link.springer.com</a:t>
            </a:r>
            <a:r>
              <a:rPr lang="en-US" altLang="zh-TW" b="0" i="0" dirty="0">
                <a:solidFill>
                  <a:srgbClr val="666600"/>
                </a:solidFill>
                <a:effectLst/>
                <a:latin typeface="+mn-lt"/>
                <a:ea typeface="PingFang TC" panose="020B0400000000000000" pitchFamily="34" charset="-120"/>
              </a:rPr>
              <a:t>/chapter/10.1007/978-3-319-06028-6_72</a:t>
            </a:r>
            <a:r>
              <a:rPr lang="zh-TW" altLang="en-US" b="0" i="0" dirty="0">
                <a:solidFill>
                  <a:srgbClr val="666600"/>
                </a:solidFill>
                <a:effectLst/>
                <a:latin typeface="+mn-lt"/>
                <a:ea typeface="PingFang TC" panose="020B0400000000000000" pitchFamily="34" charset="-120"/>
              </a:rPr>
              <a:t>）</a:t>
            </a:r>
            <a:endParaRPr lang="en-US" altLang="zh-TW" b="0" i="0" dirty="0">
              <a:solidFill>
                <a:srgbClr val="666600"/>
              </a:solidFill>
              <a:effectLst/>
              <a:latin typeface="+mn-lt"/>
              <a:ea typeface="PingFang TC" panose="020B0400000000000000" pitchFamily="34" charset="-120"/>
            </a:endParaRPr>
          </a:p>
          <a:p>
            <a:pPr marL="158750" indent="0" algn="l">
              <a:buNone/>
            </a:pPr>
            <a:r>
              <a:rPr lang="en-US" altLang="zh-TW" b="0" i="0" dirty="0">
                <a:solidFill>
                  <a:srgbClr val="666600"/>
                </a:solidFill>
                <a:effectLst/>
                <a:latin typeface="+mn-lt"/>
                <a:ea typeface="PingFang TC" panose="020B0400000000000000" pitchFamily="34" charset="-120"/>
              </a:rPr>
              <a:t>[42]</a:t>
            </a:r>
            <a:r>
              <a:rPr lang="zh-TW" altLang="en-US" b="0" i="0" dirty="0">
                <a:solidFill>
                  <a:srgbClr val="666600"/>
                </a:solidFill>
                <a:effectLst/>
                <a:latin typeface="+mn-lt"/>
                <a:ea typeface="PingFang TC" panose="020B0400000000000000" pitchFamily="34" charset="-120"/>
              </a:rPr>
              <a:t>：</a:t>
            </a:r>
            <a:r>
              <a:rPr lang="en-US" altLang="zh-TW" b="0" i="0" dirty="0">
                <a:solidFill>
                  <a:srgbClr val="666600"/>
                </a:solidFill>
                <a:effectLst/>
                <a:latin typeface="+mn-lt"/>
                <a:ea typeface="PingFang TC" panose="020B0400000000000000" pitchFamily="34" charset="-120"/>
              </a:rPr>
              <a:t>Purchase Behavior Prediction in E-Commerce with Factorization Machines</a:t>
            </a:r>
            <a:r>
              <a:rPr lang="zh-TW" altLang="en-US" b="0" i="0" dirty="0">
                <a:solidFill>
                  <a:srgbClr val="666600"/>
                </a:solidFill>
                <a:effectLst/>
                <a:latin typeface="+mn-lt"/>
                <a:ea typeface="PingFang TC" panose="020B0400000000000000" pitchFamily="34" charset="-120"/>
              </a:rPr>
              <a:t>（有</a:t>
            </a:r>
            <a:r>
              <a:rPr lang="en-US" altLang="zh-TW" b="0" i="0" dirty="0">
                <a:solidFill>
                  <a:srgbClr val="666600"/>
                </a:solidFill>
                <a:effectLst/>
                <a:latin typeface="+mn-lt"/>
                <a:ea typeface="PingFang TC" panose="020B0400000000000000" pitchFamily="34" charset="-120"/>
              </a:rPr>
              <a:t>PDF</a:t>
            </a:r>
            <a:r>
              <a:rPr lang="zh-TW" altLang="en-US" b="0" i="0" dirty="0">
                <a:solidFill>
                  <a:srgbClr val="666600"/>
                </a:solidFill>
                <a:effectLst/>
                <a:latin typeface="+mn-lt"/>
                <a:ea typeface="PingFang TC" panose="020B0400000000000000" pitchFamily="34" charset="-120"/>
              </a:rPr>
              <a:t>）</a:t>
            </a:r>
            <a:endParaRPr lang="en-US" altLang="zh-TW" b="0" i="0" dirty="0">
              <a:solidFill>
                <a:srgbClr val="666600"/>
              </a:solidFill>
              <a:effectLst/>
              <a:latin typeface="+mn-lt"/>
              <a:ea typeface="PingFang TC" panose="020B0400000000000000" pitchFamily="34" charset="-120"/>
            </a:endParaRPr>
          </a:p>
          <a:p>
            <a:pPr marL="158750" indent="0" algn="l">
              <a:buNone/>
            </a:pPr>
            <a:endParaRPr lang="en-US" altLang="zh-TW" b="0" i="0" dirty="0">
              <a:solidFill>
                <a:srgbClr val="666600"/>
              </a:solidFill>
              <a:effectLst/>
              <a:latin typeface="+mn-lt"/>
              <a:ea typeface="PingFang TC" panose="020B0400000000000000" pitchFamily="34" charset="-120"/>
            </a:endParaRPr>
          </a:p>
          <a:p>
            <a:pPr marL="158750" indent="0" algn="l">
              <a:buNone/>
            </a:pPr>
            <a:r>
              <a:rPr lang="en-US" altLang="zh-TW" b="0" i="0" dirty="0">
                <a:solidFill>
                  <a:srgbClr val="666600"/>
                </a:solidFill>
                <a:effectLst/>
                <a:latin typeface="+mn-lt"/>
                <a:ea typeface="PingFang TC" panose="020B0400000000000000" pitchFamily="34" charset="-120"/>
              </a:rPr>
              <a:t>[</a:t>
            </a:r>
            <a:r>
              <a:rPr lang="zh-TW" altLang="en-US" b="0" i="0" dirty="0">
                <a:solidFill>
                  <a:srgbClr val="666600"/>
                </a:solidFill>
                <a:effectLst/>
                <a:latin typeface="+mn-lt"/>
                <a:ea typeface="PingFang TC" panose="020B0400000000000000" pitchFamily="34" charset="-120"/>
              </a:rPr>
              <a:t>備案</a:t>
            </a:r>
            <a:r>
              <a:rPr lang="en-US" altLang="zh-TW" b="0" i="0" dirty="0">
                <a:solidFill>
                  <a:srgbClr val="666600"/>
                </a:solidFill>
                <a:effectLst/>
                <a:latin typeface="+mn-lt"/>
                <a:ea typeface="PingFang TC" panose="020B0400000000000000" pitchFamily="34" charset="-120"/>
              </a:rPr>
              <a:t>]</a:t>
            </a:r>
            <a:r>
              <a:rPr lang="zh-TW" altLang="en-US" b="0" i="0" dirty="0">
                <a:solidFill>
                  <a:srgbClr val="666600"/>
                </a:solidFill>
                <a:effectLst/>
                <a:latin typeface="+mn-lt"/>
                <a:ea typeface="PingFang TC" panose="020B0400000000000000" pitchFamily="34" charset="-120"/>
              </a:rPr>
              <a:t>：</a:t>
            </a:r>
            <a:r>
              <a:rPr lang="en-US" altLang="zh-TW" b="0" i="0" dirty="0">
                <a:solidFill>
                  <a:srgbClr val="2E3743"/>
                </a:solidFill>
                <a:effectLst/>
                <a:latin typeface="+mn-lt"/>
              </a:rPr>
              <a:t>Prediction of Purchase Behaviors Based on Customer Demand Value Using Factorization Machines</a:t>
            </a:r>
          </a:p>
        </p:txBody>
      </p:sp>
    </p:spTree>
    <p:extLst>
      <p:ext uri="{BB962C8B-B14F-4D97-AF65-F5344CB8AC3E}">
        <p14:creationId xmlns:p14="http://schemas.microsoft.com/office/powerpoint/2010/main" val="22195592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effectLst/>
                <a:latin typeface="+mn-lt"/>
              </a:rPr>
              <a:t>基於項目的協同過濾、基於內容的推薦</a:t>
            </a:r>
            <a:endParaRPr lang="en-US" altLang="zh-TW" b="0" i="0"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dirty="0">
                <a:solidFill>
                  <a:schemeClr val="tx1"/>
                </a:solidFill>
                <a:highlight>
                  <a:srgbClr val="00FF00"/>
                </a:highlight>
                <a:latin typeface="+mn-lt"/>
                <a:ea typeface="Microsoft JhengHei" panose="020B0604030504040204" pitchFamily="34" charset="-120"/>
                <a:cs typeface="Times New Roman" panose="02020603050405020304" pitchFamily="18" charset="0"/>
              </a:rPr>
              <a:t>僅靜態平面的考量，沒考量到動態長期序列</a:t>
            </a:r>
          </a:p>
          <a:p>
            <a:pPr marL="0" lvl="0" indent="0" algn="l" rtl="0">
              <a:spcBef>
                <a:spcPts val="0"/>
              </a:spcBef>
              <a:spcAft>
                <a:spcPts val="0"/>
              </a:spcAft>
              <a:buNone/>
            </a:pPr>
            <a:endParaRPr lang="en-US" altLang="zh-TW" b="0" i="0" dirty="0">
              <a:effectLst/>
              <a:latin typeface="+mn-lt"/>
            </a:endParaRPr>
          </a:p>
          <a:p>
            <a:pPr marL="0" lvl="0" indent="0" algn="l" rtl="0">
              <a:spcBef>
                <a:spcPts val="0"/>
              </a:spcBef>
              <a:spcAft>
                <a:spcPts val="0"/>
              </a:spcAft>
              <a:buNone/>
            </a:pPr>
            <a:endParaRPr lang="en-US" altLang="zh-TW" b="0" i="0" dirty="0">
              <a:solidFill>
                <a:srgbClr val="000000"/>
              </a:solidFill>
              <a:effectLst/>
              <a:latin typeface="+mn-lt"/>
            </a:endParaRPr>
          </a:p>
          <a:p>
            <a:pPr marL="0" lvl="0" indent="0" algn="l" rtl="0">
              <a:spcBef>
                <a:spcPts val="0"/>
              </a:spcBef>
              <a:spcAft>
                <a:spcPts val="0"/>
              </a:spcAft>
              <a:buNone/>
            </a:pPr>
            <a:r>
              <a:rPr lang="en-US" altLang="zh-TW" b="0" i="0" dirty="0">
                <a:solidFill>
                  <a:srgbClr val="000000"/>
                </a:solidFill>
                <a:effectLst/>
                <a:latin typeface="+mn-lt"/>
              </a:rPr>
              <a:t>[43]</a:t>
            </a:r>
            <a:r>
              <a:rPr lang="zh-TW" altLang="en-US" b="0" i="0" dirty="0">
                <a:solidFill>
                  <a:srgbClr val="000000"/>
                </a:solidFill>
                <a:effectLst/>
                <a:latin typeface="+mn-lt"/>
              </a:rPr>
              <a:t>：</a:t>
            </a:r>
            <a:r>
              <a:rPr lang="en-US" altLang="zh-TW" b="0" i="0" dirty="0">
                <a:solidFill>
                  <a:srgbClr val="333333"/>
                </a:solidFill>
                <a:effectLst/>
                <a:latin typeface="+mn-lt"/>
              </a:rPr>
              <a:t>Item-Based Collaborative Filtering Recommendation Algorithm Combining Item Category with Interestingness Measure</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ieeexplore.ieee.org</a:t>
            </a:r>
            <a:r>
              <a:rPr lang="en-US" altLang="zh-TW" b="0" i="0" dirty="0">
                <a:solidFill>
                  <a:srgbClr val="333333"/>
                </a:solidFill>
                <a:effectLst/>
                <a:latin typeface="+mn-lt"/>
              </a:rPr>
              <a:t>/abstract/document/6394825?casa_token=1Olf108m0d0AAAAA:VKPNAuzTxBktUuyJCTV05PnRnoG2y0a2qlqQaD4bsXXgzuCqpTyUVJoynDV4yy2Udko9S2pw</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lvl="0" indent="0" algn="l" rtl="0">
              <a:spcBef>
                <a:spcPts val="0"/>
              </a:spcBef>
              <a:spcAft>
                <a:spcPts val="0"/>
              </a:spcAft>
              <a:buNone/>
            </a:pPr>
            <a:r>
              <a:rPr lang="en-US" altLang="zh-TW" b="0" i="0" dirty="0">
                <a:solidFill>
                  <a:srgbClr val="333333"/>
                </a:solidFill>
                <a:effectLst/>
                <a:latin typeface="+mn-lt"/>
              </a:rPr>
              <a:t>[44]</a:t>
            </a:r>
            <a:r>
              <a:rPr lang="zh-TW" altLang="en-US" b="0" i="0" dirty="0">
                <a:solidFill>
                  <a:srgbClr val="333333"/>
                </a:solidFill>
                <a:effectLst/>
                <a:latin typeface="+mn-lt"/>
              </a:rPr>
              <a:t>：</a:t>
            </a:r>
            <a:r>
              <a:rPr lang="en-US" altLang="zh-TW" b="0" i="0" dirty="0">
                <a:solidFill>
                  <a:srgbClr val="111111"/>
                </a:solidFill>
                <a:effectLst/>
                <a:latin typeface="+mn-lt"/>
              </a:rPr>
              <a:t>Collaborative Recommendation System Using Dynamic Content based Filtering, Association Rule Mining and Opinion Mining</a:t>
            </a:r>
            <a:r>
              <a:rPr lang="zh-TW" altLang="en-US" b="0" i="0" dirty="0">
                <a:solidFill>
                  <a:srgbClr val="111111"/>
                </a:solidFill>
                <a:effectLst/>
                <a:latin typeface="+mn-lt"/>
              </a:rPr>
              <a:t>（</a:t>
            </a:r>
            <a:r>
              <a:rPr lang="en-US" altLang="zh-TW" b="0" i="0" dirty="0">
                <a:solidFill>
                  <a:srgbClr val="111111"/>
                </a:solidFill>
                <a:effectLst/>
                <a:latin typeface="+mn-lt"/>
              </a:rPr>
              <a:t>https://</a:t>
            </a:r>
            <a:r>
              <a:rPr lang="en-US" altLang="zh-TW" b="0" i="0" dirty="0" err="1">
                <a:solidFill>
                  <a:srgbClr val="111111"/>
                </a:solidFill>
                <a:effectLst/>
                <a:latin typeface="+mn-lt"/>
              </a:rPr>
              <a:t>www.researchgate.net</a:t>
            </a:r>
            <a:r>
              <a:rPr lang="en-US" altLang="zh-TW" b="0" i="0" dirty="0">
                <a:solidFill>
                  <a:srgbClr val="111111"/>
                </a:solidFill>
                <a:effectLst/>
                <a:latin typeface="+mn-lt"/>
              </a:rPr>
              <a:t>/publication/319243048_Collaborative_Recommendation_System_Using_Dynamic_Content_based_Filtering_Association_Rule_Mining_and_Opinion_Mining</a:t>
            </a:r>
            <a:r>
              <a:rPr lang="zh-TW" altLang="en-US" b="0" i="0" dirty="0">
                <a:solidFill>
                  <a:srgbClr val="111111"/>
                </a:solidFill>
                <a:effectLst/>
                <a:latin typeface="+mn-lt"/>
              </a:rPr>
              <a:t>）</a:t>
            </a:r>
            <a:endParaRPr lang="en-US" altLang="zh-TW" b="0" i="0" dirty="0">
              <a:solidFill>
                <a:srgbClr val="111111"/>
              </a:solidFill>
              <a:effectLst/>
              <a:latin typeface="+mn-lt"/>
            </a:endParaRPr>
          </a:p>
          <a:p>
            <a:pPr algn="l"/>
            <a:endParaRPr lang="en-US" altLang="zh-TW" b="0" i="0" dirty="0">
              <a:solidFill>
                <a:srgbClr val="333333"/>
              </a:solidFill>
              <a:effectLst/>
              <a:latin typeface="+mn-lt"/>
            </a:endParaRPr>
          </a:p>
          <a:p>
            <a:pPr algn="l"/>
            <a:endParaRPr lang="en-US" altLang="zh-TW" b="0" i="0" dirty="0">
              <a:solidFill>
                <a:srgbClr val="333333"/>
              </a:solidFill>
              <a:effectLst/>
              <a:latin typeface="+mn-l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altLang="zh-TW" sz="1800" b="0" dirty="0">
                <a:effectLst/>
                <a:latin typeface="+mn-lt"/>
              </a:rPr>
              <a:t>Survey on Collaborative Filtering, Content-based Filtering and Hybrid Recommendation System </a:t>
            </a:r>
            <a:endParaRPr lang="en-US" altLang="zh-TW" b="0" i="0" dirty="0">
              <a:solidFill>
                <a:srgbClr val="333333"/>
              </a:solidFill>
              <a:effectLst/>
              <a:latin typeface="+mn-lt"/>
            </a:endParaRPr>
          </a:p>
          <a:p>
            <a:pPr algn="l"/>
            <a:r>
              <a:rPr lang="en-US" altLang="zh-TW" b="0" i="0" dirty="0">
                <a:solidFill>
                  <a:srgbClr val="333333"/>
                </a:solidFill>
                <a:effectLst/>
                <a:latin typeface="+mn-lt"/>
              </a:rPr>
              <a:t>1. </a:t>
            </a:r>
            <a:r>
              <a:rPr lang="zh-TW" altLang="en-US" b="0" i="0" dirty="0">
                <a:solidFill>
                  <a:srgbClr val="333333"/>
                </a:solidFill>
                <a:effectLst/>
                <a:latin typeface="+mn-lt"/>
              </a:rPr>
              <a:t>產生某些區域的物品屬性是一項困難的任務。</a:t>
            </a:r>
          </a:p>
          <a:p>
            <a:pPr algn="l"/>
            <a:r>
              <a:rPr lang="en-US" altLang="zh-TW" b="0" i="0" dirty="0">
                <a:solidFill>
                  <a:srgbClr val="333333"/>
                </a:solidFill>
                <a:effectLst/>
                <a:latin typeface="+mn-lt"/>
              </a:rPr>
              <a:t>2.CBF</a:t>
            </a:r>
            <a:r>
              <a:rPr lang="zh-TW" altLang="en-US" b="0" i="0" dirty="0">
                <a:solidFill>
                  <a:srgbClr val="333333"/>
                </a:solidFill>
                <a:effectLst/>
                <a:latin typeface="+mn-lt"/>
              </a:rPr>
              <a:t>提倡同類型項目，因為它有過度專業化的問題。</a:t>
            </a:r>
          </a:p>
          <a:p>
            <a:pPr algn="l"/>
            <a:r>
              <a:rPr lang="en-US" altLang="zh-TW" b="0" i="0" dirty="0">
                <a:solidFill>
                  <a:srgbClr val="333333"/>
                </a:solidFill>
                <a:effectLst/>
                <a:latin typeface="+mn-lt"/>
              </a:rPr>
              <a:t>3. CBF </a:t>
            </a:r>
            <a:r>
              <a:rPr lang="zh-TW" altLang="en-US" b="0" i="0" dirty="0">
                <a:solidFill>
                  <a:srgbClr val="333333"/>
                </a:solidFill>
                <a:effectLst/>
                <a:latin typeface="+mn-lt"/>
              </a:rPr>
              <a:t>中取得使用者回饋比較困難，因為使用者通常不會對項目進行排名（如 </a:t>
            </a:r>
            <a:r>
              <a:rPr lang="en-US" altLang="zh-TW" b="0" i="0" dirty="0">
                <a:solidFill>
                  <a:srgbClr val="333333"/>
                </a:solidFill>
                <a:effectLst/>
                <a:latin typeface="+mn-lt"/>
              </a:rPr>
              <a:t>CF </a:t>
            </a:r>
            <a:r>
              <a:rPr lang="zh-TW" altLang="en-US" b="0" i="0" dirty="0">
                <a:solidFill>
                  <a:srgbClr val="333333"/>
                </a:solidFill>
                <a:effectLst/>
                <a:latin typeface="+mn-lt"/>
              </a:rPr>
              <a:t>中），因此無法確定建議是否正確。</a:t>
            </a:r>
            <a:br>
              <a:rPr lang="en-US" altLang="zh-TW" b="0" i="0" dirty="0">
                <a:solidFill>
                  <a:srgbClr val="333333"/>
                </a:solidFill>
                <a:effectLst/>
                <a:latin typeface="+mn-lt"/>
              </a:rPr>
            </a:br>
            <a:endParaRPr lang="en-US" altLang="zh-TW" b="0" i="0" dirty="0">
              <a:solidFill>
                <a:srgbClr val="333333"/>
              </a:solidFill>
              <a:effectLst/>
              <a:latin typeface="+mn-lt"/>
            </a:endParaRPr>
          </a:p>
          <a:p>
            <a:pPr marL="0" lvl="0" indent="0" algn="l" rtl="0">
              <a:spcBef>
                <a:spcPts val="0"/>
              </a:spcBef>
              <a:spcAft>
                <a:spcPts val="0"/>
              </a:spcAft>
              <a:buNone/>
            </a:pPr>
            <a:endParaRPr b="0" dirty="0">
              <a:latin typeface="+mn-lt"/>
            </a:endParaRPr>
          </a:p>
        </p:txBody>
      </p:sp>
    </p:spTree>
    <p:extLst>
      <p:ext uri="{BB962C8B-B14F-4D97-AF65-F5344CB8AC3E}">
        <p14:creationId xmlns:p14="http://schemas.microsoft.com/office/powerpoint/2010/main" val="3878426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b="0" i="0" dirty="0">
                <a:effectLst/>
                <a:latin typeface="+mn-lt"/>
                <a:ea typeface="Microsoft JhengHei" panose="020B0604030504040204" pitchFamily="34" charset="-120"/>
                <a:cs typeface="Times New Roman" panose="02020603050405020304" pitchFamily="18" charset="0"/>
              </a:rPr>
              <a:t>基於熱門度的推薦</a:t>
            </a:r>
            <a:endParaRPr lang="en-US" altLang="zh-TW" b="0" i="0" dirty="0">
              <a:effectLst/>
              <a:latin typeface="+mn-lt"/>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endParaRPr lang="en-US" b="0" i="0" dirty="0">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dirty="0">
                <a:effectLst/>
                <a:latin typeface="+mn-lt"/>
                <a:ea typeface="Microsoft JhengHei" panose="020B0604030504040204" pitchFamily="34" charset="-120"/>
                <a:cs typeface="Times New Roman" panose="02020603050405020304" pitchFamily="18" charset="0"/>
              </a:rPr>
              <a:t>[45]：</a:t>
            </a:r>
            <a:r>
              <a:rPr lang="en-US" altLang="zh-TW" sz="1800" b="0" dirty="0">
                <a:effectLst/>
                <a:latin typeface="+mn-lt"/>
                <a:ea typeface="Microsoft JhengHei" panose="020B0604030504040204" pitchFamily="34" charset="-120"/>
                <a:cs typeface="Times New Roman" panose="02020603050405020304" pitchFamily="18" charset="0"/>
              </a:rPr>
              <a:t>To switch or not to switch. Understanding social influence in online choices</a:t>
            </a:r>
            <a:r>
              <a:rPr lang="zh-TW" altLang="en-US" sz="1800" b="0" dirty="0">
                <a:effectLst/>
                <a:latin typeface="+mn-lt"/>
                <a:ea typeface="Microsoft JhengHei" panose="020B0604030504040204" pitchFamily="34" charset="-120"/>
                <a:cs typeface="Times New Roman" panose="02020603050405020304" pitchFamily="18" charset="0"/>
              </a:rPr>
              <a:t>（</a:t>
            </a:r>
            <a:r>
              <a:rPr lang="en-US" altLang="zh-TW" sz="1800" b="0" dirty="0">
                <a:effectLst/>
                <a:latin typeface="+mn-lt"/>
                <a:ea typeface="Microsoft JhengHei" panose="020B0604030504040204" pitchFamily="34" charset="-120"/>
                <a:cs typeface="Times New Roman" panose="02020603050405020304" pitchFamily="18" charset="0"/>
              </a:rPr>
              <a:t>https://</a:t>
            </a:r>
            <a:r>
              <a:rPr lang="en-US" altLang="zh-TW" sz="1800" b="0" dirty="0" err="1">
                <a:effectLst/>
                <a:latin typeface="+mn-lt"/>
                <a:ea typeface="Microsoft JhengHei" panose="020B0604030504040204" pitchFamily="34" charset="-120"/>
                <a:cs typeface="Times New Roman" panose="02020603050405020304" pitchFamily="18" charset="0"/>
              </a:rPr>
              <a:t>dl.acm.org</a:t>
            </a:r>
            <a:r>
              <a:rPr lang="en-US" altLang="zh-TW" sz="1800" b="0" dirty="0">
                <a:effectLst/>
                <a:latin typeface="+mn-lt"/>
                <a:ea typeface="Microsoft JhengHei" panose="020B0604030504040204" pitchFamily="34" charset="-120"/>
                <a:cs typeface="Times New Roman" panose="02020603050405020304" pitchFamily="18" charset="0"/>
              </a:rPr>
              <a:t>/</a:t>
            </a:r>
            <a:r>
              <a:rPr lang="en-US" altLang="zh-TW" sz="1800" b="0" dirty="0" err="1">
                <a:effectLst/>
                <a:latin typeface="+mn-lt"/>
                <a:ea typeface="Microsoft JhengHei" panose="020B0604030504040204" pitchFamily="34" charset="-120"/>
                <a:cs typeface="Times New Roman" panose="02020603050405020304" pitchFamily="18" charset="0"/>
              </a:rPr>
              <a:t>doi</a:t>
            </a:r>
            <a:r>
              <a:rPr lang="en-US" altLang="zh-TW" sz="1800" b="0" dirty="0">
                <a:effectLst/>
                <a:latin typeface="+mn-lt"/>
                <a:ea typeface="Microsoft JhengHei" panose="020B0604030504040204" pitchFamily="34" charset="-120"/>
                <a:cs typeface="Times New Roman" panose="02020603050405020304" pitchFamily="18" charset="0"/>
              </a:rPr>
              <a:t>/abs/10.1145/2207676.2208383?casa_token=LXO-cKE8WBIAAAAA:DgUS2VXqK_w3FOiTw_6yIxhI0GlpoNgUGajJCOAAsfTsiKc8hzzUFL0xlJXSvF_zQ3HEyh6bfTAU</a:t>
            </a:r>
            <a:r>
              <a:rPr lang="zh-TW" altLang="en-US" sz="1800" b="0" dirty="0">
                <a:effectLst/>
                <a:latin typeface="+mn-lt"/>
                <a:ea typeface="Microsoft JhengHei" panose="020B0604030504040204" pitchFamily="34" charset="-120"/>
                <a:cs typeface="Times New Roman" panose="02020603050405020304" pitchFamily="18" charset="0"/>
              </a:rPr>
              <a:t>）</a:t>
            </a:r>
            <a:endParaRPr lang="en-US" b="0" i="0" dirty="0">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dirty="0">
                <a:effectLst/>
                <a:latin typeface="+mn-lt"/>
                <a:ea typeface="Microsoft JhengHei" panose="020B0604030504040204" pitchFamily="34" charset="-120"/>
                <a:cs typeface="Times New Roman" panose="02020603050405020304" pitchFamily="18" charset="0"/>
              </a:rPr>
              <a:t>[46]</a:t>
            </a:r>
            <a:r>
              <a:rPr lang="zh-TW" altLang="en-US" sz="1800" b="0" dirty="0">
                <a:effectLst/>
                <a:latin typeface="+mn-lt"/>
                <a:ea typeface="Microsoft JhengHei" panose="020B0604030504040204" pitchFamily="34" charset="-120"/>
                <a:cs typeface="Times New Roman" panose="02020603050405020304" pitchFamily="18" charset="0"/>
              </a:rPr>
              <a:t>：</a:t>
            </a:r>
            <a:r>
              <a:rPr lang="en-US" altLang="zh-TW" sz="1800" b="0" dirty="0">
                <a:effectLst/>
                <a:latin typeface="+mn-lt"/>
                <a:ea typeface="Microsoft JhengHei" panose="020B0604030504040204" pitchFamily="34" charset="-120"/>
                <a:cs typeface="Times New Roman" panose="02020603050405020304" pitchFamily="18" charset="0"/>
              </a:rPr>
              <a:t>Social Popularity based SVD++ Recommender System</a:t>
            </a:r>
            <a:r>
              <a:rPr lang="zh-TW" altLang="en-US" sz="1800" b="0" dirty="0">
                <a:effectLst/>
                <a:latin typeface="+mn-lt"/>
                <a:ea typeface="Microsoft JhengHei" panose="020B0604030504040204" pitchFamily="34" charset="-120"/>
                <a:cs typeface="Times New Roman" panose="02020603050405020304" pitchFamily="18" charset="0"/>
              </a:rPr>
              <a:t>（有</a:t>
            </a:r>
            <a:r>
              <a:rPr lang="en-US" altLang="zh-TW" sz="1800" b="0" dirty="0">
                <a:effectLst/>
                <a:latin typeface="+mn-lt"/>
                <a:ea typeface="Microsoft JhengHei" panose="020B0604030504040204" pitchFamily="34" charset="-120"/>
                <a:cs typeface="Times New Roman" panose="02020603050405020304" pitchFamily="18" charset="0"/>
              </a:rPr>
              <a:t>PDF</a:t>
            </a:r>
            <a:r>
              <a:rPr lang="zh-TW" altLang="en-US" sz="1800" b="0" dirty="0">
                <a:effectLst/>
                <a:latin typeface="+mn-lt"/>
                <a:ea typeface="Microsoft JhengHei" panose="020B0604030504040204" pitchFamily="34" charset="-120"/>
                <a:cs typeface="Times New Roman" panose="02020603050405020304" pitchFamily="18" charset="0"/>
              </a:rPr>
              <a:t>）</a:t>
            </a:r>
            <a:endParaRPr lang="en-US" altLang="zh-TW" sz="1800" b="0" dirty="0">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dirty="0">
                <a:effectLst/>
                <a:latin typeface="+mn-lt"/>
                <a:ea typeface="Microsoft JhengHei" panose="020B0604030504040204" pitchFamily="34" charset="-120"/>
                <a:cs typeface="Times New Roman" panose="02020603050405020304" pitchFamily="18" charset="0"/>
              </a:rPr>
              <a:t>[47]</a:t>
            </a:r>
            <a:r>
              <a:rPr lang="zh-TW" altLang="en-US" sz="1800" b="0" dirty="0">
                <a:effectLst/>
                <a:latin typeface="+mn-lt"/>
                <a:ea typeface="Microsoft JhengHei" panose="020B0604030504040204" pitchFamily="34" charset="-120"/>
                <a:cs typeface="Times New Roman" panose="02020603050405020304" pitchFamily="18" charset="0"/>
              </a:rPr>
              <a:t>：</a:t>
            </a:r>
            <a:r>
              <a:rPr lang="en-US" altLang="zh-TW" sz="3200" b="0" i="0" dirty="0">
                <a:solidFill>
                  <a:srgbClr val="333333"/>
                </a:solidFill>
                <a:effectLst/>
                <a:latin typeface="+mn-lt"/>
              </a:rPr>
              <a:t>Accurate and Novel Recommendations: An Algorithm Based on Popularity Forecasting</a:t>
            </a:r>
            <a:r>
              <a:rPr lang="zh-TW" altLang="en-US" sz="1800" b="0" dirty="0">
                <a:effectLst/>
                <a:latin typeface="+mn-lt"/>
              </a:rPr>
              <a:t>（</a:t>
            </a:r>
            <a:r>
              <a:rPr lang="en-US" altLang="zh-TW" sz="1800" b="0" dirty="0">
                <a:effectLst/>
                <a:latin typeface="+mn-lt"/>
              </a:rPr>
              <a:t>https://</a:t>
            </a:r>
            <a:r>
              <a:rPr lang="en-US" altLang="zh-TW" sz="1800" b="0" dirty="0" err="1">
                <a:effectLst/>
                <a:latin typeface="+mn-lt"/>
              </a:rPr>
              <a:t>dl.acm.org</a:t>
            </a:r>
            <a:r>
              <a:rPr lang="en-US" altLang="zh-TW" sz="1800" b="0" dirty="0">
                <a:effectLst/>
                <a:latin typeface="+mn-lt"/>
              </a:rPr>
              <a:t>/</a:t>
            </a:r>
            <a:r>
              <a:rPr lang="en-US" altLang="zh-TW" sz="1800" b="0" dirty="0" err="1">
                <a:effectLst/>
                <a:latin typeface="+mn-lt"/>
              </a:rPr>
              <a:t>doi</a:t>
            </a:r>
            <a:r>
              <a:rPr lang="en-US" altLang="zh-TW" sz="1800" b="0" dirty="0">
                <a:effectLst/>
                <a:latin typeface="+mn-lt"/>
              </a:rPr>
              <a:t>/abs/10.1145/2668107?casa_token=rJV2ocKxI1YAAAAA:3Pwe8WNp6lY4ODm2zblf7_5-vnOsCe-CldUmnz8wgvIhYolKBd730DFroR7IG1KyjG50LEIlLmHBFJw</a:t>
            </a:r>
            <a:r>
              <a:rPr lang="zh-TW" altLang="en-US" sz="1800" b="0" dirty="0">
                <a:effectLst/>
                <a:latin typeface="+mn-lt"/>
              </a:rPr>
              <a:t>）</a:t>
            </a:r>
            <a:endParaRPr lang="en-US" altLang="zh-TW" sz="1800" b="0" dirty="0">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800" b="0" dirty="0">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dirty="0">
                <a:solidFill>
                  <a:srgbClr val="FF0000"/>
                </a:solidFill>
                <a:latin typeface="+mn-lt"/>
                <a:ea typeface="Microsoft JhengHei" panose="020B0604030504040204" pitchFamily="34" charset="-120"/>
                <a:cs typeface="Times New Roman" panose="02020603050405020304" pitchFamily="18" charset="0"/>
              </a:rPr>
              <a:t>[</a:t>
            </a:r>
            <a:r>
              <a:rPr lang="zh-TW" altLang="en-US" b="0" dirty="0">
                <a:solidFill>
                  <a:srgbClr val="FF0000"/>
                </a:solidFill>
                <a:latin typeface="+mn-lt"/>
                <a:ea typeface="Microsoft JhengHei" panose="020B0604030504040204" pitchFamily="34" charset="-120"/>
                <a:cs typeface="Times New Roman" panose="02020603050405020304" pitchFamily="18" charset="0"/>
              </a:rPr>
              <a:t>備案</a:t>
            </a:r>
            <a:r>
              <a:rPr lang="en-US" altLang="zh-TW" b="0" dirty="0">
                <a:solidFill>
                  <a:srgbClr val="FF0000"/>
                </a:solidFill>
                <a:latin typeface="+mn-lt"/>
                <a:ea typeface="Microsoft JhengHei" panose="020B0604030504040204" pitchFamily="34" charset="-120"/>
                <a:cs typeface="Times New Roman" panose="02020603050405020304" pitchFamily="18" charset="0"/>
              </a:rPr>
              <a:t>]</a:t>
            </a:r>
            <a:r>
              <a:rPr lang="zh-TW" altLang="en-US" b="0" dirty="0">
                <a:solidFill>
                  <a:srgbClr val="FF0000"/>
                </a:solidFill>
                <a:latin typeface="+mn-lt"/>
                <a:ea typeface="Microsoft JhengHei" panose="020B0604030504040204" pitchFamily="34" charset="-120"/>
                <a:cs typeface="Times New Roman" panose="02020603050405020304" pitchFamily="18" charset="0"/>
              </a:rPr>
              <a:t>：</a:t>
            </a:r>
            <a:r>
              <a:rPr lang="en-US" altLang="zh-TW" b="0" i="0" dirty="0">
                <a:solidFill>
                  <a:srgbClr val="FF0000"/>
                </a:solidFill>
                <a:effectLst/>
                <a:latin typeface="+mn-lt"/>
                <a:ea typeface="Microsoft JhengHei" panose="020B0604030504040204" pitchFamily="34" charset="-120"/>
                <a:cs typeface="Times New Roman" panose="02020603050405020304" pitchFamily="18" charset="0"/>
              </a:rPr>
              <a:t>Utilizing </a:t>
            </a:r>
            <a:r>
              <a:rPr lang="en-US" altLang="zh-TW" sz="1100" b="0" dirty="0">
                <a:effectLst/>
                <a:latin typeface="+mn-lt"/>
                <a:ea typeface="Microsoft JhengHei" panose="020B0604030504040204" pitchFamily="34" charset="-120"/>
                <a:cs typeface="Times New Roman" panose="02020603050405020304" pitchFamily="18" charset="0"/>
              </a:rPr>
              <a:t>Popularity</a:t>
            </a:r>
            <a:r>
              <a:rPr lang="en-US" altLang="zh-TW" b="0" i="0" dirty="0">
                <a:solidFill>
                  <a:srgbClr val="FF0000"/>
                </a:solidFill>
                <a:effectLst/>
                <a:latin typeface="+mn-lt"/>
                <a:ea typeface="Microsoft JhengHei" panose="020B0604030504040204" pitchFamily="34" charset="-120"/>
                <a:cs typeface="Times New Roman" panose="02020603050405020304" pitchFamily="18" charset="0"/>
              </a:rPr>
              <a:t> Characteristics for Product Recommendation</a:t>
            </a:r>
            <a:r>
              <a:rPr lang="zh-TW" altLang="en-US" b="0" i="0" dirty="0">
                <a:solidFill>
                  <a:srgbClr val="FF0000"/>
                </a:solidFill>
                <a:effectLst/>
                <a:latin typeface="+mn-lt"/>
                <a:ea typeface="Microsoft JhengHei" panose="020B0604030504040204" pitchFamily="34" charset="-120"/>
                <a:cs typeface="Times New Roman" panose="02020603050405020304" pitchFamily="18" charset="0"/>
              </a:rPr>
              <a:t>（</a:t>
            </a:r>
            <a:r>
              <a:rPr lang="en-US" altLang="zh-TW" b="0" i="0" dirty="0">
                <a:solidFill>
                  <a:srgbClr val="FF0000"/>
                </a:solidFill>
                <a:effectLst/>
                <a:latin typeface="+mn-lt"/>
                <a:ea typeface="Microsoft JhengHei" panose="020B0604030504040204" pitchFamily="34" charset="-120"/>
                <a:cs typeface="Times New Roman" panose="02020603050405020304" pitchFamily="18" charset="0"/>
              </a:rPr>
              <a:t>https://</a:t>
            </a:r>
            <a:r>
              <a:rPr lang="en-US" altLang="zh-TW" b="0" i="0" dirty="0" err="1">
                <a:solidFill>
                  <a:srgbClr val="FF0000"/>
                </a:solidFill>
                <a:effectLst/>
                <a:latin typeface="+mn-lt"/>
                <a:ea typeface="Microsoft JhengHei" panose="020B0604030504040204" pitchFamily="34" charset="-120"/>
                <a:cs typeface="Times New Roman" panose="02020603050405020304" pitchFamily="18" charset="0"/>
              </a:rPr>
              <a:t>www.tandfonline.com</a:t>
            </a:r>
            <a:r>
              <a:rPr lang="en-US" altLang="zh-TW" b="0" i="0" dirty="0">
                <a:solidFill>
                  <a:srgbClr val="FF0000"/>
                </a:solidFill>
                <a:effectLst/>
                <a:latin typeface="+mn-lt"/>
                <a:ea typeface="Microsoft JhengHei" panose="020B0604030504040204" pitchFamily="34" charset="-120"/>
                <a:cs typeface="Times New Roman" panose="02020603050405020304" pitchFamily="18" charset="0"/>
              </a:rPr>
              <a:t>/</a:t>
            </a:r>
            <a:r>
              <a:rPr lang="en-US" altLang="zh-TW" b="0" i="0" dirty="0" err="1">
                <a:solidFill>
                  <a:srgbClr val="FF0000"/>
                </a:solidFill>
                <a:effectLst/>
                <a:latin typeface="+mn-lt"/>
                <a:ea typeface="Microsoft JhengHei" panose="020B0604030504040204" pitchFamily="34" charset="-120"/>
                <a:cs typeface="Times New Roman" panose="02020603050405020304" pitchFamily="18" charset="0"/>
              </a:rPr>
              <a:t>doi</a:t>
            </a:r>
            <a:r>
              <a:rPr lang="en-US" altLang="zh-TW" b="0" i="0" dirty="0">
                <a:solidFill>
                  <a:srgbClr val="FF0000"/>
                </a:solidFill>
                <a:effectLst/>
                <a:latin typeface="+mn-lt"/>
                <a:ea typeface="Microsoft JhengHei" panose="020B0604030504040204" pitchFamily="34" charset="-120"/>
                <a:cs typeface="Times New Roman" panose="02020603050405020304" pitchFamily="18" charset="0"/>
              </a:rPr>
              <a:t>/abs/10.2753/JEC1086-4415110203?casa_token=wa-hQNSFe8gAAAAA:_LB7sLNmmsjnTZz4zxmDOAt_IC8yQ2xdTTKT9vuSiEkuByExIR7mRDdehunbb</a:t>
            </a:r>
            <a:r>
              <a:rPr lang="zh-TW" altLang="en-US" b="0" i="0" dirty="0">
                <a:solidFill>
                  <a:srgbClr val="FF0000"/>
                </a:solidFill>
                <a:effectLst/>
                <a:latin typeface="+mn-lt"/>
                <a:ea typeface="Microsoft JhengHei" panose="020B0604030504040204" pitchFamily="34" charset="-120"/>
                <a:cs typeface="Times New Roman" panose="02020603050405020304" pitchFamily="18" charset="0"/>
              </a:rPr>
              <a:t>）</a:t>
            </a:r>
            <a:endParaRPr lang="en-US" altLang="zh-TW" b="0" dirty="0">
              <a:latin typeface="+mn-lt"/>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endParaRPr b="0" dirty="0">
              <a:latin typeface="+mn-lt"/>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90153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800" b="0" dirty="0">
                <a:effectLst/>
                <a:latin typeface="+mn-lt"/>
              </a:rPr>
              <a:t>[48]</a:t>
            </a:r>
            <a:r>
              <a:rPr lang="zh-TW" altLang="en-US" sz="800" b="0" dirty="0">
                <a:effectLst/>
                <a:latin typeface="+mn-lt"/>
              </a:rPr>
              <a:t>：</a:t>
            </a:r>
            <a:r>
              <a:rPr lang="en-US" altLang="zh-TW" sz="1100" b="0" i="0" dirty="0">
                <a:solidFill>
                  <a:srgbClr val="333333"/>
                </a:solidFill>
                <a:effectLst/>
                <a:latin typeface="+mn-lt"/>
              </a:rPr>
              <a:t>Fusing Similarity Models with Markov Chains for Sparse Sequential Recommendation</a:t>
            </a:r>
            <a:r>
              <a:rPr lang="zh-TW" altLang="en-US" sz="1100" b="0" i="0" dirty="0">
                <a:solidFill>
                  <a:srgbClr val="333333"/>
                </a:solidFill>
                <a:effectLst/>
                <a:latin typeface="+mn-lt"/>
              </a:rPr>
              <a:t>（</a:t>
            </a:r>
            <a:r>
              <a:rPr lang="en-US" altLang="zh-TW" sz="1100" b="0" i="0" dirty="0">
                <a:solidFill>
                  <a:srgbClr val="333333"/>
                </a:solidFill>
                <a:effectLst/>
                <a:latin typeface="+mn-lt"/>
              </a:rPr>
              <a:t>https://</a:t>
            </a:r>
            <a:r>
              <a:rPr lang="en-US" altLang="zh-TW" sz="1100" b="0" i="0" dirty="0" err="1">
                <a:solidFill>
                  <a:srgbClr val="333333"/>
                </a:solidFill>
                <a:effectLst/>
                <a:latin typeface="+mn-lt"/>
              </a:rPr>
              <a:t>ieeexplore.ieee.org</a:t>
            </a:r>
            <a:r>
              <a:rPr lang="en-US" altLang="zh-TW" sz="1100" b="0" i="0" dirty="0">
                <a:solidFill>
                  <a:srgbClr val="333333"/>
                </a:solidFill>
                <a:effectLst/>
                <a:latin typeface="+mn-lt"/>
              </a:rPr>
              <a:t>/abstract/document/7837843?casa_token=E9OBHDgEJnoAAAAA:AlPmExpmeGpvyueSdmVTt1jVzw_LEHlgkrRaTYrSojKJnf0pSpt3gLnqQyLMht2W4SFx0zsnDA</a:t>
            </a:r>
            <a:r>
              <a:rPr lang="zh-TW" altLang="en-US" sz="1100" b="0" i="0" dirty="0">
                <a:solidFill>
                  <a:srgbClr val="333333"/>
                </a:solidFill>
                <a:effectLst/>
                <a:latin typeface="+mn-lt"/>
              </a:rPr>
              <a:t>）</a:t>
            </a:r>
            <a:endParaRPr lang="en-US" altLang="zh-TW" sz="800" b="0"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latin typeface="+mn-lt"/>
              </a:rPr>
              <a:t>[49]：</a:t>
            </a:r>
            <a:r>
              <a:rPr lang="en-US" altLang="zh-TW" sz="1800" b="0" dirty="0">
                <a:effectLst/>
                <a:latin typeface="+mn-lt"/>
              </a:rPr>
              <a:t>Factorizing Personalized Markov Chains for Next-Basket Recommendation </a:t>
            </a:r>
            <a:r>
              <a:rPr lang="zh-TW" altLang="en-US" sz="1800" b="0" dirty="0">
                <a:effectLst/>
                <a:latin typeface="+mn-lt"/>
              </a:rPr>
              <a:t>（</a:t>
            </a:r>
            <a:r>
              <a:rPr lang="en-US" altLang="zh-TW" sz="1800" b="0" dirty="0">
                <a:effectLst/>
                <a:latin typeface="+mn-lt"/>
              </a:rPr>
              <a:t>https://</a:t>
            </a:r>
            <a:r>
              <a:rPr lang="en-US" altLang="zh-TW" sz="1800" b="0" dirty="0" err="1">
                <a:effectLst/>
                <a:latin typeface="+mn-lt"/>
              </a:rPr>
              <a:t>dl.acm.org</a:t>
            </a:r>
            <a:r>
              <a:rPr lang="en-US" altLang="zh-TW" sz="1800" b="0" dirty="0">
                <a:effectLst/>
                <a:latin typeface="+mn-lt"/>
              </a:rPr>
              <a:t>/</a:t>
            </a:r>
            <a:r>
              <a:rPr lang="en-US" altLang="zh-TW" sz="1800" b="0" dirty="0" err="1">
                <a:effectLst/>
                <a:latin typeface="+mn-lt"/>
              </a:rPr>
              <a:t>doi</a:t>
            </a:r>
            <a:r>
              <a:rPr lang="en-US" altLang="zh-TW" sz="1800" b="0" dirty="0">
                <a:effectLst/>
                <a:latin typeface="+mn-lt"/>
              </a:rPr>
              <a:t>/10.1145/1772690.1772773</a:t>
            </a:r>
            <a:r>
              <a:rPr lang="zh-TW" altLang="en-US" sz="1800" b="0" dirty="0">
                <a:effectLst/>
                <a:latin typeface="+mn-lt"/>
              </a:rPr>
              <a:t>）</a:t>
            </a:r>
            <a:endParaRPr lang="en-US" altLang="zh-TW" sz="1800" b="0"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dirty="0">
                <a:effectLst/>
                <a:latin typeface="+mn-lt"/>
              </a:rPr>
              <a:t>[50]</a:t>
            </a:r>
            <a:r>
              <a:rPr lang="zh-TW" altLang="en-US" sz="1800" b="0" dirty="0">
                <a:effectLst/>
                <a:latin typeface="+mn-lt"/>
              </a:rPr>
              <a:t>：</a:t>
            </a:r>
            <a:r>
              <a:rPr lang="en-US" altLang="zh-TW" sz="1800" b="0" kern="100" dirty="0">
                <a:effectLst/>
                <a:latin typeface="+mn-lt"/>
                <a:ea typeface="新細明體" panose="02020500000000000000" pitchFamily="18" charset="-120"/>
                <a:cs typeface="Calibri" panose="020F0502020204030204" pitchFamily="34" charset="0"/>
              </a:rPr>
              <a:t>Learning Hierarchical Representation Model for </a:t>
            </a:r>
            <a:r>
              <a:rPr lang="en-US" altLang="zh-TW" sz="1800" b="0" kern="100" dirty="0" err="1">
                <a:effectLst/>
                <a:latin typeface="+mn-lt"/>
                <a:ea typeface="新細明體" panose="02020500000000000000" pitchFamily="18" charset="-120"/>
                <a:cs typeface="Calibri" panose="020F0502020204030204" pitchFamily="34" charset="0"/>
              </a:rPr>
              <a:t>NextBasket</a:t>
            </a:r>
            <a:r>
              <a:rPr lang="en-US" altLang="zh-TW" sz="1800" b="0" kern="100" dirty="0">
                <a:effectLst/>
                <a:latin typeface="+mn-lt"/>
                <a:ea typeface="新細明體" panose="02020500000000000000" pitchFamily="18" charset="-120"/>
                <a:cs typeface="Calibri" panose="020F0502020204030204" pitchFamily="34" charset="0"/>
              </a:rPr>
              <a:t> Recommendation</a:t>
            </a:r>
            <a:r>
              <a:rPr lang="zh-TW" altLang="en-US" sz="1800" b="0" kern="100" dirty="0">
                <a:effectLst/>
                <a:latin typeface="+mn-lt"/>
                <a:ea typeface="新細明體" panose="02020500000000000000" pitchFamily="18" charset="-120"/>
                <a:cs typeface="Calibri" panose="020F0502020204030204" pitchFamily="34" charset="0"/>
              </a:rPr>
              <a:t>（</a:t>
            </a:r>
            <a:r>
              <a:rPr lang="en-US" altLang="zh-TW" sz="1800" b="0" kern="100" dirty="0">
                <a:effectLst/>
                <a:latin typeface="+mn-lt"/>
                <a:ea typeface="新細明體" panose="02020500000000000000" pitchFamily="18" charset="-120"/>
                <a:cs typeface="Calibri" panose="020F0502020204030204" pitchFamily="34" charset="0"/>
              </a:rPr>
              <a:t>https://</a:t>
            </a:r>
            <a:r>
              <a:rPr lang="en-US" altLang="zh-TW" sz="1800" b="0" kern="100" dirty="0" err="1">
                <a:effectLst/>
                <a:latin typeface="+mn-lt"/>
                <a:ea typeface="新細明體" panose="02020500000000000000" pitchFamily="18" charset="-120"/>
                <a:cs typeface="Calibri" panose="020F0502020204030204" pitchFamily="34" charset="0"/>
              </a:rPr>
              <a:t>dl.acm.org</a:t>
            </a:r>
            <a:r>
              <a:rPr lang="en-US" altLang="zh-TW" sz="1800" b="0" kern="100" dirty="0">
                <a:effectLst/>
                <a:latin typeface="+mn-lt"/>
                <a:ea typeface="新細明體" panose="02020500000000000000" pitchFamily="18" charset="-120"/>
                <a:cs typeface="Calibri" panose="020F0502020204030204" pitchFamily="34" charset="0"/>
              </a:rPr>
              <a:t>/</a:t>
            </a:r>
            <a:r>
              <a:rPr lang="en-US" altLang="zh-TW" sz="1800" b="0" kern="100" dirty="0" err="1">
                <a:effectLst/>
                <a:latin typeface="+mn-lt"/>
                <a:ea typeface="新細明體" panose="02020500000000000000" pitchFamily="18" charset="-120"/>
                <a:cs typeface="Calibri" panose="020F0502020204030204" pitchFamily="34" charset="0"/>
              </a:rPr>
              <a:t>doi</a:t>
            </a:r>
            <a:r>
              <a:rPr lang="en-US" altLang="zh-TW" sz="1800" b="0" kern="100" dirty="0">
                <a:effectLst/>
                <a:latin typeface="+mn-lt"/>
                <a:ea typeface="新細明體" panose="02020500000000000000" pitchFamily="18" charset="-120"/>
                <a:cs typeface="Calibri" panose="020F0502020204030204" pitchFamily="34" charset="0"/>
              </a:rPr>
              <a:t>/abs/10.1145/2766462.2767694?casa_token=iO21JrHBss8AAAAA:Ng8hEBOruJilW8ccarAlVYLu1xaRVSzofGMyq02O1rTlohNBDJ55SE8Bldjm9VZ8Js4uIKmXQV_UkQ</a:t>
            </a:r>
            <a:r>
              <a:rPr lang="zh-TW" altLang="en-US" sz="1800" b="0" kern="100" dirty="0">
                <a:effectLst/>
                <a:latin typeface="+mn-lt"/>
                <a:ea typeface="新細明體" panose="02020500000000000000" pitchFamily="18" charset="-120"/>
                <a:cs typeface="Calibri" panose="020F0502020204030204" pitchFamily="34" charset="0"/>
              </a:rPr>
              <a:t>）</a:t>
            </a:r>
            <a:endParaRPr lang="en-US" altLang="zh-TW" sz="1800" b="0" kern="100" dirty="0">
              <a:effectLst/>
              <a:latin typeface="+mn-lt"/>
              <a:ea typeface="新細明體" panose="02020500000000000000" pitchFamily="18"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800" b="0" kern="100" dirty="0">
              <a:effectLst/>
              <a:latin typeface="+mn-lt"/>
              <a:ea typeface="新細明體" panose="02020500000000000000" pitchFamily="18" charset="-12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kern="100" dirty="0">
                <a:effectLst/>
                <a:latin typeface="+mn-lt"/>
                <a:ea typeface="新細明體" panose="02020500000000000000" pitchFamily="18" charset="-120"/>
                <a:cs typeface="Calibri" panose="020F0502020204030204" pitchFamily="34" charset="0"/>
              </a:rPr>
              <a:t>[</a:t>
            </a:r>
            <a:r>
              <a:rPr lang="zh-TW" altLang="en-US" sz="1800" b="0" kern="100" dirty="0">
                <a:effectLst/>
                <a:latin typeface="+mn-lt"/>
                <a:ea typeface="新細明體" panose="02020500000000000000" pitchFamily="18" charset="-120"/>
                <a:cs typeface="Calibri" panose="020F0502020204030204" pitchFamily="34" charset="0"/>
              </a:rPr>
              <a:t>備案</a:t>
            </a:r>
            <a:r>
              <a:rPr lang="en-US" altLang="zh-TW" sz="1800" b="0" kern="100" dirty="0">
                <a:effectLst/>
                <a:latin typeface="+mn-lt"/>
                <a:ea typeface="新細明體" panose="02020500000000000000" pitchFamily="18" charset="-120"/>
                <a:cs typeface="Calibri" panose="020F0502020204030204" pitchFamily="34" charset="0"/>
              </a:rPr>
              <a:t>]</a:t>
            </a:r>
            <a:r>
              <a:rPr lang="zh-TW" altLang="en-US" sz="1800" b="0" kern="100" dirty="0">
                <a:effectLst/>
                <a:latin typeface="+mn-lt"/>
                <a:ea typeface="新細明體" panose="02020500000000000000" pitchFamily="18" charset="-120"/>
                <a:cs typeface="Calibri" panose="020F0502020204030204" pitchFamily="34" charset="0"/>
              </a:rPr>
              <a:t>：</a:t>
            </a:r>
            <a:r>
              <a:rPr lang="en-US" altLang="zh-TW" sz="1800" b="0" dirty="0">
                <a:effectLst/>
                <a:latin typeface="+mn-lt"/>
              </a:rPr>
              <a:t>SPMC: Socially-Aware Personalized Markov Chains for Sparse Sequential Recommendation </a:t>
            </a:r>
            <a:r>
              <a:rPr lang="zh-TW" altLang="en-US" sz="3200" b="0" dirty="0">
                <a:effectLst/>
                <a:latin typeface="+mn-lt"/>
              </a:rPr>
              <a:t>（有下載ＰＤＦ）</a:t>
            </a:r>
            <a:endParaRPr lang="en-US" altLang="zh-TW" sz="1800" b="0"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dirty="0">
              <a:latin typeface="+mn-lt"/>
            </a:endParaRPr>
          </a:p>
        </p:txBody>
      </p:sp>
    </p:spTree>
    <p:extLst>
      <p:ext uri="{BB962C8B-B14F-4D97-AF65-F5344CB8AC3E}">
        <p14:creationId xmlns:p14="http://schemas.microsoft.com/office/powerpoint/2010/main" val="16667585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93597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dirty="0">
                <a:latin typeface="+mn-lt"/>
                <a:ea typeface="+mn-ea"/>
              </a:rPr>
              <a:t>RNN、CNN</a:t>
            </a:r>
          </a:p>
          <a:p>
            <a:pPr marL="158750" indent="0" algn="l">
              <a:buNone/>
            </a:pPr>
            <a:endParaRPr lang="en-US" b="0" dirty="0">
              <a:latin typeface="+mn-lt"/>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dirty="0">
                <a:latin typeface="+mn-lt"/>
                <a:ea typeface="+mn-ea"/>
              </a:rPr>
              <a:t>[51]：</a:t>
            </a:r>
            <a:r>
              <a:rPr lang="en-US" altLang="zh-TW" sz="1100" dirty="0">
                <a:effectLst/>
                <a:latin typeface="+mn-lt"/>
                <a:ea typeface="+mn-ea"/>
              </a:rPr>
              <a:t>A Dynamic Recurrent Model for Next Basket Recommendation. </a:t>
            </a:r>
            <a:r>
              <a:rPr lang="zh-TW" altLang="en-US" sz="1100" dirty="0">
                <a:effectLst/>
                <a:latin typeface="+mn-lt"/>
                <a:ea typeface="+mn-ea"/>
              </a:rPr>
              <a:t>（</a:t>
            </a:r>
            <a:r>
              <a:rPr lang="en-US" altLang="zh-TW" sz="1100" dirty="0">
                <a:effectLst/>
                <a:latin typeface="+mn-lt"/>
                <a:ea typeface="+mn-ea"/>
              </a:rPr>
              <a:t>https://</a:t>
            </a:r>
            <a:r>
              <a:rPr lang="en-US" altLang="zh-TW" sz="1100" dirty="0" err="1">
                <a:effectLst/>
                <a:latin typeface="+mn-lt"/>
                <a:ea typeface="+mn-ea"/>
              </a:rPr>
              <a:t>dl.acm.org</a:t>
            </a:r>
            <a:r>
              <a:rPr lang="en-US" altLang="zh-TW" sz="1100" dirty="0">
                <a:effectLst/>
                <a:latin typeface="+mn-lt"/>
                <a:ea typeface="+mn-ea"/>
              </a:rPr>
              <a:t>/</a:t>
            </a:r>
            <a:r>
              <a:rPr lang="en-US" altLang="zh-TW" sz="1100" dirty="0" err="1">
                <a:effectLst/>
                <a:latin typeface="+mn-lt"/>
                <a:ea typeface="+mn-ea"/>
              </a:rPr>
              <a:t>doi</a:t>
            </a:r>
            <a:r>
              <a:rPr lang="en-US" altLang="zh-TW" sz="1100" dirty="0">
                <a:effectLst/>
                <a:latin typeface="+mn-lt"/>
                <a:ea typeface="+mn-ea"/>
              </a:rPr>
              <a:t>/10.1145/2911451.2914683</a:t>
            </a:r>
            <a:r>
              <a:rPr lang="zh-TW" altLang="en-US" sz="1100" dirty="0">
                <a:effectLst/>
                <a:latin typeface="+mn-lt"/>
                <a:ea typeface="+mn-ea"/>
              </a:rPr>
              <a:t>）</a:t>
            </a:r>
            <a:endParaRPr lang="en-US" altLang="zh-TW" sz="1100" b="0" i="0" dirty="0">
              <a:solidFill>
                <a:srgbClr val="000000"/>
              </a:solidFill>
              <a:effectLst/>
              <a:latin typeface="+mn-lt"/>
              <a:ea typeface="+mn-ea"/>
            </a:endParaRPr>
          </a:p>
          <a:p>
            <a:pPr marL="158750" indent="0" algn="l">
              <a:buNone/>
            </a:pPr>
            <a:r>
              <a:rPr lang="en-US" b="0" i="0" dirty="0">
                <a:solidFill>
                  <a:srgbClr val="333333"/>
                </a:solidFill>
                <a:effectLst/>
                <a:latin typeface="+mn-lt"/>
                <a:ea typeface="+mn-ea"/>
              </a:rPr>
              <a:t>[52]</a:t>
            </a:r>
            <a:r>
              <a:rPr lang="zh-TW" altLang="en-US" b="0" i="0" dirty="0">
                <a:solidFill>
                  <a:srgbClr val="333333"/>
                </a:solidFill>
                <a:effectLst/>
                <a:latin typeface="+mn-lt"/>
                <a:ea typeface="+mn-ea"/>
              </a:rPr>
              <a:t>：</a:t>
            </a:r>
            <a:r>
              <a:rPr lang="en-US" altLang="zh-TW" b="0" i="0" dirty="0">
                <a:effectLst/>
                <a:latin typeface="+mn-lt"/>
                <a:ea typeface="+mn-ea"/>
              </a:rPr>
              <a:t>Intention Nets: Psychology-Inspired User Choice Behavior Modeling for Next-Basket Prediction</a:t>
            </a:r>
            <a:r>
              <a:rPr lang="zh-TW" altLang="en-US" b="0" i="0" dirty="0">
                <a:effectLst/>
                <a:latin typeface="+mn-lt"/>
                <a:ea typeface="+mn-ea"/>
              </a:rPr>
              <a:t>（</a:t>
            </a:r>
            <a:r>
              <a:rPr lang="en-US" altLang="zh-TW" b="0" i="0" dirty="0">
                <a:solidFill>
                  <a:srgbClr val="333333"/>
                </a:solidFill>
                <a:effectLst/>
                <a:latin typeface="+mn-lt"/>
                <a:ea typeface="+mn-ea"/>
              </a:rPr>
              <a:t>https://</a:t>
            </a:r>
            <a:r>
              <a:rPr lang="en-US" altLang="zh-TW" b="0" i="0" dirty="0" err="1">
                <a:solidFill>
                  <a:srgbClr val="333333"/>
                </a:solidFill>
                <a:effectLst/>
                <a:latin typeface="+mn-lt"/>
                <a:ea typeface="+mn-ea"/>
              </a:rPr>
              <a:t>ojs.aaai.org</a:t>
            </a:r>
            <a:r>
              <a:rPr lang="en-US" altLang="zh-TW" b="0" i="0" dirty="0">
                <a:solidFill>
                  <a:srgbClr val="333333"/>
                </a:solidFill>
                <a:effectLst/>
                <a:latin typeface="+mn-lt"/>
                <a:ea typeface="+mn-ea"/>
              </a:rPr>
              <a:t>/</a:t>
            </a:r>
            <a:r>
              <a:rPr lang="en-US" altLang="zh-TW" b="0" i="0" dirty="0" err="1">
                <a:solidFill>
                  <a:srgbClr val="333333"/>
                </a:solidFill>
                <a:effectLst/>
                <a:latin typeface="+mn-lt"/>
                <a:ea typeface="+mn-ea"/>
              </a:rPr>
              <a:t>index.php</a:t>
            </a:r>
            <a:r>
              <a:rPr lang="en-US" altLang="zh-TW" b="0" i="0" dirty="0">
                <a:solidFill>
                  <a:srgbClr val="333333"/>
                </a:solidFill>
                <a:effectLst/>
                <a:latin typeface="+mn-lt"/>
                <a:ea typeface="+mn-ea"/>
              </a:rPr>
              <a:t>/AAAI/article/view/6093</a:t>
            </a:r>
            <a:r>
              <a:rPr lang="zh-TW" altLang="en-US" b="0" i="0" dirty="0">
                <a:solidFill>
                  <a:srgbClr val="333333"/>
                </a:solidFill>
                <a:effectLst/>
                <a:latin typeface="+mn-lt"/>
                <a:ea typeface="+mn-ea"/>
              </a:rPr>
              <a:t>）</a:t>
            </a:r>
            <a:endParaRPr lang="en-US" b="0" dirty="0">
              <a:latin typeface="+mn-lt"/>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latin typeface="+mn-lt"/>
                <a:ea typeface="+mn-ea"/>
              </a:rPr>
              <a:t>[53]：</a:t>
            </a:r>
            <a:r>
              <a:rPr lang="en-US" altLang="zh-TW" sz="1800" b="0" i="0" dirty="0">
                <a:solidFill>
                  <a:srgbClr val="333333"/>
                </a:solidFill>
                <a:effectLst/>
                <a:latin typeface="+mn-lt"/>
                <a:ea typeface="+mn-ea"/>
              </a:rPr>
              <a:t>Recurrent Convolutional Neural Network for Sequential Recommendation</a:t>
            </a:r>
            <a:r>
              <a:rPr lang="zh-TW" altLang="en-US" sz="1800" b="0" i="0" dirty="0">
                <a:solidFill>
                  <a:srgbClr val="333333"/>
                </a:solidFill>
                <a:effectLst/>
                <a:latin typeface="+mn-lt"/>
                <a:ea typeface="+mn-ea"/>
              </a:rPr>
              <a:t>（</a:t>
            </a:r>
            <a:r>
              <a:rPr lang="en-US" altLang="zh-TW" sz="1800" b="0" i="0" dirty="0">
                <a:solidFill>
                  <a:srgbClr val="333333"/>
                </a:solidFill>
                <a:effectLst/>
                <a:latin typeface="+mn-lt"/>
                <a:ea typeface="+mn-ea"/>
              </a:rPr>
              <a:t>https://</a:t>
            </a:r>
            <a:r>
              <a:rPr lang="en-US" altLang="zh-TW" sz="1800" b="0" i="0" dirty="0" err="1">
                <a:solidFill>
                  <a:srgbClr val="333333"/>
                </a:solidFill>
                <a:effectLst/>
                <a:latin typeface="+mn-lt"/>
                <a:ea typeface="+mn-ea"/>
              </a:rPr>
              <a:t>dl.acm.org</a:t>
            </a:r>
            <a:r>
              <a:rPr lang="en-US" altLang="zh-TW" sz="1800" b="0" i="0" dirty="0">
                <a:solidFill>
                  <a:srgbClr val="333333"/>
                </a:solidFill>
                <a:effectLst/>
                <a:latin typeface="+mn-lt"/>
                <a:ea typeface="+mn-ea"/>
              </a:rPr>
              <a:t>/</a:t>
            </a:r>
            <a:r>
              <a:rPr lang="en-US" altLang="zh-TW" sz="1800" b="0" i="0" dirty="0" err="1">
                <a:solidFill>
                  <a:srgbClr val="333333"/>
                </a:solidFill>
                <a:effectLst/>
                <a:latin typeface="+mn-lt"/>
                <a:ea typeface="+mn-ea"/>
              </a:rPr>
              <a:t>doi</a:t>
            </a:r>
            <a:r>
              <a:rPr lang="en-US" altLang="zh-TW" sz="1800" b="0" i="0" dirty="0">
                <a:solidFill>
                  <a:srgbClr val="333333"/>
                </a:solidFill>
                <a:effectLst/>
                <a:latin typeface="+mn-lt"/>
                <a:ea typeface="+mn-ea"/>
              </a:rPr>
              <a:t>/abs/10.1145/3308558.3313408?casa_token=AGWd8rB82RYAAAAA:EpEZnd_9QzKe4r510KTEjcecekgokJnGxTDKsELmwF5qNw4mPoBneVhruXTFXcC_zqRfdsairJtR</a:t>
            </a:r>
            <a:r>
              <a:rPr lang="zh-TW" altLang="en-US" sz="1800" b="0" i="0" dirty="0">
                <a:solidFill>
                  <a:srgbClr val="333333"/>
                </a:solidFill>
                <a:effectLst/>
                <a:latin typeface="+mn-lt"/>
                <a:ea typeface="+mn-ea"/>
              </a:rPr>
              <a:t>）</a:t>
            </a:r>
            <a:endParaRPr lang="en-US" altLang="zh-TW" sz="1800" b="0" i="0" dirty="0">
              <a:solidFill>
                <a:srgbClr val="333333"/>
              </a:solidFill>
              <a:effectLst/>
              <a:latin typeface="+mn-lt"/>
              <a:ea typeface="+mn-ea"/>
            </a:endParaRPr>
          </a:p>
          <a:p>
            <a:pPr marL="158750" indent="0">
              <a:buNone/>
            </a:pPr>
            <a:r>
              <a:rPr lang="en-US" altLang="zh-TW" b="0" i="0" dirty="0">
                <a:solidFill>
                  <a:srgbClr val="333333"/>
                </a:solidFill>
                <a:effectLst/>
                <a:latin typeface="+mn-lt"/>
                <a:ea typeface="+mn-ea"/>
              </a:rPr>
              <a:t>[54]</a:t>
            </a:r>
            <a:r>
              <a:rPr lang="zh-TW" altLang="en-US" b="0" i="0" dirty="0">
                <a:solidFill>
                  <a:srgbClr val="333333"/>
                </a:solidFill>
                <a:effectLst/>
                <a:latin typeface="+mn-lt"/>
                <a:ea typeface="+mn-ea"/>
              </a:rPr>
              <a:t>：</a:t>
            </a:r>
            <a:r>
              <a:rPr lang="en-US" altLang="zh-TW" b="0" i="0" dirty="0">
                <a:solidFill>
                  <a:srgbClr val="333333"/>
                </a:solidFill>
                <a:effectLst/>
                <a:latin typeface="+mn-lt"/>
                <a:ea typeface="+mn-ea"/>
              </a:rPr>
              <a:t>Online Purchase Prediction via Multi-Scale Modeling of Behavior Dynamics</a:t>
            </a:r>
            <a:r>
              <a:rPr lang="zh-TW" altLang="en-US" b="0" i="0" dirty="0">
                <a:solidFill>
                  <a:srgbClr val="333333"/>
                </a:solidFill>
                <a:effectLst/>
                <a:latin typeface="+mn-lt"/>
                <a:ea typeface="+mn-ea"/>
              </a:rPr>
              <a:t>（</a:t>
            </a:r>
            <a:r>
              <a:rPr lang="en-US" altLang="zh-TW" b="0" i="0" dirty="0">
                <a:solidFill>
                  <a:srgbClr val="333333"/>
                </a:solidFill>
                <a:effectLst/>
                <a:latin typeface="+mn-lt"/>
                <a:ea typeface="+mn-ea"/>
              </a:rPr>
              <a:t>https://</a:t>
            </a:r>
            <a:r>
              <a:rPr lang="en-US" altLang="zh-TW" b="0" i="0" dirty="0" err="1">
                <a:solidFill>
                  <a:srgbClr val="333333"/>
                </a:solidFill>
                <a:effectLst/>
                <a:latin typeface="+mn-lt"/>
                <a:ea typeface="+mn-ea"/>
              </a:rPr>
              <a:t>dl.acm.org</a:t>
            </a:r>
            <a:r>
              <a:rPr lang="en-US" altLang="zh-TW" b="0" i="0" dirty="0">
                <a:solidFill>
                  <a:srgbClr val="333333"/>
                </a:solidFill>
                <a:effectLst/>
                <a:latin typeface="+mn-lt"/>
                <a:ea typeface="+mn-ea"/>
              </a:rPr>
              <a:t>/</a:t>
            </a:r>
            <a:r>
              <a:rPr lang="en-US" altLang="zh-TW" b="0" i="0" dirty="0" err="1">
                <a:solidFill>
                  <a:srgbClr val="333333"/>
                </a:solidFill>
                <a:effectLst/>
                <a:latin typeface="+mn-lt"/>
                <a:ea typeface="+mn-ea"/>
              </a:rPr>
              <a:t>doi</a:t>
            </a:r>
            <a:r>
              <a:rPr lang="en-US" altLang="zh-TW" b="0" i="0" dirty="0">
                <a:solidFill>
                  <a:srgbClr val="333333"/>
                </a:solidFill>
                <a:effectLst/>
                <a:latin typeface="+mn-lt"/>
                <a:ea typeface="+mn-ea"/>
              </a:rPr>
              <a:t>/10.1145/3292500.3330790</a:t>
            </a:r>
            <a:r>
              <a:rPr lang="zh-TW" altLang="en-US" b="0" i="0" dirty="0">
                <a:solidFill>
                  <a:srgbClr val="333333"/>
                </a:solidFill>
                <a:effectLst/>
                <a:latin typeface="+mn-lt"/>
                <a:ea typeface="+mn-ea"/>
              </a:rPr>
              <a:t>）</a:t>
            </a:r>
            <a:endParaRPr lang="en-US" altLang="zh-TW" b="0" i="0" dirty="0">
              <a:solidFill>
                <a:srgbClr val="333333"/>
              </a:solidFill>
              <a:effectLst/>
              <a:latin typeface="+mn-lt"/>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ea typeface="+mn-ea"/>
              </a:rPr>
              <a:t>[</a:t>
            </a:r>
            <a:r>
              <a:rPr lang="zh-TW" altLang="en-US" b="0" i="0" dirty="0">
                <a:solidFill>
                  <a:srgbClr val="333333"/>
                </a:solidFill>
                <a:effectLst/>
                <a:latin typeface="+mn-lt"/>
                <a:ea typeface="+mn-ea"/>
              </a:rPr>
              <a:t>備案</a:t>
            </a:r>
            <a:r>
              <a:rPr lang="en-US" altLang="zh-TW" b="0" i="0" dirty="0">
                <a:solidFill>
                  <a:srgbClr val="333333"/>
                </a:solidFill>
                <a:effectLst/>
                <a:latin typeface="+mn-lt"/>
                <a:ea typeface="+mn-ea"/>
              </a:rPr>
              <a:t>]</a:t>
            </a:r>
            <a:r>
              <a:rPr lang="zh-TW" altLang="en-US" b="0" i="0" dirty="0">
                <a:solidFill>
                  <a:srgbClr val="333333"/>
                </a:solidFill>
                <a:effectLst/>
                <a:latin typeface="+mn-lt"/>
                <a:ea typeface="+mn-ea"/>
              </a:rPr>
              <a:t>：</a:t>
            </a:r>
            <a:r>
              <a:rPr lang="en-US" altLang="zh-TW" b="0" i="0" dirty="0">
                <a:solidFill>
                  <a:srgbClr val="333333"/>
                </a:solidFill>
                <a:effectLst/>
                <a:latin typeface="+mn-lt"/>
                <a:ea typeface="+mn-ea"/>
              </a:rPr>
              <a:t>Recurrent Neural Networks with Top-k Gains for Session-based Recommendations</a:t>
            </a:r>
            <a:r>
              <a:rPr lang="zh-TW" altLang="en-US" b="0" i="0" dirty="0">
                <a:solidFill>
                  <a:srgbClr val="333333"/>
                </a:solidFill>
                <a:effectLst/>
                <a:latin typeface="+mn-lt"/>
                <a:ea typeface="+mn-ea"/>
              </a:rPr>
              <a:t>（</a:t>
            </a:r>
            <a:r>
              <a:rPr lang="en-US" altLang="zh-TW" b="0" i="0" dirty="0">
                <a:solidFill>
                  <a:srgbClr val="333333"/>
                </a:solidFill>
                <a:effectLst/>
                <a:latin typeface="+mn-lt"/>
                <a:ea typeface="+mn-ea"/>
              </a:rPr>
              <a:t>https://</a:t>
            </a:r>
            <a:r>
              <a:rPr lang="en-US" altLang="zh-TW" b="0" i="0" dirty="0" err="1">
                <a:solidFill>
                  <a:srgbClr val="333333"/>
                </a:solidFill>
                <a:effectLst/>
                <a:latin typeface="+mn-lt"/>
                <a:ea typeface="+mn-ea"/>
              </a:rPr>
              <a:t>dl.acm.org</a:t>
            </a:r>
            <a:r>
              <a:rPr lang="en-US" altLang="zh-TW" b="0" i="0" dirty="0">
                <a:solidFill>
                  <a:srgbClr val="333333"/>
                </a:solidFill>
                <a:effectLst/>
                <a:latin typeface="+mn-lt"/>
                <a:ea typeface="+mn-ea"/>
              </a:rPr>
              <a:t>/</a:t>
            </a:r>
            <a:r>
              <a:rPr lang="en-US" altLang="zh-TW" b="0" i="0" dirty="0" err="1">
                <a:solidFill>
                  <a:srgbClr val="333333"/>
                </a:solidFill>
                <a:effectLst/>
                <a:latin typeface="+mn-lt"/>
                <a:ea typeface="+mn-ea"/>
              </a:rPr>
              <a:t>doi</a:t>
            </a:r>
            <a:r>
              <a:rPr lang="en-US" altLang="zh-TW" b="0" i="0" dirty="0">
                <a:solidFill>
                  <a:srgbClr val="333333"/>
                </a:solidFill>
                <a:effectLst/>
                <a:latin typeface="+mn-lt"/>
                <a:ea typeface="+mn-ea"/>
              </a:rPr>
              <a:t>/10.1145/3269206.3271761</a:t>
            </a:r>
            <a:r>
              <a:rPr lang="zh-TW" altLang="en-US" b="0" i="0" dirty="0">
                <a:solidFill>
                  <a:srgbClr val="333333"/>
                </a:solidFill>
                <a:effectLst/>
                <a:latin typeface="+mn-lt"/>
                <a:ea typeface="+mn-ea"/>
              </a:rPr>
              <a:t>）</a:t>
            </a:r>
            <a:endParaRPr lang="en-US" altLang="zh-TW" b="0" i="0" dirty="0">
              <a:solidFill>
                <a:srgbClr val="333333"/>
              </a:solidFill>
              <a:effectLst/>
              <a:latin typeface="+mn-lt"/>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a typeface="+mn-ea"/>
            </a:endParaRPr>
          </a:p>
        </p:txBody>
      </p:sp>
    </p:spTree>
    <p:extLst>
      <p:ext uri="{BB962C8B-B14F-4D97-AF65-F5344CB8AC3E}">
        <p14:creationId xmlns:p14="http://schemas.microsoft.com/office/powerpoint/2010/main" val="160567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Attention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[55]</a:t>
            </a:r>
            <a:r>
              <a:rPr lang="zh-TW" altLang="en-US" b="0" i="0" dirty="0">
                <a:solidFill>
                  <a:srgbClr val="333333"/>
                </a:solidFill>
                <a:effectLst/>
                <a:latin typeface="+mn-lt"/>
              </a:rPr>
              <a:t>：</a:t>
            </a:r>
            <a:r>
              <a:rPr lang="en-US" altLang="zh-TW" b="0" i="0" dirty="0">
                <a:solidFill>
                  <a:srgbClr val="000000"/>
                </a:solidFill>
                <a:effectLst/>
                <a:latin typeface="+mn-lt"/>
              </a:rPr>
              <a:t>Next Item Recommendation with Self-Attention</a:t>
            </a:r>
            <a:r>
              <a:rPr lang="zh-TW" altLang="en-US" b="0" i="0" dirty="0">
                <a:solidFill>
                  <a:srgbClr val="000000"/>
                </a:solidFill>
                <a:effectLst/>
                <a:latin typeface="+mn-lt"/>
              </a:rPr>
              <a:t>（</a:t>
            </a:r>
            <a:r>
              <a:rPr lang="en-US" altLang="zh-TW" b="0" i="0" dirty="0" err="1">
                <a:solidFill>
                  <a:srgbClr val="000000"/>
                </a:solidFill>
                <a:effectLst/>
                <a:latin typeface="+mn-lt"/>
              </a:rPr>
              <a:t>ht</a:t>
            </a:r>
            <a:r>
              <a:rPr lang="en-US" altLang="zh-TW" b="0" i="0" dirty="0" err="1">
                <a:solidFill>
                  <a:srgbClr val="333333"/>
                </a:solidFill>
                <a:effectLst/>
                <a:latin typeface="+mn-lt"/>
              </a:rPr>
              <a:t>An</a:t>
            </a:r>
            <a:r>
              <a:rPr lang="en-US" altLang="zh-TW" b="0" i="0" dirty="0">
                <a:solidFill>
                  <a:srgbClr val="333333"/>
                </a:solidFill>
                <a:effectLst/>
                <a:latin typeface="+mn-lt"/>
              </a:rPr>
              <a:t> Attribute-aware Neural Attentive Model for Next Basket </a:t>
            </a:r>
            <a:r>
              <a:rPr lang="en-US" altLang="zh-TW" b="0" i="0" dirty="0" err="1">
                <a:solidFill>
                  <a:srgbClr val="333333"/>
                </a:solidFill>
                <a:effectLst/>
                <a:latin typeface="+mn-lt"/>
              </a:rPr>
              <a:t>Recommendation</a:t>
            </a:r>
            <a:r>
              <a:rPr lang="en-US" altLang="zh-TW" b="0" i="0" dirty="0" err="1">
                <a:solidFill>
                  <a:srgbClr val="000000"/>
                </a:solidFill>
                <a:effectLst/>
                <a:latin typeface="+mn-lt"/>
              </a:rPr>
              <a:t>tps</a:t>
            </a:r>
            <a:r>
              <a:rPr lang="en-US" altLang="zh-TW" b="0" i="0" dirty="0">
                <a:solidFill>
                  <a:srgbClr val="000000"/>
                </a:solidFill>
                <a:effectLst/>
                <a:latin typeface="+mn-lt"/>
              </a:rPr>
              <a:t>://</a:t>
            </a:r>
            <a:r>
              <a:rPr lang="en-US" altLang="zh-TW" b="0" i="0" dirty="0" err="1">
                <a:solidFill>
                  <a:srgbClr val="000000"/>
                </a:solidFill>
                <a:effectLst/>
                <a:latin typeface="+mn-lt"/>
              </a:rPr>
              <a:t>arxiv.org</a:t>
            </a:r>
            <a:r>
              <a:rPr lang="en-US" altLang="zh-TW" b="0" i="0" dirty="0">
                <a:solidFill>
                  <a:srgbClr val="000000"/>
                </a:solidFill>
                <a:effectLst/>
                <a:latin typeface="+mn-lt"/>
              </a:rPr>
              <a:t>/abs/1808.06414</a:t>
            </a:r>
            <a:r>
              <a:rPr lang="zh-TW" altLang="en-US" b="0" i="0" dirty="0">
                <a:solidFill>
                  <a:srgbClr val="000000"/>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[56]</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/10.1145/3209978.3210129</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[57]</a:t>
            </a:r>
            <a:r>
              <a:rPr lang="zh-TW" altLang="en-US" b="0" i="0" dirty="0">
                <a:solidFill>
                  <a:srgbClr val="333333"/>
                </a:solidFill>
                <a:effectLst/>
                <a:latin typeface="+mn-lt"/>
              </a:rPr>
              <a:t>：</a:t>
            </a:r>
            <a:r>
              <a:rPr lang="en-US" altLang="zh-TW" b="0" i="0" dirty="0">
                <a:solidFill>
                  <a:srgbClr val="000000"/>
                </a:solidFill>
                <a:effectLst/>
                <a:latin typeface="+mn-lt"/>
              </a:rPr>
              <a:t>Modeling Dynamic Attributes for Next Basket Recommendation</a:t>
            </a:r>
            <a:r>
              <a:rPr lang="zh-TW" altLang="en-US" b="0" i="0" dirty="0">
                <a:solidFill>
                  <a:srgbClr val="000000"/>
                </a:solidFill>
                <a:effectLst/>
                <a:latin typeface="+mn-lt"/>
              </a:rPr>
              <a:t>（</a:t>
            </a:r>
            <a:r>
              <a:rPr lang="en-US" altLang="zh-TW" b="0" i="0" dirty="0">
                <a:solidFill>
                  <a:srgbClr val="000000"/>
                </a:solidFill>
                <a:effectLst/>
                <a:latin typeface="+mn-lt"/>
              </a:rPr>
              <a:t>https://</a:t>
            </a:r>
            <a:r>
              <a:rPr lang="en-US" altLang="zh-TW" b="0" i="0" dirty="0" err="1">
                <a:solidFill>
                  <a:srgbClr val="000000"/>
                </a:solidFill>
                <a:effectLst/>
                <a:latin typeface="+mn-lt"/>
              </a:rPr>
              <a:t>arxiv.org</a:t>
            </a:r>
            <a:r>
              <a:rPr lang="en-US" altLang="zh-TW" b="0" i="0" dirty="0">
                <a:solidFill>
                  <a:srgbClr val="000000"/>
                </a:solidFill>
                <a:effectLst/>
                <a:latin typeface="+mn-lt"/>
              </a:rPr>
              <a:t>/abs/2109.11654</a:t>
            </a:r>
            <a:r>
              <a:rPr lang="zh-TW" altLang="en-US" b="0" i="0" dirty="0">
                <a:solidFill>
                  <a:srgbClr val="000000"/>
                </a:solidFill>
                <a:effectLst/>
                <a:latin typeface="+mn-lt"/>
              </a:rPr>
              <a:t>）</a:t>
            </a:r>
            <a:endParaRPr lang="en-US" altLang="zh-TW"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kern="100" dirty="0">
                <a:solidFill>
                  <a:srgbClr val="000000"/>
                </a:solidFill>
                <a:effectLst/>
                <a:latin typeface="+mn-lt"/>
                <a:ea typeface="新細明體" panose="02020500000000000000" pitchFamily="18" charset="-120"/>
                <a:cs typeface="Times New Roman" panose="02020603050405020304" pitchFamily="18" charset="0"/>
              </a:rPr>
              <a:t>[</a:t>
            </a:r>
            <a:r>
              <a:rPr lang="zh-TW" altLang="en-US" sz="1100" b="0" i="0" kern="100" dirty="0">
                <a:solidFill>
                  <a:srgbClr val="000000"/>
                </a:solidFill>
                <a:effectLst/>
                <a:latin typeface="+mn-lt"/>
                <a:ea typeface="新細明體" panose="02020500000000000000" pitchFamily="18" charset="-120"/>
                <a:cs typeface="Times New Roman" panose="02020603050405020304" pitchFamily="18" charset="0"/>
              </a:rPr>
              <a:t>備案</a:t>
            </a:r>
            <a:r>
              <a:rPr lang="en-US" altLang="zh-TW" sz="1100" b="0" i="0" kern="100" dirty="0">
                <a:solidFill>
                  <a:srgbClr val="000000"/>
                </a:solidFill>
                <a:effectLst/>
                <a:latin typeface="+mn-lt"/>
                <a:ea typeface="新細明體" panose="02020500000000000000" pitchFamily="18" charset="-120"/>
                <a:cs typeface="Times New Roman" panose="02020603050405020304" pitchFamily="18" charset="0"/>
              </a:rPr>
              <a:t>]</a:t>
            </a:r>
            <a:r>
              <a:rPr lang="zh-TW" altLang="en-US" sz="1100" b="0" i="0" kern="100" dirty="0">
                <a:solidFill>
                  <a:srgbClr val="000000"/>
                </a:solidFill>
                <a:effectLst/>
                <a:latin typeface="+mn-lt"/>
                <a:ea typeface="新細明體" panose="02020500000000000000" pitchFamily="18" charset="-120"/>
                <a:cs typeface="Times New Roman" panose="02020603050405020304" pitchFamily="18" charset="0"/>
              </a:rPr>
              <a:t> 有考慮到項目相關性的 </a:t>
            </a:r>
            <a:r>
              <a:rPr lang="en-US" altLang="zh-TW" sz="1100" b="0" i="0" kern="100" dirty="0">
                <a:solidFill>
                  <a:srgbClr val="000000"/>
                </a:solidFill>
                <a:effectLst/>
                <a:latin typeface="+mn-lt"/>
                <a:ea typeface="新細明體" panose="02020500000000000000" pitchFamily="18" charset="-120"/>
                <a:cs typeface="Times New Roman" panose="02020603050405020304" pitchFamily="18" charset="0"/>
              </a:rPr>
              <a:t>RNN</a:t>
            </a:r>
            <a:r>
              <a:rPr lang="zh-TW" altLang="en-US" sz="1100" b="0" i="0" kern="100" dirty="0">
                <a:solidFill>
                  <a:srgbClr val="000000"/>
                </a:solidFill>
                <a:effectLst/>
                <a:latin typeface="+mn-lt"/>
                <a:ea typeface="新細明體" panose="02020500000000000000" pitchFamily="18" charset="-120"/>
                <a:cs typeface="Times New Roman" panose="02020603050405020304" pitchFamily="18" charset="0"/>
              </a:rPr>
              <a:t>：</a:t>
            </a:r>
            <a:r>
              <a:rPr lang="en-US" altLang="zh-TW" b="0" i="0" dirty="0">
                <a:solidFill>
                  <a:srgbClr val="333333"/>
                </a:solidFill>
                <a:effectLst/>
                <a:latin typeface="+mn-lt"/>
              </a:rPr>
              <a:t>Correlation-Sensitive Next-Basket Recommendation</a:t>
            </a:r>
            <a:r>
              <a:rPr lang="zh-TW" altLang="en-US" b="0" i="0" dirty="0">
                <a:solidFill>
                  <a:srgbClr val="000000"/>
                </a:solidFill>
                <a:effectLst/>
                <a:latin typeface="+mn-lt"/>
              </a:rPr>
              <a:t>（</a:t>
            </a:r>
            <a:r>
              <a:rPr lang="en-US" altLang="zh-TW" b="0" i="0" dirty="0">
                <a:solidFill>
                  <a:srgbClr val="000000"/>
                </a:solidFill>
                <a:effectLst/>
                <a:latin typeface="+mn-lt"/>
              </a:rPr>
              <a:t>https://</a:t>
            </a:r>
            <a:r>
              <a:rPr lang="en-US" altLang="zh-TW" b="0" i="0" dirty="0" err="1">
                <a:solidFill>
                  <a:srgbClr val="000000"/>
                </a:solidFill>
                <a:effectLst/>
                <a:latin typeface="+mn-lt"/>
              </a:rPr>
              <a:t>www.ijcai.org</a:t>
            </a:r>
            <a:r>
              <a:rPr lang="en-US" altLang="zh-TW" b="0" i="0" dirty="0">
                <a:solidFill>
                  <a:srgbClr val="000000"/>
                </a:solidFill>
                <a:effectLst/>
                <a:latin typeface="+mn-lt"/>
              </a:rPr>
              <a:t>/proceedings/2019/389</a:t>
            </a:r>
            <a:r>
              <a:rPr lang="zh-TW" altLang="en-US" b="0" i="0" dirty="0">
                <a:solidFill>
                  <a:srgbClr val="000000"/>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a:t>
            </a:r>
            <a:r>
              <a:rPr lang="zh-TW" altLang="en-US" b="0" i="0" dirty="0">
                <a:solidFill>
                  <a:srgbClr val="333333"/>
                </a:solidFill>
                <a:effectLst/>
                <a:latin typeface="+mn-lt"/>
              </a:rPr>
              <a:t>沒用到</a:t>
            </a:r>
            <a:r>
              <a:rPr lang="en-US" altLang="zh-TW" b="0" i="0" dirty="0">
                <a:solidFill>
                  <a:srgbClr val="333333"/>
                </a:solidFill>
                <a:effectLst/>
                <a:latin typeface="+mn-lt"/>
              </a:rPr>
              <a:t>]</a:t>
            </a:r>
            <a:r>
              <a:rPr lang="zh-TW" altLang="en-US" b="0" i="0" dirty="0">
                <a:solidFill>
                  <a:srgbClr val="333333"/>
                </a:solidFill>
                <a:effectLst/>
                <a:latin typeface="+mn-lt"/>
              </a:rPr>
              <a:t>：</a:t>
            </a:r>
            <a:r>
              <a:rPr lang="en-US" altLang="zh-TW" b="0" i="0" dirty="0">
                <a:solidFill>
                  <a:srgbClr val="333333"/>
                </a:solidFill>
                <a:effectLst/>
                <a:latin typeface="+mn-lt"/>
              </a:rPr>
              <a:t>Sets2Sets: Learning from Sequential Sets with Neural Networks</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/10.1145/3292500.3330979</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41359634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b="0" dirty="0">
                <a:latin typeface="+mn-lt"/>
              </a:rPr>
              <a:t>GNN</a:t>
            </a:r>
          </a:p>
          <a:p>
            <a:pPr marL="0" lvl="0" indent="0" algn="l" rtl="0">
              <a:spcBef>
                <a:spcPts val="0"/>
              </a:spcBef>
              <a:spcAft>
                <a:spcPts val="0"/>
              </a:spcAft>
              <a:buNone/>
            </a:pPr>
            <a:endParaRPr lang="en-US" b="0" dirty="0">
              <a:latin typeface="+mn-lt"/>
            </a:endParaRPr>
          </a:p>
          <a:p>
            <a:pPr marL="158750" indent="0" algn="l">
              <a:buNone/>
            </a:pPr>
            <a:r>
              <a:rPr lang="en-US" b="0" dirty="0">
                <a:latin typeface="+mn-lt"/>
              </a:rPr>
              <a:t>[58]：</a:t>
            </a:r>
            <a:r>
              <a:rPr lang="en-US" altLang="zh-TW" b="0" i="0" dirty="0" err="1">
                <a:solidFill>
                  <a:srgbClr val="000000"/>
                </a:solidFill>
                <a:effectLst/>
                <a:latin typeface="+mn-lt"/>
              </a:rPr>
              <a:t>BasConv</a:t>
            </a:r>
            <a:r>
              <a:rPr lang="en-US" altLang="zh-TW" b="0" i="0" dirty="0">
                <a:solidFill>
                  <a:srgbClr val="000000"/>
                </a:solidFill>
                <a:effectLst/>
                <a:latin typeface="+mn-lt"/>
              </a:rPr>
              <a:t>: Aggregating Heterogeneous Interactions for Basket Recommendation with Graph Convolutional Neural Network</a:t>
            </a:r>
            <a:r>
              <a:rPr lang="zh-TW" altLang="en-US" b="0" i="0" dirty="0">
                <a:solidFill>
                  <a:srgbClr val="000000"/>
                </a:solidFill>
                <a:effectLst/>
                <a:latin typeface="+mn-lt"/>
              </a:rPr>
              <a:t>（</a:t>
            </a:r>
            <a:r>
              <a:rPr lang="en-US" altLang="zh-TW" b="0" i="0" dirty="0">
                <a:solidFill>
                  <a:srgbClr val="000000"/>
                </a:solidFill>
                <a:effectLst/>
                <a:latin typeface="+mn-lt"/>
              </a:rPr>
              <a:t>https://</a:t>
            </a:r>
            <a:r>
              <a:rPr lang="en-US" altLang="zh-TW" b="0" i="0" dirty="0" err="1">
                <a:solidFill>
                  <a:srgbClr val="000000"/>
                </a:solidFill>
                <a:effectLst/>
                <a:latin typeface="+mn-lt"/>
              </a:rPr>
              <a:t>arxiv.org</a:t>
            </a:r>
            <a:r>
              <a:rPr lang="en-US" altLang="zh-TW" b="0" i="0" dirty="0">
                <a:solidFill>
                  <a:srgbClr val="000000"/>
                </a:solidFill>
                <a:effectLst/>
                <a:latin typeface="+mn-lt"/>
              </a:rPr>
              <a:t>/abs/2001.09900</a:t>
            </a:r>
            <a:r>
              <a:rPr lang="zh-TW" altLang="en-US" b="0" i="0" dirty="0">
                <a:solidFill>
                  <a:srgbClr val="000000"/>
                </a:solidFill>
                <a:effectLst/>
                <a:latin typeface="+mn-lt"/>
              </a:rPr>
              <a:t>）</a:t>
            </a:r>
            <a:endParaRPr lang="en-US" altLang="zh-TW" b="0" i="0" dirty="0">
              <a:solidFill>
                <a:srgbClr val="000000"/>
              </a:solidFill>
              <a:effectLst/>
              <a:latin typeface="+mn-lt"/>
            </a:endParaRPr>
          </a:p>
          <a:p>
            <a:pPr marL="158750" indent="0" algn="l">
              <a:buNone/>
            </a:pPr>
            <a:r>
              <a:rPr lang="en-US" altLang="zh-TW" b="0" i="0" dirty="0">
                <a:solidFill>
                  <a:srgbClr val="000000"/>
                </a:solidFill>
                <a:effectLst/>
                <a:latin typeface="+mn-lt"/>
              </a:rPr>
              <a:t>[59]</a:t>
            </a:r>
            <a:r>
              <a:rPr lang="zh-TW" altLang="en-US" b="0" i="0" dirty="0">
                <a:solidFill>
                  <a:srgbClr val="000000"/>
                </a:solidFill>
                <a:effectLst/>
                <a:latin typeface="+mn-lt"/>
              </a:rPr>
              <a:t>：</a:t>
            </a:r>
            <a:r>
              <a:rPr lang="en-US" altLang="zh-TW" b="0" i="0" dirty="0">
                <a:solidFill>
                  <a:srgbClr val="000000"/>
                </a:solidFill>
                <a:effectLst/>
                <a:latin typeface="+mn-lt"/>
              </a:rPr>
              <a:t>Heterogeneous Global Graph Neural Networks for Personalized Session-based Recommendation</a:t>
            </a:r>
            <a:r>
              <a:rPr lang="zh-TW" altLang="en-US" b="0" i="0" dirty="0">
                <a:solidFill>
                  <a:srgbClr val="000000"/>
                </a:solidFill>
                <a:effectLst/>
                <a:latin typeface="+mn-lt"/>
              </a:rPr>
              <a:t>（</a:t>
            </a:r>
            <a:r>
              <a:rPr lang="en-US" altLang="zh-TW" b="0" i="0" dirty="0">
                <a:solidFill>
                  <a:srgbClr val="000000"/>
                </a:solidFill>
                <a:effectLst/>
                <a:latin typeface="+mn-lt"/>
              </a:rPr>
              <a:t>https://</a:t>
            </a:r>
            <a:r>
              <a:rPr lang="en-US" altLang="zh-TW" b="0" i="0" dirty="0" err="1">
                <a:solidFill>
                  <a:srgbClr val="000000"/>
                </a:solidFill>
                <a:effectLst/>
                <a:latin typeface="+mn-lt"/>
              </a:rPr>
              <a:t>arxiv.org</a:t>
            </a:r>
            <a:r>
              <a:rPr lang="en-US" altLang="zh-TW" b="0" i="0" dirty="0">
                <a:solidFill>
                  <a:srgbClr val="000000"/>
                </a:solidFill>
                <a:effectLst/>
                <a:latin typeface="+mn-lt"/>
              </a:rPr>
              <a:t>/abs/2107.03813</a:t>
            </a:r>
            <a:r>
              <a:rPr lang="zh-TW" altLang="en-US" b="0" i="0" dirty="0">
                <a:solidFill>
                  <a:srgbClr val="000000"/>
                </a:solidFill>
                <a:effectLst/>
                <a:latin typeface="+mn-lt"/>
              </a:rPr>
              <a:t>）</a:t>
            </a:r>
            <a:endParaRPr lang="en-US" altLang="zh-TW" b="0" i="0" dirty="0">
              <a:solidFill>
                <a:srgbClr val="000000"/>
              </a:solidFill>
              <a:effectLst/>
              <a:latin typeface="+mn-lt"/>
            </a:endParaRPr>
          </a:p>
          <a:p>
            <a:pPr marL="158750" indent="0" algn="l">
              <a:buNone/>
            </a:pPr>
            <a:r>
              <a:rPr lang="en-US" altLang="zh-TW" b="0" i="0" dirty="0">
                <a:solidFill>
                  <a:srgbClr val="000000"/>
                </a:solidFill>
                <a:effectLst/>
                <a:latin typeface="+mn-lt"/>
              </a:rPr>
              <a:t>[60]</a:t>
            </a:r>
            <a:r>
              <a:rPr lang="zh-TW" altLang="en-US" b="0" i="0" dirty="0">
                <a:solidFill>
                  <a:srgbClr val="000000"/>
                </a:solidFill>
                <a:effectLst/>
                <a:latin typeface="+mn-lt"/>
              </a:rPr>
              <a:t>：</a:t>
            </a:r>
            <a:r>
              <a:rPr lang="en-US" altLang="zh-TW" sz="1100" b="0" kern="100" dirty="0">
                <a:effectLst/>
                <a:latin typeface="+mn-lt"/>
                <a:ea typeface="新細明體" panose="02020500000000000000" pitchFamily="18" charset="-120"/>
                <a:cs typeface="Times New Roman" panose="02020603050405020304" pitchFamily="18" charset="0"/>
              </a:rPr>
              <a:t>Basket Recommendation with Multi-Intent Translation Graph Neural Network</a:t>
            </a:r>
            <a:r>
              <a:rPr lang="zh-TW" altLang="en-US" sz="1100" b="0" kern="100" dirty="0">
                <a:effectLst/>
                <a:latin typeface="+mn-lt"/>
                <a:ea typeface="新細明體" panose="02020500000000000000" pitchFamily="18" charset="-120"/>
                <a:cs typeface="Times New Roman" panose="02020603050405020304" pitchFamily="18" charset="0"/>
              </a:rPr>
              <a:t>（</a:t>
            </a:r>
            <a:r>
              <a:rPr lang="en-US" altLang="zh-TW" sz="1100" b="0" kern="100" dirty="0">
                <a:effectLst/>
                <a:latin typeface="+mn-lt"/>
                <a:ea typeface="新細明體" panose="02020500000000000000" pitchFamily="18" charset="-120"/>
                <a:cs typeface="Times New Roman" panose="02020603050405020304" pitchFamily="18" charset="0"/>
              </a:rPr>
              <a:t>https://</a:t>
            </a:r>
            <a:r>
              <a:rPr lang="en-US" altLang="zh-TW" sz="1100" b="0" kern="100" dirty="0" err="1">
                <a:effectLst/>
                <a:latin typeface="+mn-lt"/>
                <a:ea typeface="新細明體" panose="02020500000000000000" pitchFamily="18" charset="-120"/>
                <a:cs typeface="Times New Roman" panose="02020603050405020304" pitchFamily="18" charset="0"/>
              </a:rPr>
              <a:t>ieeexplore.ieee.org</a:t>
            </a:r>
            <a:r>
              <a:rPr lang="en-US" altLang="zh-TW" sz="1100" b="0" kern="100" dirty="0">
                <a:effectLst/>
                <a:latin typeface="+mn-lt"/>
                <a:ea typeface="新細明體" panose="02020500000000000000" pitchFamily="18" charset="-120"/>
                <a:cs typeface="Times New Roman" panose="02020603050405020304" pitchFamily="18" charset="0"/>
              </a:rPr>
              <a:t>/abstract/document/9377917?casa_token=zemTY47_WpcAAAAA:9LNTmQcnqL38UDPwTMLorkwZDjFmh2WtmCu7vYZEkymtUxPy0y5w7UR7LtRy0w2tARG-NR1N</a:t>
            </a:r>
            <a:r>
              <a:rPr lang="zh-TW" altLang="en-US" sz="1100" b="0" kern="100" dirty="0">
                <a:effectLst/>
                <a:latin typeface="+mn-lt"/>
                <a:ea typeface="新細明體" panose="02020500000000000000" pitchFamily="18" charset="-120"/>
                <a:cs typeface="Times New Roman" panose="02020603050405020304" pitchFamily="18" charset="0"/>
              </a:rPr>
              <a:t>）</a:t>
            </a:r>
            <a:endParaRPr lang="en-US" altLang="zh-TW" sz="1100" b="0" kern="100" dirty="0">
              <a:effectLst/>
              <a:latin typeface="+mn-lt"/>
              <a:ea typeface="新細明體" panose="02020500000000000000" pitchFamily="18" charset="-120"/>
              <a:cs typeface="Times New Roman" panose="02020603050405020304" pitchFamily="18" charset="0"/>
            </a:endParaRPr>
          </a:p>
          <a:p>
            <a:pPr marL="158750" indent="0" algn="l">
              <a:buNone/>
            </a:pPr>
            <a:endParaRPr lang="en-US" altLang="zh-TW" sz="1100" b="0" i="0" kern="100" dirty="0">
              <a:solidFill>
                <a:srgbClr val="000000"/>
              </a:solidFill>
              <a:effectLst/>
              <a:latin typeface="+mn-lt"/>
              <a:ea typeface="新細明體" panose="02020500000000000000" pitchFamily="18" charset="-120"/>
              <a:cs typeface="Times New Roman" panose="02020603050405020304" pitchFamily="18" charset="0"/>
            </a:endParaRPr>
          </a:p>
        </p:txBody>
      </p:sp>
    </p:spTree>
    <p:extLst>
      <p:ext uri="{BB962C8B-B14F-4D97-AF65-F5344CB8AC3E}">
        <p14:creationId xmlns:p14="http://schemas.microsoft.com/office/powerpoint/2010/main" val="4238263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dirty="0">
                <a:latin typeface="+mn-lt"/>
                <a:ea typeface="Microsoft JhengHei" panose="020B0604030504040204" pitchFamily="34" charset="-120"/>
              </a:rPr>
              <a:t>Transformer</a:t>
            </a:r>
          </a:p>
          <a:p>
            <a:pPr marL="0" lvl="0" indent="0" algn="l" rtl="0">
              <a:spcBef>
                <a:spcPts val="0"/>
              </a:spcBef>
              <a:spcAft>
                <a:spcPts val="0"/>
              </a:spcAft>
              <a:buNone/>
            </a:pPr>
            <a:endParaRPr lang="en-US" b="0" dirty="0">
              <a:latin typeface="+mn-lt"/>
              <a:ea typeface="Microsoft JhengHei" panose="020B0604030504040204" pitchFamily="34" charset="-120"/>
            </a:endParaRPr>
          </a:p>
          <a:p>
            <a:pPr marL="0" lvl="0" indent="0" algn="l" rtl="0">
              <a:spcBef>
                <a:spcPts val="0"/>
              </a:spcBef>
              <a:spcAft>
                <a:spcPts val="0"/>
              </a:spcAft>
              <a:buNone/>
            </a:pPr>
            <a:r>
              <a:rPr lang="en-US" b="0" dirty="0">
                <a:latin typeface="+mn-lt"/>
                <a:ea typeface="Microsoft JhengHei" panose="020B0604030504040204" pitchFamily="34" charset="-120"/>
              </a:rPr>
              <a:t>[61]：</a:t>
            </a:r>
            <a:r>
              <a:rPr lang="en-US" altLang="zh-TW" b="0" i="0" dirty="0">
                <a:solidFill>
                  <a:srgbClr val="000000"/>
                </a:solidFill>
                <a:effectLst/>
                <a:latin typeface="+mn-lt"/>
                <a:ea typeface="Microsoft JhengHei" panose="020B0604030504040204" pitchFamily="34" charset="-120"/>
              </a:rPr>
              <a:t>Pre-training of Context-aware Item Representation for Next Basket Recommendation</a:t>
            </a:r>
            <a:r>
              <a:rPr lang="zh-TW" altLang="en-US" b="0" i="0" dirty="0">
                <a:solidFill>
                  <a:srgbClr val="000000"/>
                </a:solidFill>
                <a:effectLst/>
                <a:latin typeface="+mn-lt"/>
                <a:ea typeface="Microsoft JhengHei" panose="020B0604030504040204" pitchFamily="34" charset="-120"/>
              </a:rPr>
              <a:t>（</a:t>
            </a:r>
            <a:r>
              <a:rPr lang="en-US" altLang="zh-TW" b="0" i="0" dirty="0">
                <a:solidFill>
                  <a:srgbClr val="000000"/>
                </a:solidFill>
                <a:effectLst/>
                <a:latin typeface="+mn-lt"/>
                <a:ea typeface="Microsoft JhengHei" panose="020B0604030504040204" pitchFamily="34" charset="-120"/>
              </a:rPr>
              <a:t>https://</a:t>
            </a:r>
            <a:r>
              <a:rPr lang="en-US" altLang="zh-TW" b="0" i="0" dirty="0" err="1">
                <a:solidFill>
                  <a:srgbClr val="000000"/>
                </a:solidFill>
                <a:effectLst/>
                <a:latin typeface="+mn-lt"/>
                <a:ea typeface="Microsoft JhengHei" panose="020B0604030504040204" pitchFamily="34" charset="-120"/>
              </a:rPr>
              <a:t>arxiv.org</a:t>
            </a:r>
            <a:r>
              <a:rPr lang="en-US" altLang="zh-TW" b="0" i="0" dirty="0">
                <a:solidFill>
                  <a:srgbClr val="000000"/>
                </a:solidFill>
                <a:effectLst/>
                <a:latin typeface="+mn-lt"/>
                <a:ea typeface="Microsoft JhengHei" panose="020B0604030504040204" pitchFamily="34" charset="-120"/>
              </a:rPr>
              <a:t>/abs/1904.12604</a:t>
            </a:r>
            <a:r>
              <a:rPr lang="zh-TW" altLang="en-US" b="0" i="0" dirty="0">
                <a:solidFill>
                  <a:srgbClr val="000000"/>
                </a:solidFill>
                <a:effectLst/>
                <a:latin typeface="+mn-lt"/>
                <a:ea typeface="Microsoft JhengHei" panose="020B0604030504040204" pitchFamily="34" charset="-120"/>
              </a:rPr>
              <a:t>）</a:t>
            </a:r>
            <a:endParaRPr lang="en-US" b="0" dirty="0">
              <a:latin typeface="+mn-lt"/>
              <a:ea typeface="Microsoft JhengHei" panose="020B0604030504040204" pitchFamily="34" charset="-120"/>
            </a:endParaRPr>
          </a:p>
          <a:p>
            <a:pPr marL="0" lvl="0" indent="0" algn="l" rtl="0">
              <a:spcBef>
                <a:spcPts val="0"/>
              </a:spcBef>
              <a:spcAft>
                <a:spcPts val="0"/>
              </a:spcAft>
              <a:buNone/>
            </a:pPr>
            <a:r>
              <a:rPr lang="en-US" b="0" dirty="0">
                <a:latin typeface="+mn-lt"/>
                <a:ea typeface="Microsoft JhengHei" panose="020B0604030504040204" pitchFamily="34" charset="-120"/>
              </a:rPr>
              <a:t>[62]：</a:t>
            </a:r>
            <a:r>
              <a:rPr lang="en-US" altLang="zh-TW" b="0" i="0" dirty="0">
                <a:solidFill>
                  <a:srgbClr val="333333"/>
                </a:solidFill>
                <a:effectLst/>
                <a:latin typeface="+mn-lt"/>
                <a:ea typeface="Microsoft JhengHei" panose="020B0604030504040204" pitchFamily="34" charset="-120"/>
              </a:rPr>
              <a:t>Next basket recommendation based on graph attention network and transformer</a:t>
            </a:r>
            <a:r>
              <a:rPr lang="zh-TW" altLang="en-US" b="0" i="0" dirty="0">
                <a:solidFill>
                  <a:srgbClr val="333333"/>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iopscience.iop.org</a:t>
            </a:r>
            <a:r>
              <a:rPr lang="en-US" altLang="zh-TW" b="0" i="0" dirty="0">
                <a:solidFill>
                  <a:srgbClr val="333333"/>
                </a:solidFill>
                <a:effectLst/>
                <a:latin typeface="+mn-lt"/>
                <a:ea typeface="Microsoft JhengHei" panose="020B0604030504040204" pitchFamily="34" charset="-120"/>
              </a:rPr>
              <a:t>/article/10.1088/1742-6596/2303/1/012023</a:t>
            </a:r>
            <a:r>
              <a:rPr lang="zh-TW" altLang="en-US" b="0" i="0" dirty="0">
                <a:solidFill>
                  <a:srgbClr val="333333"/>
                </a:solidFill>
                <a:effectLst/>
                <a:latin typeface="+mn-lt"/>
                <a:ea typeface="Microsoft JhengHei" panose="020B0604030504040204" pitchFamily="34" charset="-120"/>
              </a:rPr>
              <a:t>）</a:t>
            </a:r>
            <a:endParaRPr lang="en-US" altLang="zh-TW" b="0" i="0" dirty="0">
              <a:solidFill>
                <a:srgbClr val="333333"/>
              </a:solidFill>
              <a:effectLst/>
              <a:latin typeface="+mn-lt"/>
              <a:ea typeface="Microsoft JhengHei" panose="020B0604030504040204" pitchFamily="34" charset="-120"/>
            </a:endParaRPr>
          </a:p>
          <a:p>
            <a:pPr marL="0" lvl="0" indent="0" algn="l" rtl="0">
              <a:spcBef>
                <a:spcPts val="0"/>
              </a:spcBef>
              <a:spcAft>
                <a:spcPts val="0"/>
              </a:spcAft>
              <a:buNone/>
            </a:pPr>
            <a:r>
              <a:rPr lang="en-US" b="0" i="0" dirty="0">
                <a:solidFill>
                  <a:srgbClr val="333333"/>
                </a:solidFill>
                <a:effectLst/>
                <a:latin typeface="+mn-lt"/>
                <a:ea typeface="Microsoft JhengHei" panose="020B0604030504040204" pitchFamily="34" charset="-120"/>
              </a:rPr>
              <a:t>[63]：</a:t>
            </a:r>
            <a:r>
              <a:rPr lang="en-US" altLang="zh-TW" b="0" i="0" dirty="0">
                <a:solidFill>
                  <a:srgbClr val="333333"/>
                </a:solidFill>
                <a:effectLst/>
                <a:latin typeface="+mn-lt"/>
                <a:ea typeface="Microsoft JhengHei" panose="020B0604030504040204" pitchFamily="34" charset="-120"/>
              </a:rPr>
              <a:t>Dual Sequential Network for Temporal Sets Prediction</a:t>
            </a:r>
            <a:r>
              <a:rPr lang="zh-TW" altLang="en-US" b="0" i="0" dirty="0">
                <a:solidFill>
                  <a:srgbClr val="333333"/>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dl.acm.org</a:t>
            </a:r>
            <a:r>
              <a:rPr lang="en-US" altLang="zh-TW" b="0" i="0" dirty="0">
                <a:solidFill>
                  <a:srgbClr val="333333"/>
                </a:solidFill>
                <a:effectLst/>
                <a:latin typeface="+mn-lt"/>
                <a:ea typeface="Microsoft JhengHei" panose="020B0604030504040204" pitchFamily="34" charset="-120"/>
              </a:rPr>
              <a:t>/</a:t>
            </a:r>
            <a:r>
              <a:rPr lang="en-US" altLang="zh-TW" b="0" i="0" dirty="0" err="1">
                <a:solidFill>
                  <a:srgbClr val="333333"/>
                </a:solidFill>
                <a:effectLst/>
                <a:latin typeface="+mn-lt"/>
                <a:ea typeface="Microsoft JhengHei" panose="020B0604030504040204" pitchFamily="34" charset="-120"/>
              </a:rPr>
              <a:t>doi</a:t>
            </a:r>
            <a:r>
              <a:rPr lang="en-US" altLang="zh-TW" b="0" i="0" dirty="0">
                <a:solidFill>
                  <a:srgbClr val="333333"/>
                </a:solidFill>
                <a:effectLst/>
                <a:latin typeface="+mn-lt"/>
                <a:ea typeface="Microsoft JhengHei" panose="020B0604030504040204" pitchFamily="34" charset="-120"/>
              </a:rPr>
              <a:t>/10.1145/3397271.3401124</a:t>
            </a:r>
            <a:r>
              <a:rPr lang="zh-TW" altLang="en-US" b="0" i="0" dirty="0">
                <a:solidFill>
                  <a:srgbClr val="333333"/>
                </a:solidFill>
                <a:effectLst/>
                <a:latin typeface="+mn-lt"/>
                <a:ea typeface="Microsoft JhengHei" panose="020B0604030504040204" pitchFamily="34" charset="-120"/>
              </a:rPr>
              <a:t>）</a:t>
            </a:r>
            <a:endParaRPr lang="en-US" b="0" dirty="0">
              <a:latin typeface="+mn-lt"/>
              <a:ea typeface="Microsoft JhengHei" panose="020B0604030504040204" pitchFamily="34" charset="-120"/>
            </a:endParaRPr>
          </a:p>
        </p:txBody>
      </p:sp>
    </p:spTree>
    <p:extLst>
      <p:ext uri="{BB962C8B-B14F-4D97-AF65-F5344CB8AC3E}">
        <p14:creationId xmlns:p14="http://schemas.microsoft.com/office/powerpoint/2010/main" val="14921678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50000"/>
              </a:lnSpc>
              <a:buFont typeface="Arial" panose="020B0604020202020204" pitchFamily="34" charset="0"/>
              <a:buNone/>
            </a:pPr>
            <a:endParaRPr lang="en-US" altLang="zh-TW" b="0" i="0" u="none" strike="noStrike" dirty="0">
              <a:solidFill>
                <a:srgbClr val="1A0DAB"/>
              </a:solidFill>
              <a:effectLst/>
              <a:latin typeface="+mn-lt"/>
              <a:ea typeface="Microsoft JhengHei" panose="020B0604030504040204" pitchFamily="34" charset="-120"/>
              <a:cs typeface="Times New Roman" panose="02020603050405020304" pitchFamily="18" charset="0"/>
            </a:endParaRPr>
          </a:p>
          <a:p>
            <a:pPr marL="0" marR="0" lvl="0" indent="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b="0" i="0" dirty="0">
              <a:solidFill>
                <a:srgbClr val="222222"/>
              </a:solidFill>
              <a:effectLst/>
              <a:latin typeface="+mn-lt"/>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5593354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介紹重複購買行為與現今應用</a:t>
            </a:r>
            <a:endPar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endPar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lvl="0" indent="0" algn="l" rtl="0">
              <a:spcBef>
                <a:spcPts val="0"/>
              </a:spcBef>
              <a:spcAft>
                <a:spcPts val="0"/>
              </a:spcAft>
              <a:buNone/>
            </a:pPr>
            <a:r>
              <a:rPr lang="en-US" altLang="zh-TW" sz="1100" b="0" dirty="0">
                <a:latin typeface="+mn-lt"/>
                <a:ea typeface="Microsoft JhengHei" panose="020B0604030504040204" pitchFamily="34" charset="-120"/>
                <a:cs typeface="Times New Roman" panose="02020603050405020304" pitchFamily="18" charset="0"/>
              </a:rPr>
              <a:t>[31]:</a:t>
            </a:r>
            <a:r>
              <a:rPr lang="en-US" altLang="zh-TW" b="0" i="0" dirty="0" err="1">
                <a:effectLst/>
                <a:latin typeface="+mn-lt"/>
              </a:rPr>
              <a:t>RepeatNet</a:t>
            </a:r>
            <a:r>
              <a:rPr lang="en-US" altLang="zh-TW" b="0" i="0" dirty="0">
                <a:effectLst/>
                <a:latin typeface="+mn-lt"/>
              </a:rPr>
              <a:t>: A Repeat Aware Neural Recommendation Machine for Session-Based Recommendation</a:t>
            </a:r>
            <a:r>
              <a:rPr lang="zh-TW" altLang="en-US" b="0" i="0" dirty="0">
                <a:effectLst/>
                <a:latin typeface="+mn-lt"/>
              </a:rPr>
              <a:t>（</a:t>
            </a:r>
            <a:r>
              <a:rPr lang="en-US" altLang="zh-TW" b="0" i="0" dirty="0">
                <a:effectLst/>
                <a:latin typeface="+mn-lt"/>
              </a:rPr>
              <a:t>https://ojs.aaai.org/index.php/AAAI/article/view/4408</a:t>
            </a:r>
          </a:p>
          <a:p>
            <a:pPr marL="0" lvl="0" indent="0" algn="l" rtl="0">
              <a:spcBef>
                <a:spcPts val="0"/>
              </a:spcBef>
              <a:spcAft>
                <a:spcPts val="0"/>
              </a:spcAft>
              <a:buNone/>
            </a:pPr>
            <a:r>
              <a:rPr lang="en-US" altLang="zh-TW" b="0" i="0" dirty="0">
                <a:effectLst/>
                <a:latin typeface="+mn-lt"/>
              </a:rPr>
              <a:t>[32]:</a:t>
            </a:r>
            <a:r>
              <a:rPr lang="en-US" altLang="zh-TW" b="0" i="0" dirty="0">
                <a:solidFill>
                  <a:srgbClr val="333333"/>
                </a:solidFill>
                <a:effectLst/>
                <a:latin typeface="+mn-lt"/>
              </a:rPr>
              <a:t>Recommendation on Live-Streaming Platforms: Dynamic Availability and Repeat Consumption</a:t>
            </a:r>
            <a:r>
              <a:rPr lang="zh-TW" altLang="en-US" b="0" i="0" dirty="0">
                <a:solidFill>
                  <a:srgbClr val="333333"/>
                </a:solidFill>
                <a:effectLst/>
                <a:latin typeface="+mn-lt"/>
              </a:rPr>
              <a:t>（</a:t>
            </a:r>
            <a:r>
              <a:rPr lang="en-US" altLang="zh-TW" b="0" i="0" dirty="0">
                <a:solidFill>
                  <a:srgbClr val="333333"/>
                </a:solidFill>
                <a:effectLst/>
                <a:latin typeface="+mn-lt"/>
              </a:rPr>
              <a:t>https://dl.acm.org/doi/abs/10.1145/3460231.3474267?casa_token=c5wdCQSchZQAAAAA:nOpAJZnHAU3sfi4ZrVsP6Y_OnwLRm4zOT5gtnjNiKn9Qtb6xYEhZrszTqoE_yixyleGyBGDGHQhC</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lvl="0" indent="0" algn="l" rtl="0">
              <a:spcBef>
                <a:spcPts val="0"/>
              </a:spcBef>
              <a:spcAft>
                <a:spcPts val="0"/>
              </a:spcAft>
              <a:buNone/>
            </a:pPr>
            <a:r>
              <a:rPr lang="en-US" altLang="zh-TW" b="0" i="0" dirty="0">
                <a:effectLst/>
                <a:latin typeface="+mn-lt"/>
              </a:rPr>
              <a:t>[33]</a:t>
            </a:r>
            <a:r>
              <a:rPr lang="zh-TW" altLang="en-US" b="0" i="0" dirty="0">
                <a:effectLst/>
                <a:latin typeface="+mn-lt"/>
              </a:rPr>
              <a:t>：</a:t>
            </a:r>
            <a:r>
              <a:rPr lang="en-US" altLang="zh-TW" b="0" i="0" dirty="0">
                <a:solidFill>
                  <a:srgbClr val="333333"/>
                </a:solidFill>
                <a:effectLst/>
                <a:latin typeface="+mn-lt"/>
              </a:rPr>
              <a:t>Modeling Item-Specific Temporal Dynamics of Repeat Consumption for Recommender Systems</a:t>
            </a:r>
            <a:r>
              <a:rPr lang="zh-TW" altLang="en-US" b="0" i="0" dirty="0">
                <a:solidFill>
                  <a:srgbClr val="333333"/>
                </a:solidFill>
                <a:effectLst/>
                <a:latin typeface="+mn-lt"/>
              </a:rPr>
              <a:t>（</a:t>
            </a:r>
            <a:r>
              <a:rPr lang="en-US" altLang="zh-TW" b="0" i="0" dirty="0">
                <a:solidFill>
                  <a:srgbClr val="333333"/>
                </a:solidFill>
                <a:effectLst/>
                <a:latin typeface="+mn-lt"/>
              </a:rPr>
              <a:t>https://dl.acm.org/doi/10.1145/3308558.3313594</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[14]:</a:t>
            </a:r>
            <a:r>
              <a:rPr lang="en-US" altLang="zh-TW" b="0" i="0" dirty="0" err="1">
                <a:solidFill>
                  <a:srgbClr val="333333"/>
                </a:solidFill>
                <a:effectLst/>
                <a:latin typeface="+mn-lt"/>
              </a:rPr>
              <a:t>ReCANet</a:t>
            </a:r>
            <a:r>
              <a:rPr lang="en-US" altLang="zh-TW" b="0" i="0" dirty="0">
                <a:solidFill>
                  <a:srgbClr val="333333"/>
                </a:solidFill>
                <a:effectLst/>
                <a:latin typeface="+mn-lt"/>
              </a:rPr>
              <a:t>: A Repeat Consumption-Aware Neural Network for Next Basket Recommendation in Grocery Shopping(https://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/abs/10.1145/3477495.3531708)</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[15]: MBN: Towards Multi-Behavior Sequence Modeling for Next Basket Recommendation</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/full/10.1145/3497748?casa_token=neVH5-EIX1QAAAAA%3AK0jvDAkfRf8xxuBo5hWhRDBk_DZO88rtTAgkDqC15jrA4p5S9Z8X4DmDtLUCd0V1d8tRne_aTvlf</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effectLst/>
                <a:latin typeface="+mn-lt"/>
              </a:rPr>
              <a:t>[34]: </a:t>
            </a:r>
            <a:r>
              <a:rPr lang="en-US" altLang="zh-TW" b="0" i="0" dirty="0">
                <a:solidFill>
                  <a:srgbClr val="333333"/>
                </a:solidFill>
                <a:effectLst/>
                <a:latin typeface="+mn-lt"/>
              </a:rPr>
              <a:t>Sets2Sets: Learning from Sequential Sets with Neural Networks</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/10.1145/3292500.3330979</a:t>
            </a:r>
            <a:r>
              <a:rPr lang="zh-TW" altLang="en-US" b="0" i="0" dirty="0">
                <a:solidFill>
                  <a:srgbClr val="333333"/>
                </a:solidFill>
                <a:effectLst/>
                <a:latin typeface="+mn-lt"/>
              </a:rPr>
              <a:t>）</a:t>
            </a:r>
            <a:endParaRPr lang="en-US" altLang="zh-TW" b="0" i="0" dirty="0">
              <a:solidFill>
                <a:srgbClr val="333333"/>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[35]:Representing and Recommending Shopping Baskets with Complementarity, Compatibility and Loyalty</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/10.1145/3269206.3271786</a:t>
            </a:r>
            <a:r>
              <a:rPr lang="zh-TW" altLang="en-US" b="0" i="0" dirty="0">
                <a:solidFill>
                  <a:srgbClr val="333333"/>
                </a:solidFill>
                <a:effectLst/>
                <a:latin typeface="+mn-lt"/>
              </a:rPr>
              <a:t>）</a:t>
            </a:r>
            <a:endParaRPr lang="en-US" altLang="zh-TW" b="0" i="0" dirty="0">
              <a:solidFill>
                <a:srgbClr val="333333"/>
              </a:solidFill>
              <a:effectLst/>
              <a:latin typeface="+mn-lt"/>
            </a:endParaRPr>
          </a:p>
        </p:txBody>
      </p:sp>
    </p:spTree>
    <p:extLst>
      <p:ext uri="{BB962C8B-B14F-4D97-AF65-F5344CB8AC3E}">
        <p14:creationId xmlns:p14="http://schemas.microsoft.com/office/powerpoint/2010/main" val="3778500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i="0" dirty="0">
                <a:solidFill>
                  <a:srgbClr val="333333"/>
                </a:solidFill>
                <a:effectLst/>
                <a:latin typeface="+mn-lt"/>
                <a:ea typeface="Microsoft JhengHei" panose="020B0604030504040204" pitchFamily="34" charset="-120"/>
                <a:cs typeface="Times New Roman" panose="02020603050405020304" pitchFamily="18" charset="0"/>
              </a:rPr>
              <a:t>[36]:</a:t>
            </a:r>
            <a:r>
              <a:rPr lang="en-US" altLang="zh-TW" b="0" i="0" dirty="0">
                <a:solidFill>
                  <a:srgbClr val="333333"/>
                </a:solidFill>
                <a:effectLst/>
                <a:latin typeface="+mn-lt"/>
              </a:rPr>
              <a:t>Modeling Personalized Item Frequency Information for Next-basket Recommendation</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/abs/10.1145/3397271.3401066?casa_token=mRivqMESw2wAAAAA:VB7ZeZiMt4hJMP1yXYAqLV_mnoRak5KsjNKpao41zdtoL34ePKEeaobtdwIPQfrMicCIGYIuLmvk</a:t>
            </a:r>
            <a:r>
              <a:rPr lang="zh-TW" altLang="en-US" b="0" i="0" dirty="0">
                <a:solidFill>
                  <a:srgbClr val="333333"/>
                </a:solidFill>
                <a:effectLst/>
                <a:latin typeface="+mn-lt"/>
              </a:rPr>
              <a:t>）</a:t>
            </a:r>
            <a:endParaRPr lang="en-US" altLang="zh-TW" sz="1100" b="0" i="0" dirty="0">
              <a:solidFill>
                <a:srgbClr val="000000"/>
              </a:solidFill>
              <a:effectLst/>
              <a:latin typeface="+mn-lt"/>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[64]</a:t>
            </a:r>
            <a:r>
              <a:rPr lang="zh-TW" altLang="en-US" b="0" i="0" dirty="0">
                <a:solidFill>
                  <a:srgbClr val="333333"/>
                </a:solidFill>
                <a:effectLst/>
                <a:latin typeface="+mn-lt"/>
              </a:rPr>
              <a:t>：</a:t>
            </a:r>
            <a:r>
              <a:rPr lang="en-US" altLang="zh-TW" sz="1800" dirty="0">
                <a:effectLst/>
                <a:latin typeface="+mn-lt"/>
              </a:rPr>
              <a:t>Recency aware collaborative filtering for next basket recommendation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rPr>
              <a:t>[34]</a:t>
            </a:r>
            <a:r>
              <a:rPr lang="zh-TW" altLang="en-US" b="0" i="0" dirty="0">
                <a:solidFill>
                  <a:srgbClr val="333333"/>
                </a:solidFill>
                <a:effectLst/>
                <a:latin typeface="+mn-lt"/>
              </a:rPr>
              <a:t>：</a:t>
            </a:r>
            <a:r>
              <a:rPr lang="en-US" altLang="zh-TW" sz="1800" dirty="0">
                <a:effectLst/>
                <a:latin typeface="+mn-lt"/>
              </a:rPr>
              <a:t>Sets2sets: Learning from sequential sets with neural networks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800"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latin typeface="+mn-lt"/>
              </a:rPr>
              <a:t>[49]</a:t>
            </a:r>
            <a:r>
              <a:rPr lang="zh-TW" altLang="en-US" dirty="0">
                <a:latin typeface="+mn-lt"/>
              </a:rPr>
              <a:t>：</a:t>
            </a:r>
            <a:r>
              <a:rPr lang="en-US" altLang="zh-TW" dirty="0">
                <a:latin typeface="+mn-lt"/>
              </a:rPr>
              <a:t>Factorizing personalized Markov chains for next-basket recommendation</a:t>
            </a:r>
            <a:r>
              <a:rPr lang="zh-TW" altLang="en-US" dirty="0">
                <a:latin typeface="+mn-lt"/>
              </a:rPr>
              <a:t>（</a:t>
            </a:r>
            <a:r>
              <a:rPr lang="en-US" altLang="zh-TW" dirty="0">
                <a:latin typeface="+mn-lt"/>
              </a:rPr>
              <a:t>https://</a:t>
            </a:r>
            <a:r>
              <a:rPr lang="en-US" altLang="zh-TW" dirty="0" err="1">
                <a:latin typeface="+mn-lt"/>
              </a:rPr>
              <a:t>dl.acm.org</a:t>
            </a:r>
            <a:r>
              <a:rPr lang="en-US" altLang="zh-TW" dirty="0">
                <a:latin typeface="+mn-lt"/>
              </a:rPr>
              <a:t>/</a:t>
            </a:r>
            <a:r>
              <a:rPr lang="en-US" altLang="zh-TW" dirty="0" err="1">
                <a:latin typeface="+mn-lt"/>
              </a:rPr>
              <a:t>doi</a:t>
            </a:r>
            <a:r>
              <a:rPr lang="en-US" altLang="zh-TW" dirty="0">
                <a:latin typeface="+mn-lt"/>
              </a:rPr>
              <a:t>/abs/10.1145/1772690.1772773?casa_token=ulU8SCa42h8AAAAA:Lps5n2GniL8Dg0-4FsPLOjW9Ll7yvnAlDdRxD3GYXHb-kyBkzmvheTt1wx22pbVdE0hwD8XzOk8l</a:t>
            </a:r>
            <a:r>
              <a:rPr lang="zh-TW" altLang="en-US" dirty="0">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latin typeface="+mn-lt"/>
              </a:rPr>
              <a:t>[65]</a:t>
            </a:r>
            <a:r>
              <a:rPr lang="zh-TW" altLang="en-US" dirty="0">
                <a:latin typeface="+mn-lt"/>
              </a:rPr>
              <a:t>：</a:t>
            </a:r>
            <a:r>
              <a:rPr lang="en-US" altLang="zh-TW" dirty="0">
                <a:latin typeface="+mn-lt"/>
              </a:rPr>
              <a:t>Sequential recommender system based on hierarchical attention network</a:t>
            </a:r>
            <a:r>
              <a:rPr lang="zh-TW" altLang="en-US" dirty="0">
                <a:latin typeface="+mn-lt"/>
              </a:rPr>
              <a:t>（</a:t>
            </a:r>
            <a:r>
              <a:rPr lang="en-US" altLang="zh-TW" dirty="0">
                <a:latin typeface="+mn-lt"/>
              </a:rPr>
              <a:t>https://</a:t>
            </a:r>
            <a:r>
              <a:rPr lang="en-US" altLang="zh-TW" dirty="0" err="1">
                <a:latin typeface="+mn-lt"/>
              </a:rPr>
              <a:t>opus.lib.uts.edu.au</a:t>
            </a:r>
            <a:r>
              <a:rPr lang="en-US" altLang="zh-TW" dirty="0">
                <a:latin typeface="+mn-lt"/>
              </a:rPr>
              <a:t>/handle/10453/126040</a:t>
            </a:r>
            <a:r>
              <a:rPr lang="zh-TW" altLang="en-US" dirty="0">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latin typeface="+mn-lt"/>
              </a:rPr>
              <a:t>[51]</a:t>
            </a:r>
            <a:r>
              <a:rPr lang="zh-TW" altLang="en-US" dirty="0">
                <a:latin typeface="+mn-lt"/>
              </a:rPr>
              <a:t>：</a:t>
            </a:r>
            <a:r>
              <a:rPr lang="en-US" altLang="zh-TW" dirty="0">
                <a:latin typeface="+mn-lt"/>
              </a:rPr>
              <a:t>A Dynamic Recurrent Model for Next Basket Recommendation</a:t>
            </a:r>
            <a:r>
              <a:rPr lang="zh-TW" altLang="en-US" dirty="0">
                <a:latin typeface="+mn-lt"/>
              </a:rPr>
              <a:t>（</a:t>
            </a:r>
            <a:r>
              <a:rPr lang="en-US" altLang="zh-TW" dirty="0">
                <a:latin typeface="+mn-lt"/>
              </a:rPr>
              <a:t>https://</a:t>
            </a:r>
            <a:r>
              <a:rPr lang="en-US" altLang="zh-TW" dirty="0" err="1">
                <a:latin typeface="+mn-lt"/>
              </a:rPr>
              <a:t>dl.acm.org</a:t>
            </a:r>
            <a:r>
              <a:rPr lang="en-US" altLang="zh-TW" dirty="0">
                <a:latin typeface="+mn-lt"/>
              </a:rPr>
              <a:t>/</a:t>
            </a:r>
            <a:r>
              <a:rPr lang="en-US" altLang="zh-TW" dirty="0" err="1">
                <a:latin typeface="+mn-lt"/>
              </a:rPr>
              <a:t>doi</a:t>
            </a:r>
            <a:r>
              <a:rPr lang="en-US" altLang="zh-TW" dirty="0">
                <a:latin typeface="+mn-lt"/>
              </a:rPr>
              <a:t>/abs/10.1145/2911451.2914683?casa_token=fFhUQw5EsWQAAAAA:Rwsev-rscu6stW3ad44O8K5oCs_lMMIo32iul_0VcwxteFF1Jx7ztiqNnx5XGJ6GESU6ufFHhBDQ</a:t>
            </a:r>
            <a:r>
              <a:rPr lang="zh-TW" altLang="en-US" dirty="0">
                <a:latin typeface="+mn-lt"/>
              </a:rPr>
              <a:t>）</a:t>
            </a:r>
          </a:p>
        </p:txBody>
      </p:sp>
    </p:spTree>
    <p:extLst>
      <p:ext uri="{BB962C8B-B14F-4D97-AF65-F5344CB8AC3E}">
        <p14:creationId xmlns:p14="http://schemas.microsoft.com/office/powerpoint/2010/main" val="4149972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0518112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dirty="0">
                <a:latin typeface="+mn-lt"/>
              </a:rPr>
              <a:t>說明 </a:t>
            </a:r>
            <a:r>
              <a:rPr lang="en-US" altLang="zh-TW" b="0" dirty="0">
                <a:latin typeface="+mn-lt"/>
              </a:rPr>
              <a:t>RNN</a:t>
            </a:r>
            <a:r>
              <a:rPr lang="zh-TW" altLang="en-US" b="0" dirty="0">
                <a:latin typeface="+mn-lt"/>
              </a:rPr>
              <a:t> 學習 </a:t>
            </a:r>
            <a:r>
              <a:rPr lang="en-US" altLang="zh-TW" b="0" dirty="0">
                <a:latin typeface="+mn-lt"/>
              </a:rPr>
              <a:t>PIF</a:t>
            </a:r>
            <a:r>
              <a:rPr lang="zh-TW" altLang="en-US" b="0" dirty="0">
                <a:latin typeface="+mn-lt"/>
              </a:rPr>
              <a:t> 的困難</a:t>
            </a:r>
            <a:endParaRPr lang="en-US" altLang="zh-TW" b="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dirty="0">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strike="sngStrike" dirty="0">
                <a:latin typeface="+mn-lt"/>
              </a:rPr>
              <a:t>[67]</a:t>
            </a:r>
            <a:r>
              <a:rPr lang="zh-TW" altLang="en-US" b="0" strike="sngStrike" dirty="0">
                <a:latin typeface="+mn-lt"/>
              </a:rPr>
              <a:t>：</a:t>
            </a:r>
            <a:r>
              <a:rPr lang="en-US" altLang="zh-TW" sz="1800" b="0" strike="sngStrike" dirty="0">
                <a:effectLst/>
                <a:latin typeface="+mn-lt"/>
              </a:rPr>
              <a:t>Recurrent neural networks for prediction: learning algorithms, architectures and stability</a:t>
            </a:r>
            <a:r>
              <a:rPr lang="zh-TW" altLang="en-US" sz="1800" b="0" strike="sngStrike" dirty="0">
                <a:effectLst/>
                <a:latin typeface="+mn-lt"/>
              </a:rPr>
              <a:t>（</a:t>
            </a:r>
            <a:r>
              <a:rPr lang="en-US" altLang="zh-TW" sz="1800" b="0" strike="sngStrike" dirty="0">
                <a:effectLst/>
                <a:latin typeface="+mn-lt"/>
              </a:rPr>
              <a:t>https://</a:t>
            </a:r>
            <a:r>
              <a:rPr lang="en-US" altLang="zh-TW" sz="1800" b="0" strike="sngStrike" dirty="0" err="1">
                <a:effectLst/>
                <a:latin typeface="+mn-lt"/>
              </a:rPr>
              <a:t>onlinelibrary.wiley.com</a:t>
            </a:r>
            <a:r>
              <a:rPr lang="en-US" altLang="zh-TW" sz="1800" b="0" strike="sngStrike" dirty="0">
                <a:effectLst/>
                <a:latin typeface="+mn-lt"/>
              </a:rPr>
              <a:t>/</a:t>
            </a:r>
            <a:r>
              <a:rPr lang="en-US" altLang="zh-TW" sz="1800" b="0" strike="sngStrike" dirty="0" err="1">
                <a:effectLst/>
                <a:latin typeface="+mn-lt"/>
              </a:rPr>
              <a:t>doi</a:t>
            </a:r>
            <a:r>
              <a:rPr lang="en-US" altLang="zh-TW" sz="1800" b="0" strike="sngStrike" dirty="0">
                <a:effectLst/>
                <a:latin typeface="+mn-lt"/>
              </a:rPr>
              <a:t>/book/10.1002/047084535X</a:t>
            </a:r>
            <a:r>
              <a:rPr lang="zh-TW" altLang="en-US" sz="1800" b="0" strike="sngStrike" dirty="0">
                <a:effectLst/>
                <a:latin typeface="+mn-lt"/>
              </a:rPr>
              <a:t>）</a:t>
            </a:r>
            <a:endParaRPr lang="en-US" altLang="zh-TW" sz="1800" b="0" strike="sngStrike" dirty="0">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strike="sngStrike" dirty="0">
                <a:effectLst/>
                <a:latin typeface="+mn-lt"/>
              </a:rPr>
              <a:t>[68]</a:t>
            </a:r>
            <a:r>
              <a:rPr lang="zh-TW" altLang="en-US" sz="1800" b="0" strike="sngStrike" dirty="0">
                <a:effectLst/>
                <a:latin typeface="+mn-lt"/>
              </a:rPr>
              <a:t>：</a:t>
            </a:r>
            <a:r>
              <a:rPr lang="en-US" altLang="zh-TW" b="0" i="0" strike="sngStrike" dirty="0">
                <a:solidFill>
                  <a:srgbClr val="000000"/>
                </a:solidFill>
                <a:effectLst/>
                <a:latin typeface="+mn-lt"/>
              </a:rPr>
              <a:t>Long Short-Term Memory </a:t>
            </a:r>
            <a:r>
              <a:rPr lang="zh-TW" altLang="en-US" b="0" i="0" strike="sngStrike" dirty="0">
                <a:solidFill>
                  <a:srgbClr val="000000"/>
                </a:solidFill>
                <a:effectLst/>
                <a:latin typeface="+mn-lt"/>
              </a:rPr>
              <a:t>（</a:t>
            </a:r>
            <a:r>
              <a:rPr lang="en-US" altLang="zh-TW" b="0" i="0" strike="sngStrike" dirty="0">
                <a:solidFill>
                  <a:srgbClr val="000000"/>
                </a:solidFill>
                <a:effectLst/>
                <a:latin typeface="+mn-lt"/>
              </a:rPr>
              <a:t>https://</a:t>
            </a:r>
            <a:r>
              <a:rPr lang="en-US" altLang="zh-TW" b="0" i="0" strike="sngStrike" dirty="0" err="1">
                <a:solidFill>
                  <a:srgbClr val="000000"/>
                </a:solidFill>
                <a:effectLst/>
                <a:latin typeface="+mn-lt"/>
              </a:rPr>
              <a:t>direct.mit.edu</a:t>
            </a:r>
            <a:r>
              <a:rPr lang="en-US" altLang="zh-TW" b="0" i="0" strike="sngStrike" dirty="0">
                <a:solidFill>
                  <a:srgbClr val="000000"/>
                </a:solidFill>
                <a:effectLst/>
                <a:latin typeface="+mn-lt"/>
              </a:rPr>
              <a:t>/</a:t>
            </a:r>
            <a:r>
              <a:rPr lang="en-US" altLang="zh-TW" b="0" i="0" strike="sngStrike" dirty="0" err="1">
                <a:solidFill>
                  <a:srgbClr val="000000"/>
                </a:solidFill>
                <a:effectLst/>
                <a:latin typeface="+mn-lt"/>
              </a:rPr>
              <a:t>neco</a:t>
            </a:r>
            <a:r>
              <a:rPr lang="en-US" altLang="zh-TW" b="0" i="0" strike="sngStrike" dirty="0">
                <a:solidFill>
                  <a:srgbClr val="000000"/>
                </a:solidFill>
                <a:effectLst/>
                <a:latin typeface="+mn-lt"/>
              </a:rPr>
              <a:t>/article-abstract/9/8/1735/6109/</a:t>
            </a:r>
            <a:r>
              <a:rPr lang="en-US" altLang="zh-TW" b="0" i="0" strike="sngStrike" dirty="0" err="1">
                <a:solidFill>
                  <a:srgbClr val="000000"/>
                </a:solidFill>
                <a:effectLst/>
                <a:latin typeface="+mn-lt"/>
              </a:rPr>
              <a:t>Long-Short-Term-Memory?redirectedFrom</a:t>
            </a:r>
            <a:r>
              <a:rPr lang="en-US" altLang="zh-TW" b="0" i="0" strike="sngStrike" dirty="0">
                <a:solidFill>
                  <a:srgbClr val="000000"/>
                </a:solidFill>
                <a:effectLst/>
                <a:latin typeface="+mn-lt"/>
              </a:rPr>
              <a:t>=</a:t>
            </a:r>
            <a:r>
              <a:rPr lang="en-US" altLang="zh-TW" b="0" i="0" strike="sngStrike" dirty="0" err="1">
                <a:solidFill>
                  <a:srgbClr val="000000"/>
                </a:solidFill>
                <a:effectLst/>
                <a:latin typeface="+mn-lt"/>
              </a:rPr>
              <a:t>fulltext</a:t>
            </a:r>
            <a:r>
              <a:rPr lang="zh-TW" altLang="en-US" b="0" i="0" strike="sngStrike" dirty="0">
                <a:solidFill>
                  <a:srgbClr val="000000"/>
                </a:solidFill>
                <a:effectLst/>
                <a:latin typeface="+mn-lt"/>
              </a:rPr>
              <a:t>）</a:t>
            </a:r>
            <a:endParaRPr lang="en-US" altLang="zh-TW" b="0" i="0" strike="sng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strike="sngStrike" dirty="0">
                <a:solidFill>
                  <a:srgbClr val="000000"/>
                </a:solidFill>
                <a:effectLst/>
                <a:latin typeface="+mn-lt"/>
              </a:rPr>
              <a:t>[69]</a:t>
            </a:r>
            <a:r>
              <a:rPr lang="zh-TW" altLang="en-US" b="0" i="0" strike="sngStrike" dirty="0">
                <a:solidFill>
                  <a:srgbClr val="000000"/>
                </a:solidFill>
                <a:effectLst/>
                <a:latin typeface="+mn-lt"/>
              </a:rPr>
              <a:t>：</a:t>
            </a:r>
            <a:r>
              <a:rPr lang="en-US" altLang="zh-TW" b="0" i="0" strike="sngStrike" dirty="0">
                <a:solidFill>
                  <a:srgbClr val="000000"/>
                </a:solidFill>
                <a:effectLst/>
                <a:latin typeface="+mn-lt"/>
              </a:rPr>
              <a:t>On the Properties of Neural Machine Translation: Encoder-Decoder Approaches</a:t>
            </a:r>
            <a:r>
              <a:rPr lang="zh-TW" altLang="en-US" b="0" i="0" strike="sngStrike" dirty="0">
                <a:solidFill>
                  <a:srgbClr val="000000"/>
                </a:solidFill>
                <a:effectLst/>
                <a:latin typeface="+mn-lt"/>
              </a:rPr>
              <a:t>（</a:t>
            </a:r>
            <a:r>
              <a:rPr lang="en-US" altLang="zh-TW" b="0" i="0" strike="sngStrike" dirty="0">
                <a:solidFill>
                  <a:srgbClr val="000000"/>
                </a:solidFill>
                <a:effectLst/>
                <a:latin typeface="+mn-lt"/>
              </a:rPr>
              <a:t>https://</a:t>
            </a:r>
            <a:r>
              <a:rPr lang="en-US" altLang="zh-TW" b="0" i="0" strike="sngStrike" dirty="0" err="1">
                <a:solidFill>
                  <a:srgbClr val="000000"/>
                </a:solidFill>
                <a:effectLst/>
                <a:latin typeface="+mn-lt"/>
              </a:rPr>
              <a:t>arxiv.org</a:t>
            </a:r>
            <a:r>
              <a:rPr lang="en-US" altLang="zh-TW" b="0" i="0" strike="sngStrike" dirty="0">
                <a:solidFill>
                  <a:srgbClr val="000000"/>
                </a:solidFill>
                <a:effectLst/>
                <a:latin typeface="+mn-lt"/>
              </a:rPr>
              <a:t>/abs/1409.1259</a:t>
            </a:r>
            <a:r>
              <a:rPr lang="zh-TW" altLang="en-US" b="0" i="0" strike="sngStrike" dirty="0">
                <a:solidFill>
                  <a:srgbClr val="000000"/>
                </a:solidFill>
                <a:effectLst/>
                <a:latin typeface="+mn-lt"/>
              </a:rPr>
              <a:t>）</a:t>
            </a:r>
            <a:r>
              <a:rPr lang="en-US" altLang="zh-TW" b="0" i="0" strike="sngStrike" dirty="0">
                <a:solidFill>
                  <a:srgbClr val="000000"/>
                </a:solidFill>
                <a:effectLst/>
                <a:latin typeface="+mn-lt"/>
              </a:rPr>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i="0" strike="sngStrike" dirty="0">
                <a:solidFill>
                  <a:srgbClr val="000000"/>
                </a:solidFill>
                <a:effectLst/>
                <a:latin typeface="+mn-lt"/>
              </a:rPr>
              <a:t>換成 </a:t>
            </a:r>
            <a:r>
              <a:rPr lang="en-US" altLang="zh-TW" b="0" i="0" u="none" strike="sngStrike" dirty="0">
                <a:solidFill>
                  <a:srgbClr val="DD4B39"/>
                </a:solidFill>
                <a:effectLst/>
                <a:latin typeface="Arial" panose="020B0604020202020204" pitchFamily="34" charset="0"/>
                <a:hlinkClick r:id="rId3"/>
              </a:rPr>
              <a:t>Gate</a:t>
            </a:r>
            <a:r>
              <a:rPr lang="en-US" altLang="zh-TW" b="0" i="0" u="none" strike="sngStrike" dirty="0">
                <a:solidFill>
                  <a:srgbClr val="1A0DAB"/>
                </a:solidFill>
                <a:effectLst/>
                <a:latin typeface="Arial" panose="020B0604020202020204" pitchFamily="34" charset="0"/>
                <a:hlinkClick r:id="rId3"/>
              </a:rPr>
              <a:t>-variants of </a:t>
            </a:r>
            <a:r>
              <a:rPr lang="en-US" altLang="zh-TW" b="0" i="0" u="none" strike="sngStrike" dirty="0">
                <a:solidFill>
                  <a:srgbClr val="DD4B39"/>
                </a:solidFill>
                <a:effectLst/>
                <a:latin typeface="Arial" panose="020B0604020202020204" pitchFamily="34" charset="0"/>
                <a:hlinkClick r:id="rId3"/>
              </a:rPr>
              <a:t>gated recurrent unit </a:t>
            </a:r>
            <a:r>
              <a:rPr lang="en-US" altLang="zh-TW" b="0" i="0" u="none" strike="sngStrike" dirty="0">
                <a:solidFill>
                  <a:srgbClr val="1A0DAB"/>
                </a:solidFill>
                <a:effectLst/>
                <a:latin typeface="Arial" panose="020B0604020202020204" pitchFamily="34" charset="0"/>
                <a:hlinkClick r:id="rId3"/>
              </a:rPr>
              <a:t>(GRU) neural networks</a:t>
            </a:r>
            <a:endParaRPr lang="en-US" altLang="zh-TW" b="0" i="0" strike="sngStrike"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dirty="0">
                <a:latin typeface="+mn-lt"/>
              </a:rPr>
              <a:t>[66]</a:t>
            </a:r>
            <a:r>
              <a:rPr lang="zh-TW" altLang="en-US" b="0" dirty="0">
                <a:latin typeface="+mn-lt"/>
              </a:rPr>
              <a:t>：</a:t>
            </a:r>
            <a:r>
              <a:rPr lang="en-US" altLang="zh-TW" b="0" i="0" dirty="0">
                <a:solidFill>
                  <a:srgbClr val="333333"/>
                </a:solidFill>
                <a:effectLst/>
                <a:latin typeface="+mn-lt"/>
              </a:rPr>
              <a:t>STAN: </a:t>
            </a:r>
            <a:r>
              <a:rPr lang="en-US" altLang="zh-TW" b="0" i="0" dirty="0" err="1">
                <a:solidFill>
                  <a:srgbClr val="333333"/>
                </a:solidFill>
                <a:effectLst/>
                <a:latin typeface="+mn-lt"/>
              </a:rPr>
              <a:t>Spatio</a:t>
            </a:r>
            <a:r>
              <a:rPr lang="en-US" altLang="zh-TW" b="0" i="0" dirty="0">
                <a:solidFill>
                  <a:srgbClr val="333333"/>
                </a:solidFill>
                <a:effectLst/>
                <a:latin typeface="+mn-lt"/>
              </a:rPr>
              <a:t>-Temporal Attention Network for Next Location Recommendation</a:t>
            </a:r>
            <a:r>
              <a:rPr lang="zh-TW" altLang="en-US" b="0" i="0" dirty="0">
                <a:solidFill>
                  <a:srgbClr val="333333"/>
                </a:solidFill>
                <a:effectLst/>
                <a:latin typeface="+mn-lt"/>
              </a:rPr>
              <a:t>（</a:t>
            </a:r>
            <a:r>
              <a:rPr lang="en-US" altLang="zh-TW" b="0" i="0" dirty="0">
                <a:solidFill>
                  <a:srgbClr val="333333"/>
                </a:solidFill>
                <a:effectLst/>
                <a:latin typeface="+mn-lt"/>
              </a:rPr>
              <a:t>https://</a:t>
            </a:r>
            <a:r>
              <a:rPr lang="en-US" altLang="zh-TW" b="0" i="0" dirty="0" err="1">
                <a:solidFill>
                  <a:srgbClr val="333333"/>
                </a:solidFill>
                <a:effectLst/>
                <a:latin typeface="+mn-lt"/>
              </a:rPr>
              <a:t>dl.acm.org</a:t>
            </a:r>
            <a:r>
              <a:rPr lang="en-US" altLang="zh-TW" b="0" i="0" dirty="0">
                <a:solidFill>
                  <a:srgbClr val="333333"/>
                </a:solidFill>
                <a:effectLst/>
                <a:latin typeface="+mn-lt"/>
              </a:rPr>
              <a:t>/</a:t>
            </a:r>
            <a:r>
              <a:rPr lang="en-US" altLang="zh-TW" b="0" i="0" dirty="0" err="1">
                <a:solidFill>
                  <a:srgbClr val="333333"/>
                </a:solidFill>
                <a:effectLst/>
                <a:latin typeface="+mn-lt"/>
              </a:rPr>
              <a:t>doi</a:t>
            </a:r>
            <a:r>
              <a:rPr lang="en-US" altLang="zh-TW" b="0" i="0" dirty="0">
                <a:solidFill>
                  <a:srgbClr val="333333"/>
                </a:solidFill>
                <a:effectLst/>
                <a:latin typeface="+mn-lt"/>
              </a:rPr>
              <a:t>/abs/10.1145/3442381.3449998?casa_token=0n3d3nAywbQAAAAA:TNIRWmZHf8I81foVdszPnIVC7Ndv-yTexA4WYumtcJQ46sT3jLIn_lhVdroS-W1mZiWHlYEkNASmjw</a:t>
            </a:r>
            <a:r>
              <a:rPr lang="zh-TW" altLang="en-US" b="0" i="0" dirty="0">
                <a:solidFill>
                  <a:srgbClr val="333333"/>
                </a:solidFill>
                <a:effectLst/>
                <a:latin typeface="+mn-lt"/>
              </a:rPr>
              <a:t>）</a:t>
            </a:r>
          </a:p>
        </p:txBody>
      </p:sp>
    </p:spTree>
    <p:extLst>
      <p:ext uri="{BB962C8B-B14F-4D97-AF65-F5344CB8AC3E}">
        <p14:creationId xmlns:p14="http://schemas.microsoft.com/office/powerpoint/2010/main" val="30609861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zh-TW" altLang="en-US" dirty="0"/>
          </a:p>
        </p:txBody>
      </p:sp>
    </p:spTree>
    <p:extLst>
      <p:ext uri="{BB962C8B-B14F-4D97-AF65-F5344CB8AC3E}">
        <p14:creationId xmlns:p14="http://schemas.microsoft.com/office/powerpoint/2010/main" val="25013281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a5291cde1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a5291cde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568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0035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TW" sz="1100" b="0" i="0" u="none" strike="noStrike" cap="none" dirty="0">
                <a:solidFill>
                  <a:srgbClr val="000000"/>
                </a:solidFill>
                <a:effectLst/>
                <a:latin typeface="+mn-lt"/>
                <a:ea typeface="Arial"/>
                <a:cs typeface="Arial"/>
                <a:sym typeface="Arial"/>
              </a:rPr>
              <a:t>A⊆B</a:t>
            </a:r>
            <a:r>
              <a:rPr lang="zh-TW" altLang="en-US" sz="1100" b="0" i="0" u="none" strike="noStrike" cap="none" dirty="0">
                <a:solidFill>
                  <a:srgbClr val="000000"/>
                </a:solidFill>
                <a:effectLst/>
                <a:latin typeface="+mn-lt"/>
                <a:ea typeface="Arial"/>
                <a:cs typeface="Arial"/>
                <a:sym typeface="Arial"/>
              </a:rPr>
              <a:t>：</a:t>
            </a:r>
            <a:r>
              <a:rPr lang="en-US" altLang="zh-TW" sz="1100" b="0" i="0" u="none" strike="noStrike" cap="none" dirty="0">
                <a:solidFill>
                  <a:srgbClr val="000000"/>
                </a:solidFill>
                <a:effectLst/>
                <a:latin typeface="+mn-lt"/>
                <a:ea typeface="Arial"/>
                <a:cs typeface="Arial"/>
                <a:sym typeface="Arial"/>
              </a:rPr>
              <a:t>A </a:t>
            </a:r>
            <a:r>
              <a:rPr lang="zh-TW" altLang="en-US" sz="1100" b="0" i="0" u="none" strike="noStrike" cap="none" dirty="0">
                <a:solidFill>
                  <a:srgbClr val="000000"/>
                </a:solidFill>
                <a:effectLst/>
                <a:latin typeface="+mn-lt"/>
                <a:ea typeface="Arial"/>
                <a:cs typeface="Arial"/>
                <a:sym typeface="Arial"/>
              </a:rPr>
              <a:t>是</a:t>
            </a:r>
            <a:r>
              <a:rPr lang="en-US" altLang="zh-TW" sz="1100" b="0" i="0" u="none" strike="noStrike" cap="none" dirty="0">
                <a:solidFill>
                  <a:srgbClr val="000000"/>
                </a:solidFill>
                <a:effectLst/>
                <a:latin typeface="+mn-lt"/>
                <a:ea typeface="Arial"/>
                <a:cs typeface="Arial"/>
                <a:sym typeface="Arial"/>
              </a:rPr>
              <a:t>B </a:t>
            </a:r>
            <a:r>
              <a:rPr lang="zh-TW" altLang="en-US" sz="1100" b="0" i="0" u="none" strike="noStrike" cap="none" dirty="0">
                <a:solidFill>
                  <a:srgbClr val="000000"/>
                </a:solidFill>
                <a:effectLst/>
                <a:latin typeface="+mn-lt"/>
                <a:ea typeface="Arial"/>
                <a:cs typeface="Arial"/>
                <a:sym typeface="Arial"/>
              </a:rPr>
              <a:t>的子集合</a:t>
            </a:r>
            <a:endParaRPr dirty="0">
              <a:latin typeface="+mn-lt"/>
            </a:endParaRPr>
          </a:p>
        </p:txBody>
      </p:sp>
    </p:spTree>
    <p:extLst>
      <p:ext uri="{BB962C8B-B14F-4D97-AF65-F5344CB8AC3E}">
        <p14:creationId xmlns:p14="http://schemas.microsoft.com/office/powerpoint/2010/main" val="17326939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3318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933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511768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467103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43680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報告時要提一下原本研究的方法</a:t>
            </a:r>
            <a:endParaRPr dirty="0"/>
          </a:p>
        </p:txBody>
      </p:sp>
    </p:spTree>
    <p:extLst>
      <p:ext uri="{BB962C8B-B14F-4D97-AF65-F5344CB8AC3E}">
        <p14:creationId xmlns:p14="http://schemas.microsoft.com/office/powerpoint/2010/main" val="1927241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86959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51159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53817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 t = 21、m=4、組大小為6</a:t>
            </a:r>
          </a:p>
          <a:p>
            <a:pPr marL="0" lvl="0" indent="0" algn="l" rtl="0">
              <a:spcBef>
                <a:spcPts val="0"/>
              </a:spcBef>
              <a:spcAft>
                <a:spcPts val="0"/>
              </a:spcAft>
              <a:buNone/>
            </a:pPr>
            <a:r>
              <a:rPr lang="en-US" dirty="0"/>
              <a:t>第一組：21-18=3、其餘為 6</a:t>
            </a:r>
            <a:endParaRPr dirty="0"/>
          </a:p>
        </p:txBody>
      </p:sp>
    </p:spTree>
    <p:extLst>
      <p:ext uri="{BB962C8B-B14F-4D97-AF65-F5344CB8AC3E}">
        <p14:creationId xmlns:p14="http://schemas.microsoft.com/office/powerpoint/2010/main" val="39813695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2459165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b="0" dirty="0">
                <a:latin typeface="+mn-lt"/>
              </a:rPr>
              <a:t>[67]：</a:t>
            </a:r>
            <a:r>
              <a:rPr lang="en-US" altLang="zh-TW" b="0" i="0" dirty="0">
                <a:solidFill>
                  <a:srgbClr val="000000"/>
                </a:solidFill>
                <a:effectLst/>
                <a:latin typeface="+mn-lt"/>
              </a:rPr>
              <a:t>word2vec Parameter Learning Explained</a:t>
            </a:r>
            <a:r>
              <a:rPr lang="zh-TW" altLang="en-US" b="0" i="0" dirty="0">
                <a:solidFill>
                  <a:srgbClr val="000000"/>
                </a:solidFill>
                <a:effectLst/>
                <a:latin typeface="+mn-lt"/>
              </a:rPr>
              <a:t>（</a:t>
            </a:r>
            <a:r>
              <a:rPr lang="en-US" b="0" dirty="0">
                <a:latin typeface="+mn-lt"/>
              </a:rPr>
              <a:t>https://</a:t>
            </a:r>
            <a:r>
              <a:rPr lang="en-US" b="0" dirty="0" err="1">
                <a:latin typeface="+mn-lt"/>
              </a:rPr>
              <a:t>arxiv.org</a:t>
            </a:r>
            <a:r>
              <a:rPr lang="en-US" b="0" dirty="0">
                <a:latin typeface="+mn-lt"/>
              </a:rPr>
              <a:t>/abs/1411.2738）</a:t>
            </a:r>
          </a:p>
          <a:p>
            <a:pPr marL="158750" indent="0" algn="l">
              <a:buNone/>
            </a:pPr>
            <a:r>
              <a:rPr lang="en-US" altLang="zh-TW" sz="1100" b="0" kern="100" dirty="0">
                <a:effectLst/>
                <a:latin typeface="+mn-lt"/>
                <a:ea typeface="新細明體" panose="02020500000000000000" pitchFamily="18" charset="-120"/>
                <a:cs typeface="Times New Roman" panose="02020603050405020304" pitchFamily="18" charset="0"/>
              </a:rPr>
              <a:t>[68]</a:t>
            </a:r>
            <a:r>
              <a:rPr lang="zh-TW" altLang="en-US" sz="1100" b="0" kern="100" dirty="0">
                <a:effectLst/>
                <a:latin typeface="+mn-lt"/>
                <a:ea typeface="新細明體" panose="02020500000000000000" pitchFamily="18" charset="-120"/>
                <a:cs typeface="Times New Roman" panose="02020603050405020304" pitchFamily="18" charset="0"/>
              </a:rPr>
              <a:t>：</a:t>
            </a:r>
            <a:r>
              <a:rPr lang="en-US" altLang="zh-TW" sz="1100" b="0" kern="100" dirty="0">
                <a:effectLst/>
                <a:latin typeface="+mn-lt"/>
                <a:ea typeface="新細明體" panose="02020500000000000000" pitchFamily="18" charset="-120"/>
                <a:cs typeface="Times New Roman" panose="02020603050405020304" pitchFamily="18" charset="0"/>
              </a:rPr>
              <a:t>ITEM2VEC: Neural item embedding for collaborative filtering</a:t>
            </a:r>
            <a:r>
              <a:rPr lang="zh-TW" altLang="en-US" sz="1100" b="0" kern="100" dirty="0">
                <a:effectLst/>
                <a:latin typeface="+mn-lt"/>
                <a:ea typeface="新細明體" panose="02020500000000000000" pitchFamily="18" charset="-120"/>
                <a:cs typeface="Times New Roman" panose="02020603050405020304" pitchFamily="18" charset="0"/>
              </a:rPr>
              <a:t>（</a:t>
            </a:r>
            <a:r>
              <a:rPr lang="en-US" altLang="zh-TW" sz="1100" b="0" kern="100" dirty="0">
                <a:effectLst/>
                <a:latin typeface="+mn-lt"/>
                <a:ea typeface="新細明體" panose="02020500000000000000" pitchFamily="18" charset="-120"/>
                <a:cs typeface="Times New Roman" panose="02020603050405020304" pitchFamily="18" charset="0"/>
              </a:rPr>
              <a:t>https://</a:t>
            </a:r>
            <a:r>
              <a:rPr lang="en-US" altLang="zh-TW" sz="1100" b="0" kern="100" dirty="0" err="1">
                <a:effectLst/>
                <a:latin typeface="+mn-lt"/>
                <a:ea typeface="新細明體" panose="02020500000000000000" pitchFamily="18" charset="-120"/>
                <a:cs typeface="Times New Roman" panose="02020603050405020304" pitchFamily="18" charset="0"/>
              </a:rPr>
              <a:t>arxiv.org</a:t>
            </a:r>
            <a:r>
              <a:rPr lang="en-US" altLang="zh-TW" sz="1100" b="0" kern="100" dirty="0">
                <a:effectLst/>
                <a:latin typeface="+mn-lt"/>
                <a:ea typeface="新細明體" panose="02020500000000000000" pitchFamily="18" charset="-120"/>
                <a:cs typeface="Times New Roman" panose="02020603050405020304" pitchFamily="18" charset="0"/>
              </a:rPr>
              <a:t>/abs/1603.04259</a:t>
            </a:r>
            <a:r>
              <a:rPr lang="zh-TW" altLang="en-US" sz="1100" b="0" kern="100" dirty="0">
                <a:effectLst/>
                <a:latin typeface="+mn-lt"/>
                <a:ea typeface="新細明體" panose="02020500000000000000" pitchFamily="18" charset="-120"/>
                <a:cs typeface="Times New Roman" panose="02020603050405020304" pitchFamily="18" charset="0"/>
              </a:rPr>
              <a:t>）</a:t>
            </a:r>
            <a:endParaRPr b="0" dirty="0">
              <a:latin typeface="+mn-lt"/>
            </a:endParaRPr>
          </a:p>
        </p:txBody>
      </p:sp>
    </p:spTree>
    <p:extLst>
      <p:ext uri="{BB962C8B-B14F-4D97-AF65-F5344CB8AC3E}">
        <p14:creationId xmlns:p14="http://schemas.microsoft.com/office/powerpoint/2010/main" val="37994776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5857306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32920518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33674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00481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14837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7831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輸出是</a:t>
                </a:r>
                <a:r>
                  <a:rPr lang="en-US" altLang="zh-TW" sz="1100" i="0" dirty="0">
                    <a:ln w="0"/>
                    <a:solidFill>
                      <a:schemeClr val="accent3">
                        <a:lumMod val="10000"/>
                      </a:schemeClr>
                    </a:solidFill>
                    <a:latin typeface="Cambria Math" panose="02040503050406030204" pitchFamily="18" charset="0"/>
                    <a:cs typeface="Times New Roman" panose="02020603050405020304" pitchFamily="18" charset="0"/>
                  </a:rPr>
                  <a:t>〖 𝑈〗_𝑁𝐵𝑅  ={ </a:t>
                </a:r>
                <a:r>
                  <a:rPr lang="en-US" altLang="zh-TW" sz="1100" i="0">
                    <a:solidFill>
                      <a:schemeClr val="bg1">
                        <a:lumMod val="10000"/>
                      </a:schemeClr>
                    </a:solidFill>
                    <a:latin typeface="Cambria Math" panose="02040503050406030204" pitchFamily="18" charset="0"/>
                  </a:rPr>
                  <a:t>𝑈_(𝑛_1 )</a:t>
                </a:r>
                <a:r>
                  <a:rPr lang="en-US" altLang="zh-TW" sz="11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i="0">
                    <a:solidFill>
                      <a:schemeClr val="bg1">
                        <a:lumMod val="10000"/>
                      </a:schemeClr>
                    </a:solidFill>
                    <a:latin typeface="Cambria Math" panose="02040503050406030204" pitchFamily="18" charset="0"/>
                  </a:rPr>
                  <a:t>𝑈_(𝑛_2 ),…,𝑈_(𝑛_𝑘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跟</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目標用戶向量 </a:t>
                </a:r>
                <a:r>
                  <a:rPr lang="en-US" altLang="zh-TW" sz="1100" i="0">
                    <a:latin typeface="Cambria Math" panose="02040503050406030204" pitchFamily="18" charset="0"/>
                  </a:rPr>
                  <a:t>𝑈_𝑇𝑎𝑟𝑔𝑒𝑡</a:t>
                </a:r>
                <a:endParaRPr dirty="0"/>
              </a:p>
            </p:txBody>
          </p:sp>
        </mc:Fallback>
      </mc:AlternateContent>
    </p:spTree>
    <p:extLst>
      <p:ext uri="{BB962C8B-B14F-4D97-AF65-F5344CB8AC3E}">
        <p14:creationId xmlns:p14="http://schemas.microsoft.com/office/powerpoint/2010/main" val="2981330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latin typeface="+mn-lt"/>
                  </a:rPr>
                  <a:t>Lambda</a:t>
                </a:r>
              </a:p>
              <a:p>
                <a:pPr marL="0" lvl="0" indent="0" algn="l" rtl="0">
                  <a:spcBef>
                    <a:spcPts val="0"/>
                  </a:spcBef>
                  <a:spcAft>
                    <a:spcPts val="0"/>
                  </a:spcAft>
                  <a:buNone/>
                </a:pPr>
                <a:r>
                  <a:rPr lang="zh-TW" altLang="en-US" dirty="0">
                    <a:latin typeface="+mn-lt"/>
                  </a:rPr>
                  <a:t>輸出是</a:t>
                </a:r>
                <a14:m>
                  <m:oMath xmlns:m="http://schemas.openxmlformats.org/officeDocument/2006/math">
                    <m:sSub>
                      <m:sSubPr>
                        <m:ctrlPr>
                          <a:rPr lang="en-US" altLang="zh-TW" sz="1100" i="1" dirty="0" smtClean="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 ={ </m:t>
                    </m:r>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𝑈</m:t>
                        </m:r>
                      </m:e>
                      <m:sub>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𝑛</m:t>
                            </m:r>
                          </m:e>
                          <m:sub>
                            <m:r>
                              <a:rPr lang="en-US" altLang="zh-TW" sz="1100" i="1">
                                <a:solidFill>
                                  <a:schemeClr val="bg1">
                                    <a:lumMod val="10000"/>
                                  </a:schemeClr>
                                </a:solidFill>
                                <a:latin typeface="Cambria Math" panose="02040503050406030204" pitchFamily="18" charset="0"/>
                              </a:rPr>
                              <m:t>1</m:t>
                            </m:r>
                          </m:sub>
                        </m:sSub>
                      </m:sub>
                    </m:sSub>
                  </m:oMath>
                </a14:m>
                <a:r>
                  <a:rPr lang="en-US" altLang="zh-TW" sz="1100" dirty="0">
                    <a:solidFill>
                      <a:schemeClr val="bg1">
                        <a:lumMod val="10000"/>
                      </a:schemeClr>
                    </a:solidFill>
                    <a:latin typeface="+mn-lt"/>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𝑈</m:t>
                        </m:r>
                      </m:e>
                      <m:sub>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𝑛</m:t>
                            </m:r>
                          </m:e>
                          <m:sub>
                            <m:r>
                              <a:rPr lang="en-US" altLang="zh-TW" sz="1100" i="1">
                                <a:solidFill>
                                  <a:schemeClr val="bg1">
                                    <a:lumMod val="10000"/>
                                  </a:schemeClr>
                                </a:solidFill>
                                <a:latin typeface="Cambria Math" panose="02040503050406030204" pitchFamily="18" charset="0"/>
                              </a:rPr>
                              <m:t>2</m:t>
                            </m:r>
                          </m:sub>
                        </m:sSub>
                      </m:sub>
                    </m:sSub>
                    <m:r>
                      <a:rPr lang="en-US" altLang="zh-TW" sz="1100" i="1">
                        <a:solidFill>
                          <a:schemeClr val="bg1">
                            <a:lumMod val="10000"/>
                          </a:schemeClr>
                        </a:solidFill>
                        <a:latin typeface="Cambria Math" panose="02040503050406030204" pitchFamily="18" charset="0"/>
                      </a:rPr>
                      <m:t>,…,</m:t>
                    </m:r>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𝑈</m:t>
                        </m:r>
                      </m:e>
                      <m:sub>
                        <m:sSub>
                          <m:sSubPr>
                            <m:ctrlPr>
                              <a:rPr lang="en-US" altLang="zh-TW" sz="1100" i="1">
                                <a:solidFill>
                                  <a:schemeClr val="bg1">
                                    <a:lumMod val="10000"/>
                                  </a:schemeClr>
                                </a:solidFill>
                                <a:latin typeface="Cambria Math" panose="02040503050406030204" pitchFamily="18" charset="0"/>
                              </a:rPr>
                            </m:ctrlPr>
                          </m:sSubPr>
                          <m:e>
                            <m:r>
                              <a:rPr lang="en-US" altLang="zh-TW" sz="1100" i="1">
                                <a:solidFill>
                                  <a:schemeClr val="bg1">
                                    <a:lumMod val="10000"/>
                                  </a:schemeClr>
                                </a:solidFill>
                                <a:latin typeface="Cambria Math" panose="02040503050406030204" pitchFamily="18" charset="0"/>
                              </a:rPr>
                              <m:t>𝑛</m:t>
                            </m:r>
                          </m:e>
                          <m:sub>
                            <m:r>
                              <a:rPr lang="en-US" altLang="zh-TW" sz="1100" i="1">
                                <a:solidFill>
                                  <a:schemeClr val="bg1">
                                    <a:lumMod val="10000"/>
                                  </a:schemeClr>
                                </a:solidFill>
                                <a:latin typeface="Cambria Math" panose="02040503050406030204" pitchFamily="18" charset="0"/>
                              </a:rPr>
                              <m:t>𝑘</m:t>
                            </m:r>
                          </m:sub>
                        </m:sSub>
                      </m:sub>
                    </m:sSub>
                    <m:r>
                      <a:rPr lang="en-US" altLang="zh-TW" sz="1100" i="1">
                        <a:solidFill>
                          <a:schemeClr val="bg1">
                            <a:lumMod val="10000"/>
                          </a:schemeClr>
                        </a:solidFill>
                        <a:latin typeface="Cambria Math" panose="02040503050406030204" pitchFamily="18" charset="0"/>
                      </a:rPr>
                      <m:t>}</m:t>
                    </m:r>
                  </m:oMath>
                </a14:m>
                <a:r>
                  <a:rPr lang="zh-TW" altLang="en-US" sz="1100" dirty="0">
                    <a:solidFill>
                      <a:schemeClr val="tx1"/>
                    </a:solidFill>
                    <a:latin typeface="+mn-lt"/>
                    <a:ea typeface="Microsoft JhengHei" panose="020B0604030504040204" pitchFamily="34" charset="-120"/>
                    <a:cs typeface="Times New Roman" panose="02020603050405020304" pitchFamily="18" charset="0"/>
                  </a:rPr>
                  <a:t> 跟</a:t>
                </a:r>
                <a:r>
                  <a:rPr lang="zh-TW" altLang="en-US" sz="1100" dirty="0">
                    <a:latin typeface="+mn-lt"/>
                    <a:ea typeface="Microsoft JhengHei" panose="020B0604030504040204" pitchFamily="34" charset="-120"/>
                    <a:cs typeface="Times New Roman" panose="02020603050405020304" pitchFamily="18" charset="0"/>
                  </a:rPr>
                  <a:t>目標用戶向量 </a:t>
                </a:r>
                <a14:m>
                  <m:oMath xmlns:m="http://schemas.openxmlformats.org/officeDocument/2006/math">
                    <m:sSub>
                      <m:sSubPr>
                        <m:ctrlPr>
                          <a:rPr lang="en-US" altLang="zh-TW" sz="1100" i="1">
                            <a:latin typeface="Cambria Math" panose="02040503050406030204" pitchFamily="18" charset="0"/>
                          </a:rPr>
                        </m:ctrlPr>
                      </m:sSubPr>
                      <m:e>
                        <m:r>
                          <a:rPr lang="en-US" altLang="zh-TW" sz="1100" i="1">
                            <a:latin typeface="Cambria Math" panose="02040503050406030204" pitchFamily="18" charset="0"/>
                          </a:rPr>
                          <m:t>𝑈</m:t>
                        </m:r>
                      </m:e>
                      <m:sub>
                        <m:r>
                          <a:rPr lang="en-US" altLang="zh-TW" sz="1100" i="1">
                            <a:latin typeface="Cambria Math" panose="02040503050406030204" pitchFamily="18" charset="0"/>
                          </a:rPr>
                          <m:t>𝑇𝑎𝑟𝑔𝑒𝑡</m:t>
                        </m:r>
                      </m:sub>
                    </m:sSub>
                  </m:oMath>
                </a14:m>
                <a:br>
                  <a:rPr lang="zh-TW" altLang="en-US" dirty="0">
                    <a:latin typeface="+mn-lt"/>
                  </a:rPr>
                </a:br>
                <a:br>
                  <a:rPr lang="zh-TW" altLang="en-US" dirty="0">
                    <a:latin typeface="+mn-lt"/>
                  </a:rPr>
                </a:br>
                <a:endParaRPr lang="en-US" dirty="0">
                  <a:latin typeface="+mn-lt"/>
                </a:endParaRPr>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輸出是</a:t>
                </a:r>
                <a:r>
                  <a:rPr lang="en-US" altLang="zh-TW" sz="1100" i="0" dirty="0">
                    <a:ln w="0"/>
                    <a:solidFill>
                      <a:schemeClr val="accent3">
                        <a:lumMod val="10000"/>
                      </a:schemeClr>
                    </a:solidFill>
                    <a:latin typeface="Cambria Math" panose="02040503050406030204" pitchFamily="18" charset="0"/>
                    <a:cs typeface="Times New Roman" panose="02020603050405020304" pitchFamily="18" charset="0"/>
                  </a:rPr>
                  <a:t>〖 𝑈〗_𝑁𝐵𝑅  ={ </a:t>
                </a:r>
                <a:r>
                  <a:rPr lang="en-US" altLang="zh-TW" sz="1100" i="0">
                    <a:solidFill>
                      <a:schemeClr val="bg1">
                        <a:lumMod val="10000"/>
                      </a:schemeClr>
                    </a:solidFill>
                    <a:latin typeface="Cambria Math" panose="02040503050406030204" pitchFamily="18" charset="0"/>
                  </a:rPr>
                  <a:t>𝑈_(𝑛_1 )</a:t>
                </a:r>
                <a:r>
                  <a:rPr lang="en-US" altLang="zh-TW" sz="11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i="0">
                    <a:solidFill>
                      <a:schemeClr val="bg1">
                        <a:lumMod val="10000"/>
                      </a:schemeClr>
                    </a:solidFill>
                    <a:latin typeface="Cambria Math" panose="02040503050406030204" pitchFamily="18" charset="0"/>
                  </a:rPr>
                  <a:t>𝑈_(𝑛_2 ),…,𝑈_(𝑛_𝑘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跟</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目標用戶向量 </a:t>
                </a:r>
                <a:r>
                  <a:rPr lang="en-US" altLang="zh-TW" sz="1100" i="0">
                    <a:latin typeface="Cambria Math" panose="02040503050406030204" pitchFamily="18" charset="0"/>
                  </a:rPr>
                  <a:t>𝑈_𝑇𝑎𝑟𝑔𝑒𝑡</a:t>
                </a:r>
                <a:endParaRPr dirty="0"/>
              </a:p>
            </p:txBody>
          </p:sp>
        </mc:Fallback>
      </mc:AlternateContent>
    </p:spTree>
    <p:extLst>
      <p:ext uri="{BB962C8B-B14F-4D97-AF65-F5344CB8AC3E}">
        <p14:creationId xmlns:p14="http://schemas.microsoft.com/office/powerpoint/2010/main" val="177964125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effectLst/>
                <a:latin typeface="Helvetica" pitchFamily="2" charset="0"/>
              </a:rPr>
              <a:t>] A. Vaswani </a:t>
            </a:r>
            <a:r>
              <a:rPr lang="en-US" altLang="zh-TW" i="1" dirty="0">
                <a:effectLst/>
                <a:latin typeface="Helvetica" pitchFamily="2" charset="0"/>
              </a:rPr>
              <a:t>et al.</a:t>
            </a:r>
            <a:r>
              <a:rPr lang="en-US" altLang="zh-TW" dirty="0">
                <a:effectLst/>
                <a:latin typeface="Helvetica" pitchFamily="2" charset="0"/>
              </a:rPr>
              <a:t>, “Attention is all you need,” in </a:t>
            </a:r>
            <a:r>
              <a:rPr lang="en-US" altLang="zh-TW" i="1" dirty="0">
                <a:effectLst/>
                <a:latin typeface="Helvetica" pitchFamily="2" charset="0"/>
              </a:rPr>
              <a:t>Proceedings of the 31st International Conference on Neural Information Processing Systems</a:t>
            </a:r>
            <a:r>
              <a:rPr lang="en-US" altLang="zh-TW" dirty="0">
                <a:effectLst/>
                <a:latin typeface="Helvetica" pitchFamily="2" charset="0"/>
              </a:rPr>
              <a:t>, in NIPS’17. Red Hook, NY, USA: Curran Associates Inc., Dec. 2017, pp. 6000–6010.</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effectLst/>
                <a:latin typeface="Helvetica" pitchFamily="2" charset="0"/>
              </a:rPr>
              <a:t>https://</a:t>
            </a:r>
            <a:r>
              <a:rPr lang="en-US" altLang="zh-TW" dirty="0" err="1">
                <a:effectLst/>
                <a:latin typeface="Helvetica" pitchFamily="2" charset="0"/>
              </a:rPr>
              <a:t>arxiv.org</a:t>
            </a:r>
            <a:r>
              <a:rPr lang="en-US" altLang="zh-TW" dirty="0">
                <a:effectLst/>
                <a:latin typeface="Helvetica" pitchFamily="2" charset="0"/>
              </a:rPr>
              <a:t>/abs/1706.03762</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effectLst/>
              <a:latin typeface="Helvetica" pitchFamily="2" charset="0"/>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596700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1" indent="-342900">
              <a:lnSpc>
                <a:spcPct val="150000"/>
              </a:lnSpc>
              <a:buFont typeface="Arial" panose="020B0604020202020204" pitchFamily="34" charset="0"/>
              <a:buChar char="•"/>
            </a:pPr>
            <a:endParaRPr lang="en-US" altLang="zh-TW" sz="1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25496388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1" indent="0">
              <a:lnSpc>
                <a:spcPct val="150000"/>
              </a:lnSpc>
              <a:buFont typeface="Arial" panose="020B0604020202020204" pitchFamily="34" charset="0"/>
              <a:buNone/>
            </a:pPr>
            <a:endParaRPr lang="en-US" altLang="zh-TW" sz="1100" dirty="0">
              <a:latin typeface="Times New Roman" panose="02020603050405020304" pitchFamily="18" charset="0"/>
              <a:ea typeface="標楷體" panose="03000509000000000000" pitchFamily="65" charset="-120"/>
              <a:cs typeface="Times New Roman" panose="02020603050405020304" pitchFamily="18" charset="0"/>
            </a:endParaRPr>
          </a:p>
        </p:txBody>
      </p:sp>
    </p:spTree>
    <p:extLst>
      <p:ext uri="{BB962C8B-B14F-4D97-AF65-F5344CB8AC3E}">
        <p14:creationId xmlns:p14="http://schemas.microsoft.com/office/powerpoint/2010/main" val="18650865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721230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0889557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0815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a:solidFill>
                  <a:srgbClr val="C00000"/>
                </a:solidFill>
                <a:latin typeface="+mn-lt"/>
                <a:ea typeface="Microsoft JhengHei" panose="020B0604030504040204" pitchFamily="34" charset="-120"/>
                <a:cs typeface="Times New Roman" panose="02020603050405020304" pitchFamily="18" charset="0"/>
              </a:rPr>
              <a:t>Ta Feng Grocery</a:t>
            </a:r>
            <a:r>
              <a:rPr lang="zh-TW" altLang="en-US" sz="1100" b="0" dirty="0">
                <a:solidFill>
                  <a:srgbClr val="C00000"/>
                </a:solidFill>
                <a:latin typeface="+mn-lt"/>
                <a:ea typeface="Microsoft JhengHei" panose="020B0604030504040204" pitchFamily="34" charset="-120"/>
                <a:cs typeface="Times New Roman" panose="02020603050405020304" pitchFamily="18" charset="0"/>
              </a:rPr>
              <a:t>：</a:t>
            </a:r>
            <a:r>
              <a:rPr lang="en-US" altLang="zh-TW" sz="1100" b="0" dirty="0">
                <a:latin typeface="+mn-lt"/>
              </a:rPr>
              <a:t>https://</a:t>
            </a:r>
            <a:r>
              <a:rPr lang="en-US" altLang="zh-TW" sz="1100" b="0" dirty="0" err="1">
                <a:latin typeface="+mn-lt"/>
              </a:rPr>
              <a:t>www.kaggle.com</a:t>
            </a:r>
            <a:r>
              <a:rPr lang="en-US" altLang="zh-TW" sz="1100" b="0" dirty="0">
                <a:latin typeface="+mn-lt"/>
              </a:rPr>
              <a:t>/datasets/chiranjivdas09/</a:t>
            </a:r>
            <a:r>
              <a:rPr lang="en-US" altLang="zh-TW" sz="1100" b="0" dirty="0" err="1">
                <a:latin typeface="+mn-lt"/>
              </a:rPr>
              <a:t>ta-feng-grocery-dataset?resource</a:t>
            </a:r>
            <a:r>
              <a:rPr lang="en-US" altLang="zh-TW" sz="1100" b="0" dirty="0">
                <a:latin typeface="+mn-lt"/>
              </a:rPr>
              <a:t>=download</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err="1">
                <a:solidFill>
                  <a:srgbClr val="C00000"/>
                </a:solidFill>
                <a:latin typeface="+mn-lt"/>
                <a:ea typeface="Microsoft JhengHei" panose="020B0604030504040204" pitchFamily="34" charset="-120"/>
                <a:cs typeface="Times New Roman" panose="02020603050405020304" pitchFamily="18" charset="0"/>
              </a:rPr>
              <a:t>Dunnhumby</a:t>
            </a:r>
            <a:r>
              <a:rPr lang="zh-TW" altLang="en-US" sz="1100" b="0" dirty="0">
                <a:solidFill>
                  <a:srgbClr val="C00000"/>
                </a:solidFill>
                <a:latin typeface="+mn-lt"/>
                <a:ea typeface="Microsoft JhengHei" panose="020B0604030504040204" pitchFamily="34" charset="-120"/>
                <a:cs typeface="Times New Roman" panose="02020603050405020304" pitchFamily="18" charset="0"/>
              </a:rPr>
              <a:t>：</a:t>
            </a:r>
            <a:r>
              <a:rPr lang="en-US" altLang="zh-TW" sz="1100" b="0" dirty="0">
                <a:solidFill>
                  <a:srgbClr val="C00000"/>
                </a:solidFill>
                <a:latin typeface="+mn-lt"/>
                <a:ea typeface="Microsoft JhengHei" panose="020B0604030504040204" pitchFamily="34" charset="-120"/>
                <a:cs typeface="Times New Roman" panose="02020603050405020304" pitchFamily="18" charset="0"/>
              </a:rPr>
              <a:t>https://</a:t>
            </a:r>
            <a:r>
              <a:rPr lang="en-US" altLang="zh-TW" sz="1100" b="0" dirty="0" err="1">
                <a:solidFill>
                  <a:srgbClr val="C00000"/>
                </a:solidFill>
                <a:latin typeface="+mn-lt"/>
                <a:ea typeface="Microsoft JhengHei" panose="020B0604030504040204" pitchFamily="34" charset="-120"/>
                <a:cs typeface="Times New Roman" panose="02020603050405020304" pitchFamily="18" charset="0"/>
              </a:rPr>
              <a:t>www.dunnhumby.com</a:t>
            </a:r>
            <a:r>
              <a:rPr lang="en-US" altLang="zh-TW" sz="1100" b="0" dirty="0">
                <a:solidFill>
                  <a:srgbClr val="C00000"/>
                </a:solidFill>
                <a:latin typeface="+mn-lt"/>
                <a:ea typeface="Microsoft JhengHei" panose="020B0604030504040204" pitchFamily="34" charset="-120"/>
                <a:cs typeface="Times New Roman" panose="02020603050405020304" pitchFamily="18" charset="0"/>
              </a:rPr>
              <a:t>/source-files/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a:solidFill>
                  <a:srgbClr val="C00000"/>
                </a:solidFill>
                <a:latin typeface="+mn-lt"/>
                <a:ea typeface="Microsoft JhengHei" panose="020B0604030504040204" pitchFamily="34" charset="-120"/>
                <a:cs typeface="Times New Roman" panose="02020603050405020304" pitchFamily="18" charset="0"/>
              </a:rPr>
              <a:t>Instacart</a:t>
            </a:r>
            <a:r>
              <a:rPr lang="zh-TW" altLang="en-US" sz="1100" b="0" dirty="0">
                <a:solidFill>
                  <a:srgbClr val="C00000"/>
                </a:solidFill>
                <a:latin typeface="+mn-lt"/>
                <a:ea typeface="Microsoft JhengHei" panose="020B0604030504040204" pitchFamily="34" charset="-120"/>
                <a:cs typeface="Times New Roman" panose="02020603050405020304" pitchFamily="18" charset="0"/>
              </a:rPr>
              <a:t>：</a:t>
            </a:r>
            <a:r>
              <a:rPr lang="en-US" altLang="zh-TW" sz="1100" b="0" dirty="0">
                <a:solidFill>
                  <a:srgbClr val="C00000"/>
                </a:solidFill>
                <a:latin typeface="+mn-lt"/>
                <a:ea typeface="Microsoft JhengHei" panose="020B0604030504040204" pitchFamily="34" charset="-120"/>
                <a:cs typeface="Times New Roman" panose="02020603050405020304" pitchFamily="18" charset="0"/>
              </a:rPr>
              <a:t>https://</a:t>
            </a:r>
            <a:r>
              <a:rPr lang="en-US" altLang="zh-TW" sz="1100" b="0" dirty="0" err="1">
                <a:solidFill>
                  <a:srgbClr val="C00000"/>
                </a:solidFill>
                <a:latin typeface="+mn-lt"/>
                <a:ea typeface="Microsoft JhengHei" panose="020B0604030504040204" pitchFamily="34" charset="-120"/>
                <a:cs typeface="Times New Roman" panose="02020603050405020304" pitchFamily="18" charset="0"/>
              </a:rPr>
              <a:t>www.kaggle.com</a:t>
            </a:r>
            <a:r>
              <a:rPr lang="en-US" altLang="zh-TW" sz="1100" b="0" dirty="0">
                <a:solidFill>
                  <a:srgbClr val="C00000"/>
                </a:solidFill>
                <a:latin typeface="+mn-lt"/>
                <a:ea typeface="Microsoft JhengHei" panose="020B0604030504040204" pitchFamily="34" charset="-120"/>
                <a:cs typeface="Times New Roman" panose="02020603050405020304" pitchFamily="18" charset="0"/>
              </a:rPr>
              <a:t>/c/</a:t>
            </a:r>
            <a:r>
              <a:rPr lang="en-US" altLang="zh-TW" sz="1100" b="0" dirty="0" err="1">
                <a:solidFill>
                  <a:srgbClr val="C00000"/>
                </a:solidFill>
                <a:latin typeface="+mn-lt"/>
                <a:ea typeface="Microsoft JhengHei" panose="020B0604030504040204" pitchFamily="34" charset="-120"/>
                <a:cs typeface="Times New Roman" panose="02020603050405020304" pitchFamily="18" charset="0"/>
              </a:rPr>
              <a:t>instacart</a:t>
            </a:r>
            <a:r>
              <a:rPr lang="en-US" altLang="zh-TW" sz="1100" b="0" dirty="0">
                <a:solidFill>
                  <a:srgbClr val="C00000"/>
                </a:solidFill>
                <a:latin typeface="+mn-lt"/>
                <a:ea typeface="Microsoft JhengHei" panose="020B0604030504040204" pitchFamily="34" charset="-120"/>
                <a:cs typeface="Times New Roman" panose="02020603050405020304" pitchFamily="18" charset="0"/>
              </a:rPr>
              <a:t>-market-basket-analysis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dirty="0">
              <a:solidFill>
                <a:srgbClr val="C00000"/>
              </a:solidFill>
              <a:latin typeface="+mn-lt"/>
              <a:ea typeface="Microsoft JhengHei" panose="020B0604030504040204" pitchFamily="34" charset="-12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a:solidFill>
                  <a:srgbClr val="C00000"/>
                </a:solidFill>
                <a:latin typeface="+mn-lt"/>
                <a:ea typeface="Microsoft JhengHei" panose="020B0604030504040204" pitchFamily="34" charset="-120"/>
                <a:cs typeface="Times New Roman" panose="02020603050405020304" pitchFamily="18" charset="0"/>
              </a:rPr>
              <a:t>[13]</a:t>
            </a:r>
            <a:r>
              <a:rPr lang="zh-TW" altLang="en-US" sz="1100" b="0" dirty="0">
                <a:solidFill>
                  <a:srgbClr val="C00000"/>
                </a:solidFill>
                <a:latin typeface="+mn-lt"/>
                <a:ea typeface="Microsoft JhengHei" panose="020B0604030504040204" pitchFamily="34" charset="-120"/>
                <a:cs typeface="Times New Roman" panose="02020603050405020304" pitchFamily="18" charset="0"/>
              </a:rPr>
              <a:t>：</a:t>
            </a:r>
            <a:r>
              <a:rPr lang="en-US" altLang="zh-TW" sz="1100" b="0" dirty="0">
                <a:effectLst/>
                <a:latin typeface="+mn-lt"/>
              </a:rPr>
              <a:t>The world is binary: Contrastive learning for denoising next basket recommendation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b="0" dirty="0">
                <a:effectLst/>
                <a:latin typeface="+mn-lt"/>
              </a:rPr>
              <a:t>[74]</a:t>
            </a:r>
            <a:r>
              <a:rPr lang="zh-TW" altLang="en-US" sz="1100" b="0" dirty="0">
                <a:effectLst/>
                <a:latin typeface="+mn-lt"/>
              </a:rPr>
              <a:t>：</a:t>
            </a:r>
            <a:r>
              <a:rPr lang="en-US" altLang="zh-TW" sz="1100" b="0" dirty="0" err="1">
                <a:effectLst/>
                <a:latin typeface="+mn-lt"/>
              </a:rPr>
              <a:t>Predictingtemporal</a:t>
            </a:r>
            <a:r>
              <a:rPr lang="en-US" altLang="zh-TW" sz="1100" b="0" dirty="0">
                <a:effectLst/>
                <a:latin typeface="+mn-lt"/>
              </a:rPr>
              <a:t> sets with deep neural networks</a:t>
            </a:r>
          </a:p>
        </p:txBody>
      </p:sp>
    </p:spTree>
    <p:extLst>
      <p:ext uri="{BB962C8B-B14F-4D97-AF65-F5344CB8AC3E}">
        <p14:creationId xmlns:p14="http://schemas.microsoft.com/office/powerpoint/2010/main" val="3576195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dirty="0">
              <a:solidFill>
                <a:srgbClr val="374151"/>
              </a:solidFill>
              <a:effectLst/>
              <a:latin typeface="+mn-lt"/>
            </a:endParaRPr>
          </a:p>
        </p:txBody>
      </p:sp>
    </p:spTree>
    <p:extLst>
      <p:ext uri="{BB962C8B-B14F-4D97-AF65-F5344CB8AC3E}">
        <p14:creationId xmlns:p14="http://schemas.microsoft.com/office/powerpoint/2010/main" val="33594669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zh-TW" altLang="en-US" b="0" i="0" dirty="0">
                <a:solidFill>
                  <a:srgbClr val="333333"/>
                </a:solidFill>
                <a:latin typeface="Arial"/>
                <a:ea typeface="Arial"/>
                <a:cs typeface="Arial"/>
                <a:sym typeface="Arial"/>
              </a:rPr>
              <a:t>平均籃子數量</a:t>
            </a:r>
            <a:r>
              <a:rPr lang="en-US" altLang="zh-TW" b="0" i="0" dirty="0">
                <a:solidFill>
                  <a:srgbClr val="333333"/>
                </a:solidFill>
                <a:latin typeface="Arial"/>
                <a:ea typeface="Arial"/>
                <a:cs typeface="Arial"/>
                <a:sym typeface="Arial"/>
              </a:rPr>
              <a:t>:</a:t>
            </a:r>
            <a:r>
              <a:rPr lang="zh-TW" altLang="en-US" b="0" i="0" dirty="0">
                <a:solidFill>
                  <a:srgbClr val="333333"/>
                </a:solidFill>
                <a:latin typeface="Arial"/>
                <a:ea typeface="Arial"/>
                <a:cs typeface="Arial"/>
                <a:sym typeface="Arial"/>
              </a:rPr>
              <a:t>在所有用戶中，每位用戶平均擁有幾個購物籃</a:t>
            </a:r>
            <a:endParaRPr lang="en-US" altLang="zh-TW" b="0" i="0" dirty="0">
              <a:solidFill>
                <a:srgbClr val="333333"/>
              </a:solidFill>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i="0" dirty="0">
                <a:solidFill>
                  <a:srgbClr val="333333"/>
                </a:solidFill>
                <a:latin typeface="Arial"/>
                <a:ea typeface="Arial"/>
                <a:cs typeface="Arial"/>
                <a:sym typeface="Arial"/>
              </a:rPr>
              <a:t>平均籃子大小</a:t>
            </a:r>
            <a:r>
              <a:rPr lang="en-US" altLang="zh-TW" b="0" i="0" dirty="0">
                <a:solidFill>
                  <a:srgbClr val="333333"/>
                </a:solidFill>
                <a:latin typeface="Arial"/>
                <a:ea typeface="Arial"/>
                <a:cs typeface="Arial"/>
                <a:sym typeface="Arial"/>
              </a:rPr>
              <a:t>:</a:t>
            </a:r>
            <a:r>
              <a:rPr lang="zh-TW" altLang="en-US" b="0" i="0" dirty="0">
                <a:solidFill>
                  <a:srgbClr val="333333"/>
                </a:solidFill>
                <a:latin typeface="Arial"/>
                <a:ea typeface="Arial"/>
                <a:cs typeface="Arial"/>
                <a:sym typeface="Arial"/>
              </a:rPr>
              <a:t>每位用戶平均購物籃都多大</a:t>
            </a:r>
            <a:endParaRPr lang="en-US" altLang="zh-TW" b="0" i="0" dirty="0">
              <a:solidFill>
                <a:srgbClr val="333333"/>
              </a:solidFill>
              <a:latin typeface="Arial"/>
              <a:ea typeface="Arial"/>
              <a:cs typeface="Arial"/>
              <a:sym typeface="Aria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b="0" i="0" dirty="0">
                <a:solidFill>
                  <a:srgbClr val="333333"/>
                </a:solidFill>
                <a:latin typeface="Arial"/>
                <a:ea typeface="Arial"/>
                <a:cs typeface="Arial"/>
                <a:sym typeface="Arial"/>
              </a:rPr>
              <a:t>最大長度</a:t>
            </a:r>
            <a:r>
              <a:rPr lang="en-US" altLang="zh-TW" b="0" i="0" dirty="0">
                <a:solidFill>
                  <a:srgbClr val="333333"/>
                </a:solidFill>
                <a:latin typeface="Arial"/>
                <a:ea typeface="Arial"/>
                <a:cs typeface="Arial"/>
                <a:sym typeface="Arial"/>
              </a:rPr>
              <a:t>:</a:t>
            </a:r>
            <a:r>
              <a:rPr lang="zh-TW" altLang="en-US" b="0" i="0" dirty="0">
                <a:solidFill>
                  <a:srgbClr val="333333"/>
                </a:solidFill>
                <a:latin typeface="Arial"/>
                <a:ea typeface="Arial"/>
                <a:cs typeface="Arial"/>
                <a:sym typeface="Arial"/>
              </a:rPr>
              <a:t>最大的購物籃長度</a:t>
            </a:r>
            <a:endParaRPr lang="en-US" altLang="zh-TW" b="0" i="0" dirty="0">
              <a:solidFill>
                <a:srgbClr val="333333"/>
              </a:solidFill>
              <a:latin typeface="Arial"/>
              <a:ea typeface="Arial"/>
              <a:cs typeface="Arial"/>
              <a:sym typeface="Arial"/>
            </a:endParaRPr>
          </a:p>
        </p:txBody>
      </p:sp>
    </p:spTree>
    <p:extLst>
      <p:ext uri="{BB962C8B-B14F-4D97-AF65-F5344CB8AC3E}">
        <p14:creationId xmlns:p14="http://schemas.microsoft.com/office/powerpoint/2010/main" val="22274863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altLang="zh-TW" b="0" i="0" dirty="0">
                <a:solidFill>
                  <a:srgbClr val="000000"/>
                </a:solidFill>
                <a:effectLst/>
                <a:latin typeface="+mn-lt"/>
                <a:ea typeface="Microsoft JhengHei" panose="020B0604030504040204" pitchFamily="34" charset="-120"/>
              </a:rPr>
              <a:t>[69]</a:t>
            </a:r>
            <a:r>
              <a:rPr lang="zh-TW" altLang="en-US" b="0" i="0" dirty="0">
                <a:solidFill>
                  <a:srgbClr val="000000"/>
                </a:solidFill>
                <a:effectLst/>
                <a:latin typeface="+mn-lt"/>
                <a:ea typeface="Microsoft JhengHei" panose="020B0604030504040204" pitchFamily="34" charset="-120"/>
              </a:rPr>
              <a:t>：</a:t>
            </a:r>
            <a:r>
              <a:rPr lang="en-US" altLang="zh-TW" b="0" i="0" dirty="0">
                <a:solidFill>
                  <a:srgbClr val="000000"/>
                </a:solidFill>
                <a:effectLst/>
                <a:latin typeface="+mn-lt"/>
                <a:ea typeface="Microsoft JhengHei" panose="020B0604030504040204" pitchFamily="34" charset="-120"/>
              </a:rPr>
              <a:t>A Next Basket Recommendation Reality Check</a:t>
            </a:r>
            <a:r>
              <a:rPr lang="zh-TW" altLang="en-US" b="0" i="0" dirty="0">
                <a:solidFill>
                  <a:srgbClr val="000000"/>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arxiv.org</a:t>
            </a:r>
            <a:r>
              <a:rPr lang="en-US" altLang="zh-TW" b="0" i="0" dirty="0">
                <a:solidFill>
                  <a:srgbClr val="333333"/>
                </a:solidFill>
                <a:effectLst/>
                <a:latin typeface="+mn-lt"/>
                <a:ea typeface="Microsoft JhengHei" panose="020B0604030504040204" pitchFamily="34" charset="-120"/>
              </a:rPr>
              <a:t>/abs/2109.14233</a:t>
            </a:r>
            <a:r>
              <a:rPr lang="zh-TW" altLang="en-US" b="0" i="0" dirty="0">
                <a:solidFill>
                  <a:srgbClr val="333333"/>
                </a:solidFill>
                <a:effectLst/>
                <a:latin typeface="+mn-lt"/>
                <a:ea typeface="Microsoft JhengHei" panose="020B0604030504040204" pitchFamily="34" charset="-120"/>
              </a:rPr>
              <a:t>）</a:t>
            </a:r>
            <a:endParaRPr lang="en-US" altLang="zh-TW" b="0" i="0" dirty="0">
              <a:solidFill>
                <a:srgbClr val="333333"/>
              </a:solidFill>
              <a:effectLst/>
              <a:latin typeface="+mn-lt"/>
              <a:ea typeface="Microsoft JhengHei" panose="020B0604030504040204" pitchFamily="34" charset="-120"/>
            </a:endParaRPr>
          </a:p>
          <a:p>
            <a:pPr marL="158750" indent="0" algn="l">
              <a:buNone/>
            </a:pPr>
            <a:r>
              <a:rPr lang="en-US" altLang="zh-TW" b="0" dirty="0">
                <a:solidFill>
                  <a:srgbClr val="000000"/>
                </a:solidFill>
                <a:effectLst/>
                <a:latin typeface="+mn-lt"/>
                <a:ea typeface="Microsoft JhengHei" panose="020B0604030504040204" pitchFamily="34" charset="-120"/>
              </a:rPr>
              <a:t>[13]</a:t>
            </a:r>
            <a:r>
              <a:rPr lang="zh-TW" altLang="en-US" b="0" dirty="0">
                <a:solidFill>
                  <a:srgbClr val="000000"/>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The World is Binary: Contrastive Learning for Denoising Next Basket Recommendation</a:t>
            </a:r>
            <a:r>
              <a:rPr lang="zh-TW" altLang="en-US" b="0" i="0" dirty="0">
                <a:solidFill>
                  <a:srgbClr val="333333"/>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dl.acm.org</a:t>
            </a:r>
            <a:r>
              <a:rPr lang="en-US" altLang="zh-TW" b="0" i="0" dirty="0">
                <a:solidFill>
                  <a:srgbClr val="333333"/>
                </a:solidFill>
                <a:effectLst/>
                <a:latin typeface="+mn-lt"/>
                <a:ea typeface="Microsoft JhengHei" panose="020B0604030504040204" pitchFamily="34" charset="-120"/>
              </a:rPr>
              <a:t>/</a:t>
            </a:r>
            <a:r>
              <a:rPr lang="en-US" altLang="zh-TW" b="0" i="0" dirty="0" err="1">
                <a:solidFill>
                  <a:srgbClr val="333333"/>
                </a:solidFill>
                <a:effectLst/>
                <a:latin typeface="+mn-lt"/>
                <a:ea typeface="Microsoft JhengHei" panose="020B0604030504040204" pitchFamily="34" charset="-120"/>
              </a:rPr>
              <a:t>doi</a:t>
            </a:r>
            <a:r>
              <a:rPr lang="en-US" altLang="zh-TW" b="0" i="0" dirty="0">
                <a:solidFill>
                  <a:srgbClr val="333333"/>
                </a:solidFill>
                <a:effectLst/>
                <a:latin typeface="+mn-lt"/>
                <a:ea typeface="Microsoft JhengHei" panose="020B0604030504040204" pitchFamily="34" charset="-120"/>
              </a:rPr>
              <a:t>/10.1145/3404835.3462836</a:t>
            </a:r>
            <a:r>
              <a:rPr lang="zh-TW" altLang="en-US" b="0" i="0" dirty="0">
                <a:solidFill>
                  <a:srgbClr val="333333"/>
                </a:solidFill>
                <a:effectLst/>
                <a:latin typeface="+mn-lt"/>
                <a:ea typeface="Microsoft JhengHei" panose="020B0604030504040204" pitchFamily="34" charset="-120"/>
              </a:rPr>
              <a:t>）</a:t>
            </a:r>
            <a:endParaRPr lang="en-US" altLang="zh-TW" b="0" i="0" dirty="0">
              <a:solidFill>
                <a:srgbClr val="333333"/>
              </a:solidFill>
              <a:effectLst/>
              <a:latin typeface="+mn-lt"/>
              <a:ea typeface="Microsoft JhengHei" panose="020B0604030504040204" pitchFamily="34"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ea typeface="Microsoft JhengHei" panose="020B0604030504040204" pitchFamily="34" charset="-120"/>
              </a:rPr>
              <a:t>[70]</a:t>
            </a:r>
            <a:r>
              <a:rPr lang="zh-TW" altLang="en-US" b="0" i="0" dirty="0">
                <a:solidFill>
                  <a:srgbClr val="333333"/>
                </a:solidFill>
                <a:effectLst/>
                <a:latin typeface="+mn-lt"/>
                <a:ea typeface="Microsoft JhengHei" panose="020B0604030504040204" pitchFamily="34" charset="-120"/>
              </a:rPr>
              <a:t>：</a:t>
            </a:r>
            <a:r>
              <a:rPr lang="en-US" altLang="zh-TW" b="0" dirty="0">
                <a:solidFill>
                  <a:srgbClr val="000000"/>
                </a:solidFill>
                <a:effectLst/>
                <a:latin typeface="+mn-lt"/>
                <a:ea typeface="Microsoft JhengHei" panose="020B0604030504040204" pitchFamily="34" charset="-120"/>
              </a:rPr>
              <a:t>Correlation-Sensitive Next-Basket Recommendation</a:t>
            </a:r>
            <a:r>
              <a:rPr lang="zh-TW" altLang="en-US" b="0" dirty="0">
                <a:solidFill>
                  <a:srgbClr val="000000"/>
                </a:solidFill>
                <a:effectLst/>
                <a:latin typeface="+mn-lt"/>
                <a:ea typeface="Microsoft JhengHei" panose="020B0604030504040204" pitchFamily="34" charset="-120"/>
              </a:rPr>
              <a:t>（</a:t>
            </a: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eprints.uet.vnu.edu.vn</a:t>
            </a:r>
            <a:r>
              <a:rPr lang="en-US" altLang="zh-TW" b="0" i="0" dirty="0">
                <a:solidFill>
                  <a:srgbClr val="333333"/>
                </a:solidFill>
                <a:effectLst/>
                <a:latin typeface="+mn-lt"/>
                <a:ea typeface="Microsoft JhengHei" panose="020B0604030504040204" pitchFamily="34" charset="-120"/>
              </a:rPr>
              <a:t>/</a:t>
            </a:r>
            <a:r>
              <a:rPr lang="en-US" altLang="zh-TW" b="0" i="0" dirty="0" err="1">
                <a:solidFill>
                  <a:srgbClr val="333333"/>
                </a:solidFill>
                <a:effectLst/>
                <a:latin typeface="+mn-lt"/>
                <a:ea typeface="Microsoft JhengHei" panose="020B0604030504040204" pitchFamily="34" charset="-120"/>
              </a:rPr>
              <a:t>eprints</a:t>
            </a:r>
            <a:r>
              <a:rPr lang="en-US" altLang="zh-TW" b="0" i="0" dirty="0">
                <a:solidFill>
                  <a:srgbClr val="333333"/>
                </a:solidFill>
                <a:effectLst/>
                <a:latin typeface="+mn-lt"/>
                <a:ea typeface="Microsoft JhengHei" panose="020B0604030504040204" pitchFamily="34" charset="-120"/>
              </a:rPr>
              <a:t>/id/</a:t>
            </a:r>
            <a:r>
              <a:rPr lang="en-US" altLang="zh-TW" b="0" i="0" dirty="0" err="1">
                <a:solidFill>
                  <a:srgbClr val="333333"/>
                </a:solidFill>
                <a:effectLst/>
                <a:latin typeface="+mn-lt"/>
                <a:ea typeface="Microsoft JhengHei" panose="020B0604030504040204" pitchFamily="34" charset="-120"/>
              </a:rPr>
              <a:t>eprint</a:t>
            </a:r>
            <a:r>
              <a:rPr lang="en-US" altLang="zh-TW" b="0" i="0" dirty="0">
                <a:solidFill>
                  <a:srgbClr val="333333"/>
                </a:solidFill>
                <a:effectLst/>
                <a:latin typeface="+mn-lt"/>
                <a:ea typeface="Microsoft JhengHei" panose="020B0604030504040204" pitchFamily="34" charset="-120"/>
              </a:rPr>
              <a:t>/3707/</a:t>
            </a:r>
            <a:r>
              <a:rPr lang="zh-TW" altLang="en-US" b="0" i="0" dirty="0">
                <a:solidFill>
                  <a:srgbClr val="333333"/>
                </a:solidFill>
                <a:effectLst/>
                <a:latin typeface="+mn-lt"/>
                <a:ea typeface="Microsoft JhengHei" panose="020B0604030504040204" pitchFamily="34" charset="-120"/>
              </a:rPr>
              <a:t>）</a:t>
            </a:r>
            <a:endParaRPr lang="en-US" altLang="zh-TW" b="0" i="0" dirty="0">
              <a:solidFill>
                <a:srgbClr val="333333"/>
              </a:solidFill>
              <a:effectLst/>
              <a:latin typeface="+mn-lt"/>
              <a:ea typeface="Microsoft JhengHei" panose="020B0604030504040204" pitchFamily="34"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a typeface="Microsoft JhengHei" panose="020B0604030504040204" pitchFamily="34"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ea typeface="Microsoft JhengHei" panose="020B0604030504040204" pitchFamily="34" charset="-120"/>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lt"/>
                <a:ea typeface="Microsoft JhengHei" panose="020B0604030504040204" pitchFamily="34" charset="-120"/>
              </a:rPr>
              <a:t>https://</a:t>
            </a:r>
            <a:r>
              <a:rPr lang="en-US" altLang="zh-TW" b="0" i="0" dirty="0" err="1">
                <a:solidFill>
                  <a:srgbClr val="333333"/>
                </a:solidFill>
                <a:effectLst/>
                <a:latin typeface="+mn-lt"/>
                <a:ea typeface="Microsoft JhengHei" panose="020B0604030504040204" pitchFamily="34" charset="-120"/>
              </a:rPr>
              <a:t>github.com</a:t>
            </a:r>
            <a:r>
              <a:rPr lang="en-US" altLang="zh-TW" b="0" i="0" dirty="0">
                <a:solidFill>
                  <a:srgbClr val="333333"/>
                </a:solidFill>
                <a:effectLst/>
                <a:latin typeface="+mn-lt"/>
                <a:ea typeface="Microsoft JhengHei" panose="020B0604030504040204" pitchFamily="34" charset="-120"/>
              </a:rPr>
              <a:t>/liming-7/A-Next-Basket-Recommendation-Reality-Check</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微軟正黑體" panose="020B0604030504040204" pitchFamily="34" charset="-120"/>
                <a:cs typeface="Calibri" panose="020F0502020204030204" pitchFamily="34" charset="0"/>
              </a:rPr>
              <a:t>https://</a:t>
            </a:r>
            <a:r>
              <a:rPr lang="en-US" altLang="zh-TW" sz="1100" kern="100" dirty="0" err="1">
                <a:effectLst/>
                <a:latin typeface="+mn-lt"/>
                <a:ea typeface="微軟正黑體" panose="020B0604030504040204" pitchFamily="34" charset="-120"/>
                <a:cs typeface="Calibri" panose="020F0502020204030204" pitchFamily="34" charset="0"/>
              </a:rPr>
              <a:t>github.com</a:t>
            </a:r>
            <a:r>
              <a:rPr lang="en-US" altLang="zh-TW" sz="1100" kern="100" dirty="0">
                <a:effectLst/>
                <a:latin typeface="+mn-lt"/>
                <a:ea typeface="微軟正黑體" panose="020B0604030504040204" pitchFamily="34" charset="-120"/>
                <a:cs typeface="Calibri" panose="020F0502020204030204" pitchFamily="34" charset="0"/>
              </a:rPr>
              <a:t>/</a:t>
            </a:r>
            <a:r>
              <a:rPr lang="en-US" altLang="zh-TW" sz="1100" kern="100" dirty="0" err="1">
                <a:effectLst/>
                <a:latin typeface="+mn-lt"/>
                <a:ea typeface="微軟正黑體" panose="020B0604030504040204" pitchFamily="34" charset="-120"/>
                <a:cs typeface="Calibri" panose="020F0502020204030204" pitchFamily="34" charset="0"/>
              </a:rPr>
              <a:t>HaojiHu</a:t>
            </a:r>
            <a:r>
              <a:rPr lang="en-US" altLang="zh-TW" sz="1100" kern="100" dirty="0">
                <a:effectLst/>
                <a:latin typeface="+mn-lt"/>
                <a:ea typeface="微軟正黑體" panose="020B0604030504040204" pitchFamily="34" charset="-120"/>
                <a:cs typeface="Calibri" panose="020F0502020204030204" pitchFamily="34" charset="0"/>
              </a:rPr>
              <a:t>/TIFUKNN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新細明體" panose="02020500000000000000" pitchFamily="18" charset="-120"/>
                <a:cs typeface="Calibri" panose="020F0502020204030204" pitchFamily="34" charset="0"/>
              </a:rPr>
              <a:t>https://</a:t>
            </a:r>
            <a:r>
              <a:rPr lang="en-US" altLang="zh-TW" sz="1100" kern="100" dirty="0" err="1">
                <a:effectLst/>
                <a:latin typeface="+mn-lt"/>
                <a:ea typeface="新細明體" panose="02020500000000000000" pitchFamily="18" charset="-120"/>
                <a:cs typeface="Calibri" panose="020F0502020204030204" pitchFamily="34" charset="0"/>
              </a:rPr>
              <a:t>github.com</a:t>
            </a:r>
            <a:r>
              <a:rPr lang="en-US" altLang="zh-TW" sz="1100" kern="100" dirty="0">
                <a:effectLst/>
                <a:latin typeface="+mn-lt"/>
                <a:ea typeface="新細明體" panose="02020500000000000000" pitchFamily="18" charset="-120"/>
                <a:cs typeface="Calibri" panose="020F0502020204030204" pitchFamily="34" charset="0"/>
              </a:rPr>
              <a:t>/</a:t>
            </a:r>
            <a:r>
              <a:rPr lang="en-US" altLang="zh-TW" sz="1100" kern="100" dirty="0" err="1">
                <a:effectLst/>
                <a:latin typeface="+mn-lt"/>
                <a:ea typeface="新細明體" panose="02020500000000000000" pitchFamily="18" charset="-120"/>
                <a:cs typeface="Calibri" panose="020F0502020204030204" pitchFamily="34" charset="0"/>
              </a:rPr>
              <a:t>yihong-chen</a:t>
            </a:r>
            <a:r>
              <a:rPr lang="en-US" altLang="zh-TW" sz="1100" kern="100" dirty="0">
                <a:effectLst/>
                <a:latin typeface="+mn-lt"/>
                <a:ea typeface="新細明體" panose="02020500000000000000" pitchFamily="18" charset="-120"/>
                <a:cs typeface="Calibri" panose="020F0502020204030204" pitchFamily="34" charset="0"/>
              </a:rPr>
              <a:t>/DREAM</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新細明體" panose="02020500000000000000" pitchFamily="18" charset="-120"/>
                <a:cs typeface="Calibri" panose="020F0502020204030204" pitchFamily="34" charset="0"/>
              </a:rPr>
              <a:t>https://</a:t>
            </a:r>
            <a:r>
              <a:rPr lang="en-US" altLang="zh-TW" sz="1100" kern="100" dirty="0" err="1">
                <a:effectLst/>
                <a:latin typeface="+mn-lt"/>
                <a:ea typeface="新細明體" panose="02020500000000000000" pitchFamily="18" charset="-120"/>
                <a:cs typeface="Calibri" panose="020F0502020204030204" pitchFamily="34" charset="0"/>
              </a:rPr>
              <a:t>github.com</a:t>
            </a:r>
            <a:r>
              <a:rPr lang="en-US" altLang="zh-TW" sz="1100" kern="100" dirty="0">
                <a:effectLst/>
                <a:latin typeface="+mn-lt"/>
                <a:ea typeface="新細明體" panose="02020500000000000000" pitchFamily="18" charset="-120"/>
                <a:cs typeface="Calibri" panose="020F0502020204030204" pitchFamily="34" charset="0"/>
              </a:rPr>
              <a:t>/QYQ-bot/CLEA</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新細明體" panose="02020500000000000000" pitchFamily="18" charset="-120"/>
                <a:cs typeface="Calibri" panose="020F0502020204030204" pitchFamily="34" charset="0"/>
              </a:rPr>
              <a:t>https://</a:t>
            </a:r>
            <a:r>
              <a:rPr lang="en-US" altLang="zh-TW" sz="1100" kern="100" dirty="0" err="1">
                <a:effectLst/>
                <a:latin typeface="+mn-lt"/>
                <a:ea typeface="新細明體" panose="02020500000000000000" pitchFamily="18" charset="-120"/>
                <a:cs typeface="Calibri" panose="020F0502020204030204" pitchFamily="34" charset="0"/>
              </a:rPr>
              <a:t>github.com</a:t>
            </a:r>
            <a:r>
              <a:rPr lang="en-US" altLang="zh-TW" sz="1100" kern="100" dirty="0">
                <a:effectLst/>
                <a:latin typeface="+mn-lt"/>
                <a:ea typeface="新細明體" panose="02020500000000000000" pitchFamily="18" charset="-120"/>
                <a:cs typeface="Calibri" panose="020F0502020204030204" pitchFamily="34" charset="0"/>
              </a:rPr>
              <a:t>/</a:t>
            </a:r>
            <a:r>
              <a:rPr lang="en-US" altLang="zh-TW" sz="1100" kern="100" dirty="0" err="1">
                <a:effectLst/>
                <a:latin typeface="+mn-lt"/>
                <a:ea typeface="新細明體" panose="02020500000000000000" pitchFamily="18" charset="-120"/>
                <a:cs typeface="Calibri" panose="020F0502020204030204" pitchFamily="34" charset="0"/>
              </a:rPr>
              <a:t>PreferredAI</a:t>
            </a:r>
            <a:r>
              <a:rPr lang="en-US" altLang="zh-TW" sz="1100" kern="100" dirty="0">
                <a:effectLst/>
                <a:latin typeface="+mn-lt"/>
                <a:ea typeface="新細明體" panose="02020500000000000000" pitchFamily="18" charset="-120"/>
                <a:cs typeface="Calibri" panose="020F0502020204030204" pitchFamily="34" charset="0"/>
              </a:rPr>
              <a:t>/beacon</a:t>
            </a:r>
            <a:endParaRPr lang="en-US" altLang="zh-TW" sz="1100" kern="100" dirty="0">
              <a:effectLst/>
              <a:latin typeface="+mn-lt"/>
              <a:ea typeface="微軟正黑體" panose="020B0604030504040204" pitchFamily="34" charset="-120"/>
              <a:cs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新細明體" panose="02020500000000000000" pitchFamily="18" charset="-120"/>
                <a:cs typeface="Calibri" panose="020F0502020204030204" pitchFamily="34" charset="0"/>
              </a:rPr>
              <a:t>https://</a:t>
            </a:r>
            <a:r>
              <a:rPr lang="en-US" altLang="zh-TW" sz="1100" kern="100" dirty="0" err="1">
                <a:effectLst/>
                <a:latin typeface="+mn-lt"/>
                <a:ea typeface="新細明體" panose="02020500000000000000" pitchFamily="18" charset="-120"/>
                <a:cs typeface="Calibri" panose="020F0502020204030204" pitchFamily="34" charset="0"/>
              </a:rPr>
              <a:t>github.com</a:t>
            </a:r>
            <a:r>
              <a:rPr lang="en-US" altLang="zh-TW" sz="1100" kern="100" dirty="0">
                <a:effectLst/>
                <a:latin typeface="+mn-lt"/>
                <a:ea typeface="新細明體" panose="02020500000000000000" pitchFamily="18" charset="-120"/>
                <a:cs typeface="Calibri" panose="020F0502020204030204" pitchFamily="34" charset="0"/>
              </a:rPr>
              <a:t>/</a:t>
            </a:r>
            <a:r>
              <a:rPr lang="en-US" altLang="zh-TW" sz="1100" kern="100" dirty="0" err="1">
                <a:effectLst/>
                <a:latin typeface="+mn-lt"/>
                <a:ea typeface="新細明體" panose="02020500000000000000" pitchFamily="18" charset="-120"/>
                <a:cs typeface="Calibri" panose="020F0502020204030204" pitchFamily="34" charset="0"/>
              </a:rPr>
              <a:t>uctoronto</a:t>
            </a:r>
            <a:r>
              <a:rPr lang="en-US" altLang="zh-TW" sz="1100" kern="100" dirty="0">
                <a:effectLst/>
                <a:latin typeface="+mn-lt"/>
                <a:ea typeface="新細明體" panose="02020500000000000000" pitchFamily="18" charset="-120"/>
                <a:cs typeface="Calibri" panose="020F0502020204030204" pitchFamily="34" charset="0"/>
              </a:rPr>
              <a:t>/SHAN</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kern="100" dirty="0">
                <a:effectLst/>
                <a:latin typeface="+mn-lt"/>
                <a:ea typeface="新細明體" panose="02020500000000000000" pitchFamily="18" charset="-120"/>
                <a:cs typeface="Calibri" panose="020F0502020204030204" pitchFamily="34" charset="0"/>
              </a:rPr>
              <a:t>https://</a:t>
            </a:r>
            <a:r>
              <a:rPr lang="en-US" altLang="zh-TW" sz="1100" kern="100" dirty="0" err="1">
                <a:effectLst/>
                <a:latin typeface="+mn-lt"/>
                <a:ea typeface="新細明體" panose="02020500000000000000" pitchFamily="18" charset="-120"/>
                <a:cs typeface="Calibri" panose="020F0502020204030204" pitchFamily="34" charset="0"/>
              </a:rPr>
              <a:t>github.com</a:t>
            </a:r>
            <a:r>
              <a:rPr lang="en-US" altLang="zh-TW" sz="1100" kern="100" dirty="0">
                <a:effectLst/>
                <a:latin typeface="+mn-lt"/>
                <a:ea typeface="新細明體" panose="02020500000000000000" pitchFamily="18" charset="-120"/>
                <a:cs typeface="Calibri" panose="020F0502020204030204" pitchFamily="34" charset="0"/>
              </a:rPr>
              <a:t>/</a:t>
            </a:r>
            <a:r>
              <a:rPr lang="en-US" altLang="zh-TW" sz="1100" kern="100" dirty="0" err="1">
                <a:effectLst/>
                <a:latin typeface="+mn-lt"/>
                <a:ea typeface="新細明體" panose="02020500000000000000" pitchFamily="18" charset="-120"/>
                <a:cs typeface="Calibri" panose="020F0502020204030204" pitchFamily="34" charset="0"/>
              </a:rPr>
              <a:t>HaojiHu</a:t>
            </a:r>
            <a:r>
              <a:rPr lang="en-US" altLang="zh-TW" sz="1100" kern="100" dirty="0">
                <a:effectLst/>
                <a:latin typeface="+mn-lt"/>
                <a:ea typeface="新細明體" panose="02020500000000000000" pitchFamily="18" charset="-120"/>
                <a:cs typeface="Calibri" panose="020F0502020204030204" pitchFamily="34" charset="0"/>
              </a:rPr>
              <a:t>/Sets2Sets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kern="100" dirty="0">
              <a:effectLst/>
              <a:latin typeface="+mn-lt"/>
              <a:ea typeface="新細明體" panose="02020500000000000000" pitchFamily="18" charset="-120"/>
              <a:cs typeface="Calibri" panose="020F050202020403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b="0" i="0" dirty="0">
              <a:solidFill>
                <a:srgbClr val="333333"/>
              </a:solidFill>
              <a:effectLst/>
              <a:latin typeface="+mn-lt"/>
              <a:ea typeface="Microsoft JhengHei" panose="020B0604030504040204" pitchFamily="34" charset="-120"/>
            </a:endParaRPr>
          </a:p>
        </p:txBody>
      </p:sp>
    </p:spTree>
    <p:extLst>
      <p:ext uri="{BB962C8B-B14F-4D97-AF65-F5344CB8AC3E}">
        <p14:creationId xmlns:p14="http://schemas.microsoft.com/office/powerpoint/2010/main" val="30111842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zh-TW" altLang="en-US" dirty="0"/>
          </a:p>
        </p:txBody>
      </p:sp>
    </p:spTree>
    <p:extLst>
      <p:ext uri="{BB962C8B-B14F-4D97-AF65-F5344CB8AC3E}">
        <p14:creationId xmlns:p14="http://schemas.microsoft.com/office/powerpoint/2010/main" val="24267056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zh-TW" altLang="en-US" dirty="0"/>
          </a:p>
        </p:txBody>
      </p:sp>
    </p:spTree>
    <p:extLst>
      <p:ext uri="{BB962C8B-B14F-4D97-AF65-F5344CB8AC3E}">
        <p14:creationId xmlns:p14="http://schemas.microsoft.com/office/powerpoint/2010/main" val="32440617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en-US" altLang="zh-TW" dirty="0"/>
              <a:t>[71]</a:t>
            </a:r>
            <a:r>
              <a:rPr lang="zh-TW" altLang="en-US" dirty="0"/>
              <a:t>：</a:t>
            </a:r>
            <a:r>
              <a:rPr lang="en-US" altLang="zh-TW" dirty="0"/>
              <a:t>Adam: A Method for Stochastic Optimization</a:t>
            </a:r>
            <a:r>
              <a:rPr lang="zh-TW" altLang="en-US" dirty="0"/>
              <a:t>（</a:t>
            </a:r>
            <a:r>
              <a:rPr lang="en-US" altLang="zh-TW" dirty="0"/>
              <a:t>https://</a:t>
            </a:r>
            <a:r>
              <a:rPr lang="en-US" altLang="zh-TW" dirty="0" err="1"/>
              <a:t>arxiv.org</a:t>
            </a:r>
            <a:r>
              <a:rPr lang="en-US" altLang="zh-TW" dirty="0"/>
              <a:t>/abs/1412.6980</a:t>
            </a:r>
            <a:r>
              <a:rPr lang="zh-TW" altLang="en-US" dirty="0"/>
              <a:t>）</a:t>
            </a:r>
            <a:endParaRPr lang="en-US" altLang="zh-TW" dirty="0"/>
          </a:p>
          <a:p>
            <a:pPr marL="158750" indent="0" algn="l">
              <a:buNone/>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•KIM </a:t>
            </a:r>
            <a:r>
              <a:rPr lang="zh-TW" altLang="en-US" dirty="0"/>
              <a:t>中的 </a:t>
            </a:r>
            <a:r>
              <a:rPr lang="en-US" altLang="zh-TW" dirty="0"/>
              <a:t>W</a:t>
            </a:r>
            <a:r>
              <a:rPr lang="zh-TW" altLang="en-US" dirty="0"/>
              <a:t>、</a:t>
            </a:r>
            <a:r>
              <a:rPr lang="en-US" altLang="zh-TW" dirty="0"/>
              <a:t>b</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K = </a:t>
            </a:r>
            <a:r>
              <a:rPr lang="zh-TW" altLang="en-US" dirty="0"/>
              <a:t>鄰居</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M = </a:t>
            </a:r>
            <a:r>
              <a:rPr lang="zh-TW" altLang="en-US" dirty="0"/>
              <a:t>一名用戶的購物籃要分成幾組</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Rb </a:t>
            </a:r>
            <a:r>
              <a:rPr lang="zh-TW" altLang="en-US" dirty="0"/>
              <a:t>＝ </a:t>
            </a:r>
            <a:r>
              <a:rPr lang="zh-TW" altLang="en-US" sz="1100" dirty="0"/>
              <a:t>組內的時間衰減比率</a:t>
            </a:r>
            <a:endParaRPr lang="en-US" altLang="zh-TW" sz="1100"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100" dirty="0" err="1"/>
              <a:t>Rg</a:t>
            </a:r>
            <a:r>
              <a:rPr lang="zh-TW" altLang="en-US" sz="1100" dirty="0"/>
              <a:t> ＝ 各組的時間衰減比率</a:t>
            </a:r>
            <a:endParaRPr lang="en-US" altLang="zh-TW" dirty="0"/>
          </a:p>
        </p:txBody>
      </p:sp>
    </p:spTree>
    <p:extLst>
      <p:ext uri="{BB962C8B-B14F-4D97-AF65-F5344CB8AC3E}">
        <p14:creationId xmlns:p14="http://schemas.microsoft.com/office/powerpoint/2010/main" val="32831024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dirty="0"/>
          </a:p>
        </p:txBody>
      </p:sp>
    </p:spTree>
    <p:extLst>
      <p:ext uri="{BB962C8B-B14F-4D97-AF65-F5344CB8AC3E}">
        <p14:creationId xmlns:p14="http://schemas.microsoft.com/office/powerpoint/2010/main" val="40799624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350153797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9452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dirty="0">
                <a:effectLst/>
                <a:latin typeface="+mn-lt"/>
              </a:rPr>
              <a:t>大綱</a:t>
            </a:r>
            <a:endParaRPr lang="en-US" altLang="zh-TW" sz="1800" dirty="0">
              <a:effectLst/>
              <a:latin typeface="+mn-lt"/>
            </a:endParaRPr>
          </a:p>
        </p:txBody>
      </p:sp>
    </p:spTree>
    <p:extLst>
      <p:ext uri="{BB962C8B-B14F-4D97-AF65-F5344CB8AC3E}">
        <p14:creationId xmlns:p14="http://schemas.microsoft.com/office/powerpoint/2010/main" val="33163747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4254478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100" b="0" i="0" dirty="0">
              <a:solidFill>
                <a:srgbClr val="374151"/>
              </a:solidFill>
              <a:effectLst/>
              <a:latin typeface="+mn-lt"/>
            </a:endParaRPr>
          </a:p>
        </p:txBody>
      </p:sp>
    </p:spTree>
    <p:extLst>
      <p:ext uri="{BB962C8B-B14F-4D97-AF65-F5344CB8AC3E}">
        <p14:creationId xmlns:p14="http://schemas.microsoft.com/office/powerpoint/2010/main" val="14340411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44856522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3771853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02644718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5534078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491800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sz="1100" dirty="0">
              <a:solidFill>
                <a:schemeClr val="bg1">
                  <a:lumMod val="10000"/>
                </a:schemeClr>
              </a:solidFill>
            </a:endParaRPr>
          </a:p>
        </p:txBody>
      </p:sp>
    </p:spTree>
    <p:extLst>
      <p:ext uri="{BB962C8B-B14F-4D97-AF65-F5344CB8AC3E}">
        <p14:creationId xmlns:p14="http://schemas.microsoft.com/office/powerpoint/2010/main" val="21398485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92078058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168589753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16242206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3339728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latin typeface="+mn-lt"/>
              <a:ea typeface="Microsoft JhengHei" panose="020B0604030504040204" pitchFamily="34" charset="-120"/>
            </a:endParaRPr>
          </a:p>
        </p:txBody>
      </p:sp>
    </p:spTree>
    <p:extLst>
      <p:ext uri="{BB962C8B-B14F-4D97-AF65-F5344CB8AC3E}">
        <p14:creationId xmlns:p14="http://schemas.microsoft.com/office/powerpoint/2010/main" val="34249719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121489360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l"/>
            </a:pPr>
            <a:endParaRPr lang="en-US" altLang="zh-TW" sz="1100" dirty="0">
              <a:solidFill>
                <a:schemeClr val="bg1">
                  <a:lumMod val="10000"/>
                </a:schemeClr>
              </a:solidFill>
            </a:endParaRPr>
          </a:p>
        </p:txBody>
      </p:sp>
    </p:spTree>
    <p:extLst>
      <p:ext uri="{BB962C8B-B14F-4D97-AF65-F5344CB8AC3E}">
        <p14:creationId xmlns:p14="http://schemas.microsoft.com/office/powerpoint/2010/main" val="35364876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35203323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288227469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移除</a:t>
            </a:r>
            <a:r>
              <a:rPr lang="en-US" altLang="zh-TW" b="0" i="0" dirty="0">
                <a:solidFill>
                  <a:srgbClr val="333333"/>
                </a:solidFill>
                <a:effectLst/>
                <a:latin typeface="+mn-lt"/>
              </a:rPr>
              <a:t>KIM</a:t>
            </a:r>
          </a:p>
          <a:p>
            <a:pPr marL="158750" indent="0" algn="l">
              <a:buNone/>
            </a:pPr>
            <a:r>
              <a:rPr lang="zh-TW" altLang="en-US" b="0" i="0" dirty="0">
                <a:solidFill>
                  <a:srgbClr val="333333"/>
                </a:solidFill>
                <a:effectLst/>
                <a:latin typeface="+mn-lt"/>
              </a:rPr>
              <a:t>移除</a:t>
            </a:r>
            <a:r>
              <a:rPr lang="en-US" altLang="zh-TW" b="0" i="0" dirty="0">
                <a:solidFill>
                  <a:srgbClr val="333333"/>
                </a:solidFill>
                <a:effectLst/>
                <a:latin typeface="+mn-lt"/>
              </a:rPr>
              <a:t>DLIM</a:t>
            </a:r>
          </a:p>
        </p:txBody>
      </p:sp>
    </p:spTree>
    <p:extLst>
      <p:ext uri="{BB962C8B-B14F-4D97-AF65-F5344CB8AC3E}">
        <p14:creationId xmlns:p14="http://schemas.microsoft.com/office/powerpoint/2010/main" val="167081433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綠色是 </a:t>
            </a:r>
            <a:r>
              <a:rPr lang="en-US" altLang="zh-TW" b="0" i="0" dirty="0">
                <a:solidFill>
                  <a:srgbClr val="333333"/>
                </a:solidFill>
                <a:effectLst/>
                <a:latin typeface="+mn-lt"/>
              </a:rPr>
              <a:t>DLIM </a:t>
            </a:r>
            <a:r>
              <a:rPr lang="zh-TW" altLang="en-US" b="0" i="0" dirty="0">
                <a:solidFill>
                  <a:srgbClr val="333333"/>
                </a:solidFill>
                <a:effectLst/>
                <a:latin typeface="+mn-lt"/>
              </a:rPr>
              <a:t>有贏過的</a:t>
            </a:r>
            <a:endParaRPr lang="en-US" altLang="zh-TW" b="0" i="0" dirty="0">
              <a:solidFill>
                <a:srgbClr val="333333"/>
              </a:solidFill>
              <a:effectLst/>
              <a:latin typeface="+mn-lt"/>
            </a:endParaRPr>
          </a:p>
        </p:txBody>
      </p:sp>
    </p:spTree>
    <p:extLst>
      <p:ext uri="{BB962C8B-B14F-4D97-AF65-F5344CB8AC3E}">
        <p14:creationId xmlns:p14="http://schemas.microsoft.com/office/powerpoint/2010/main" val="62597344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76687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再次簡述本模型的做法</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說明實驗一～三的結果</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（總共四條）</a:t>
            </a:r>
            <a:endParaRPr lang="en-US" altLang="zh-TW" b="0" i="0" dirty="0">
              <a:solidFill>
                <a:srgbClr val="333333"/>
              </a:solidFill>
              <a:effectLst/>
              <a:latin typeface="+mn-lt"/>
            </a:endParaRPr>
          </a:p>
        </p:txBody>
      </p:sp>
    </p:spTree>
    <p:extLst>
      <p:ext uri="{BB962C8B-B14F-4D97-AF65-F5344CB8AC3E}">
        <p14:creationId xmlns:p14="http://schemas.microsoft.com/office/powerpoint/2010/main" val="387922619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ea"/>
                <a:ea typeface="+mn-ea"/>
              </a:rPr>
              <a:t>增強 </a:t>
            </a:r>
            <a:r>
              <a:rPr lang="en-US" altLang="zh-TW" b="0" i="0" dirty="0">
                <a:solidFill>
                  <a:srgbClr val="333333"/>
                </a:solidFill>
                <a:effectLst/>
                <a:latin typeface="+mn-ea"/>
                <a:ea typeface="+mn-ea"/>
              </a:rPr>
              <a:t>DLIM </a:t>
            </a:r>
            <a:r>
              <a:rPr lang="zh-TW" altLang="en-US" b="0" i="0" dirty="0">
                <a:solidFill>
                  <a:srgbClr val="333333"/>
                </a:solidFill>
                <a:effectLst/>
                <a:latin typeface="+mn-ea"/>
                <a:ea typeface="+mn-ea"/>
              </a:rPr>
              <a:t>的性能</a:t>
            </a:r>
            <a:endParaRPr lang="en-US" altLang="zh-TW" b="0" i="0" dirty="0">
              <a:solidFill>
                <a:srgbClr val="333333"/>
              </a:solidFill>
              <a:effectLst/>
              <a:latin typeface="+mn-ea"/>
              <a:ea typeface="+mn-ea"/>
            </a:endParaRPr>
          </a:p>
          <a:p>
            <a:pPr marL="158750" indent="0" algn="l">
              <a:buNone/>
            </a:pPr>
            <a:r>
              <a:rPr lang="zh-TW" altLang="en-US" b="0" i="0" dirty="0">
                <a:solidFill>
                  <a:srgbClr val="333333"/>
                </a:solidFill>
                <a:effectLst/>
                <a:latin typeface="+mn-ea"/>
                <a:ea typeface="+mn-ea"/>
              </a:rPr>
              <a:t>向量多元化</a:t>
            </a:r>
            <a:endParaRPr lang="en-US" altLang="zh-TW" b="0" i="0" dirty="0">
              <a:solidFill>
                <a:srgbClr val="333333"/>
              </a:solidFill>
              <a:effectLst/>
              <a:latin typeface="+mn-ea"/>
              <a:ea typeface="+mn-ea"/>
            </a:endParaRPr>
          </a:p>
          <a:p>
            <a:pPr marL="158750" indent="0" algn="l">
              <a:buNone/>
            </a:pPr>
            <a:endParaRPr lang="en-US" altLang="zh-TW" b="0" i="0" dirty="0">
              <a:solidFill>
                <a:srgbClr val="333333"/>
              </a:solidFill>
              <a:effectLst/>
              <a:latin typeface="+mn-ea"/>
              <a:ea typeface="+mn-ea"/>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333333"/>
                </a:solidFill>
                <a:effectLst/>
                <a:latin typeface="+mn-ea"/>
                <a:ea typeface="+mn-ea"/>
              </a:rPr>
              <a:t>[72]:</a:t>
            </a:r>
            <a:r>
              <a:rPr lang="en-US" altLang="zh-TW" b="0" i="0" dirty="0">
                <a:solidFill>
                  <a:srgbClr val="000000"/>
                </a:solidFill>
                <a:effectLst/>
                <a:latin typeface="+mn-ea"/>
                <a:ea typeface="+mn-ea"/>
              </a:rPr>
              <a:t>A Review of Recurrent Neural Networks: LSTM Cells and Network Architectures(https://direct.mit.edu/neco/article-abstract/31/7/1235/8500/A-Review-of-Recurrent-Neural-Networks-LSTM-Cells)</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000000"/>
                </a:solidFill>
                <a:effectLst/>
                <a:latin typeface="+mn-ea"/>
                <a:ea typeface="+mn-ea"/>
              </a:rPr>
              <a:t>[73]:</a:t>
            </a:r>
            <a:r>
              <a:rPr lang="en-US" altLang="zh-TW" b="0" i="0" dirty="0">
                <a:solidFill>
                  <a:srgbClr val="333333"/>
                </a:solidFill>
                <a:effectLst/>
                <a:latin typeface="+mn-ea"/>
                <a:ea typeface="+mn-ea"/>
              </a:rPr>
              <a:t>Gate-variants of Gated Recurrent Unit (GRU) neural networks</a:t>
            </a:r>
            <a:r>
              <a:rPr lang="en-US" altLang="zh-TW" b="0" i="0" dirty="0">
                <a:solidFill>
                  <a:srgbClr val="000000"/>
                </a:solidFill>
                <a:effectLst/>
                <a:latin typeface="+mn-ea"/>
                <a:ea typeface="+mn-ea"/>
              </a:rPr>
              <a:t>(https://ieeexplore.ieee.org/abstract/document/8053243)</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b="0" i="0" dirty="0">
                <a:solidFill>
                  <a:srgbClr val="000000"/>
                </a:solidFill>
                <a:effectLst/>
                <a:latin typeface="+mn-ea"/>
                <a:ea typeface="+mn-ea"/>
              </a:rPr>
              <a:t>[74]:</a:t>
            </a:r>
            <a:r>
              <a:rPr lang="en-US" altLang="zh-TW" b="0" i="0" dirty="0">
                <a:solidFill>
                  <a:srgbClr val="FFFFFF"/>
                </a:solidFill>
                <a:effectLst/>
                <a:latin typeface="+mn-ea"/>
                <a:ea typeface="+mn-ea"/>
              </a:rPr>
              <a:t>Parallel </a:t>
            </a:r>
            <a:r>
              <a:rPr lang="en-US" altLang="zh-TW" b="0" i="0" dirty="0" err="1">
                <a:solidFill>
                  <a:srgbClr val="FFFFFF"/>
                </a:solidFill>
                <a:effectLst/>
                <a:latin typeface="+mn-ea"/>
                <a:ea typeface="+mn-ea"/>
              </a:rPr>
              <a:t>spatio</a:t>
            </a:r>
            <a:r>
              <a:rPr lang="en-US" altLang="zh-TW" b="0" i="0" dirty="0">
                <a:solidFill>
                  <a:srgbClr val="FFFFFF"/>
                </a:solidFill>
                <a:effectLst/>
                <a:latin typeface="+mn-ea"/>
                <a:ea typeface="+mn-ea"/>
              </a:rPr>
              <a:t>-temporal attention-based TCN for multivariate time series prediction</a:t>
            </a:r>
            <a:r>
              <a:rPr lang="en-US" altLang="zh-TW" b="0" i="0" dirty="0">
                <a:solidFill>
                  <a:srgbClr val="333333"/>
                </a:solidFill>
                <a:effectLst/>
                <a:latin typeface="+mn-ea"/>
                <a:ea typeface="+mn-ea"/>
              </a:rPr>
              <a:t>(https://link.springer.com/article/10.1007/s00521-021-05958-z)</a:t>
            </a:r>
            <a:endParaRPr lang="en-US" altLang="zh-TW" b="0" i="0" dirty="0">
              <a:solidFill>
                <a:srgbClr val="FFFFFF"/>
              </a:solidFill>
              <a:effectLst/>
              <a:latin typeface="+mn-ea"/>
              <a:ea typeface="+mn-ea"/>
            </a:endParaRPr>
          </a:p>
        </p:txBody>
      </p:sp>
    </p:spTree>
    <p:extLst>
      <p:ext uri="{BB962C8B-B14F-4D97-AF65-F5344CB8AC3E}">
        <p14:creationId xmlns:p14="http://schemas.microsoft.com/office/powerpoint/2010/main" val="9996125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g146b887401b_0_2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9" name="Google Shape;4879;g146b887401b_0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altLang="zh-TW" sz="1100" b="0" i="0" dirty="0">
              <a:solidFill>
                <a:srgbClr val="374151"/>
              </a:solidFill>
              <a:effectLst/>
              <a:latin typeface="+mn-lt"/>
              <a:ea typeface="Microsoft JhengHei" panose="020B0604030504040204" pitchFamily="34" charset="-120"/>
            </a:endParaRPr>
          </a:p>
        </p:txBody>
      </p:sp>
    </p:spTree>
    <p:extLst>
      <p:ext uri="{BB962C8B-B14F-4D97-AF65-F5344CB8AC3E}">
        <p14:creationId xmlns:p14="http://schemas.microsoft.com/office/powerpoint/2010/main" val="26246545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301825" y="4860650"/>
            <a:ext cx="872300" cy="99600"/>
            <a:chOff x="301825" y="4860650"/>
            <a:chExt cx="872300" cy="99600"/>
          </a:xfrm>
        </p:grpSpPr>
        <p:sp>
          <p:nvSpPr>
            <p:cNvPr id="11" name="Google Shape;11;p2"/>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111275" y="669163"/>
            <a:ext cx="3661200" cy="28071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500"/>
            </a:lvl1pPr>
            <a:lvl2pPr lvl="1" algn="ctr">
              <a:spcBef>
                <a:spcPts val="200"/>
              </a:spcBef>
              <a:spcAft>
                <a:spcPts val="0"/>
              </a:spcAft>
              <a:buClr>
                <a:schemeClr val="hlink"/>
              </a:buClr>
              <a:buSzPts val="5200"/>
              <a:buNone/>
              <a:defRPr sz="5200">
                <a:solidFill>
                  <a:schemeClr val="hlink"/>
                </a:solidFill>
              </a:defRPr>
            </a:lvl2pPr>
            <a:lvl3pPr lvl="2" algn="ctr">
              <a:spcBef>
                <a:spcPts val="0"/>
              </a:spcBef>
              <a:spcAft>
                <a:spcPts val="0"/>
              </a:spcAft>
              <a:buClr>
                <a:schemeClr val="hlink"/>
              </a:buClr>
              <a:buSzPts val="5200"/>
              <a:buNone/>
              <a:defRPr sz="5200">
                <a:solidFill>
                  <a:schemeClr val="hlink"/>
                </a:solidFill>
              </a:defRPr>
            </a:lvl3pPr>
            <a:lvl4pPr lvl="3" algn="ctr">
              <a:spcBef>
                <a:spcPts val="0"/>
              </a:spcBef>
              <a:spcAft>
                <a:spcPts val="0"/>
              </a:spcAft>
              <a:buClr>
                <a:schemeClr val="hlink"/>
              </a:buClr>
              <a:buSzPts val="5200"/>
              <a:buNone/>
              <a:defRPr sz="5200">
                <a:solidFill>
                  <a:schemeClr val="hlink"/>
                </a:solidFill>
              </a:defRPr>
            </a:lvl4pPr>
            <a:lvl5pPr lvl="4" algn="ctr">
              <a:spcBef>
                <a:spcPts val="0"/>
              </a:spcBef>
              <a:spcAft>
                <a:spcPts val="0"/>
              </a:spcAft>
              <a:buClr>
                <a:schemeClr val="hlink"/>
              </a:buClr>
              <a:buSzPts val="5200"/>
              <a:buNone/>
              <a:defRPr sz="5200">
                <a:solidFill>
                  <a:schemeClr val="hlink"/>
                </a:solidFill>
              </a:defRPr>
            </a:lvl5pPr>
            <a:lvl6pPr lvl="5" algn="ctr">
              <a:spcBef>
                <a:spcPts val="0"/>
              </a:spcBef>
              <a:spcAft>
                <a:spcPts val="0"/>
              </a:spcAft>
              <a:buClr>
                <a:schemeClr val="hlink"/>
              </a:buClr>
              <a:buSzPts val="5200"/>
              <a:buNone/>
              <a:defRPr sz="5200">
                <a:solidFill>
                  <a:schemeClr val="hlink"/>
                </a:solidFill>
              </a:defRPr>
            </a:lvl6pPr>
            <a:lvl7pPr lvl="6" algn="ctr">
              <a:spcBef>
                <a:spcPts val="0"/>
              </a:spcBef>
              <a:spcAft>
                <a:spcPts val="0"/>
              </a:spcAft>
              <a:buClr>
                <a:schemeClr val="hlink"/>
              </a:buClr>
              <a:buSzPts val="5200"/>
              <a:buNone/>
              <a:defRPr sz="5200">
                <a:solidFill>
                  <a:schemeClr val="hlink"/>
                </a:solidFill>
              </a:defRPr>
            </a:lvl7pPr>
            <a:lvl8pPr lvl="7" algn="ctr">
              <a:spcBef>
                <a:spcPts val="0"/>
              </a:spcBef>
              <a:spcAft>
                <a:spcPts val="0"/>
              </a:spcAft>
              <a:buClr>
                <a:schemeClr val="hlink"/>
              </a:buClr>
              <a:buSzPts val="5200"/>
              <a:buNone/>
              <a:defRPr sz="5200">
                <a:solidFill>
                  <a:schemeClr val="hlink"/>
                </a:solidFill>
              </a:defRPr>
            </a:lvl8pPr>
            <a:lvl9pPr lvl="8" algn="ctr">
              <a:spcBef>
                <a:spcPts val="0"/>
              </a:spcBef>
              <a:spcAft>
                <a:spcPts val="0"/>
              </a:spcAft>
              <a:buClr>
                <a:schemeClr val="hlink"/>
              </a:buClr>
              <a:buSzPts val="5200"/>
              <a:buNone/>
              <a:defRPr sz="5200">
                <a:solidFill>
                  <a:schemeClr val="hlink"/>
                </a:solidFill>
              </a:defRPr>
            </a:lvl9pPr>
          </a:lstStyle>
          <a:p>
            <a:endParaRPr/>
          </a:p>
        </p:txBody>
      </p:sp>
      <p:sp>
        <p:nvSpPr>
          <p:cNvPr id="17" name="Google Shape;17;p2"/>
          <p:cNvSpPr txBox="1">
            <a:spLocks noGrp="1"/>
          </p:cNvSpPr>
          <p:nvPr>
            <p:ph type="subTitle" idx="1"/>
          </p:nvPr>
        </p:nvSpPr>
        <p:spPr>
          <a:xfrm>
            <a:off x="4111275" y="4062275"/>
            <a:ext cx="3661200" cy="3201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7"/>
        <p:cNvGrpSpPr/>
        <p:nvPr/>
      </p:nvGrpSpPr>
      <p:grpSpPr>
        <a:xfrm>
          <a:off x="0" y="0"/>
          <a:ext cx="0" cy="0"/>
          <a:chOff x="0" y="0"/>
          <a:chExt cx="0" cy="0"/>
        </a:xfrm>
      </p:grpSpPr>
      <p:sp>
        <p:nvSpPr>
          <p:cNvPr id="88" name="Google Shape;88;p14"/>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301825" y="4860650"/>
            <a:ext cx="872300" cy="99600"/>
            <a:chOff x="301825" y="4860650"/>
            <a:chExt cx="872300" cy="99600"/>
          </a:xfrm>
        </p:grpSpPr>
        <p:sp>
          <p:nvSpPr>
            <p:cNvPr id="90" name="Google Shape;90;p14"/>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title"/>
          </p:nvPr>
        </p:nvSpPr>
        <p:spPr>
          <a:xfrm>
            <a:off x="890025" y="1406100"/>
            <a:ext cx="3483300" cy="233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19292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152350" y="2556363"/>
            <a:ext cx="48393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25875" y="1271038"/>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152350" y="3398163"/>
            <a:ext cx="4839300" cy="474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1371600" y="3910025"/>
            <a:ext cx="64008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371600" y="1952850"/>
            <a:ext cx="64008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371600" y="2816250"/>
            <a:ext cx="6400800" cy="374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ix columns 2">
  <p:cSld name="CUSTOM_2">
    <p:spTree>
      <p:nvGrpSpPr>
        <p:cNvPr id="1" name="Shape 180"/>
        <p:cNvGrpSpPr/>
        <p:nvPr/>
      </p:nvGrpSpPr>
      <p:grpSpPr>
        <a:xfrm>
          <a:off x="0" y="0"/>
          <a:ext cx="0" cy="0"/>
          <a:chOff x="0" y="0"/>
          <a:chExt cx="0" cy="0"/>
        </a:xfrm>
      </p:grpSpPr>
      <p:sp>
        <p:nvSpPr>
          <p:cNvPr id="181" name="Google Shape;181;p22"/>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2"/>
          <p:cNvGrpSpPr/>
          <p:nvPr/>
        </p:nvGrpSpPr>
        <p:grpSpPr>
          <a:xfrm>
            <a:off x="301825" y="4860650"/>
            <a:ext cx="872300" cy="99600"/>
            <a:chOff x="301825" y="4860650"/>
            <a:chExt cx="872300" cy="99600"/>
          </a:xfrm>
        </p:grpSpPr>
        <p:sp>
          <p:nvSpPr>
            <p:cNvPr id="183" name="Google Shape;183;p22"/>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2"/>
          <p:cNvSpPr txBox="1">
            <a:spLocks noGrp="1"/>
          </p:cNvSpPr>
          <p:nvPr>
            <p:ph type="title"/>
          </p:nvPr>
        </p:nvSpPr>
        <p:spPr>
          <a:xfrm>
            <a:off x="3673187"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22"/>
          <p:cNvSpPr txBox="1">
            <a:spLocks noGrp="1"/>
          </p:cNvSpPr>
          <p:nvPr>
            <p:ph type="subTitle" idx="1"/>
          </p:nvPr>
        </p:nvSpPr>
        <p:spPr>
          <a:xfrm>
            <a:off x="3673187"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22"/>
          <p:cNvSpPr txBox="1">
            <a:spLocks noGrp="1"/>
          </p:cNvSpPr>
          <p:nvPr>
            <p:ph type="title" idx="2"/>
          </p:nvPr>
        </p:nvSpPr>
        <p:spPr>
          <a:xfrm>
            <a:off x="5974781"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22"/>
          <p:cNvSpPr txBox="1">
            <a:spLocks noGrp="1"/>
          </p:cNvSpPr>
          <p:nvPr>
            <p:ph type="subTitle" idx="3"/>
          </p:nvPr>
        </p:nvSpPr>
        <p:spPr>
          <a:xfrm>
            <a:off x="5974780"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22"/>
          <p:cNvSpPr txBox="1">
            <a:spLocks noGrp="1"/>
          </p:cNvSpPr>
          <p:nvPr>
            <p:ph type="title" idx="4"/>
          </p:nvPr>
        </p:nvSpPr>
        <p:spPr>
          <a:xfrm>
            <a:off x="3673190" y="300685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22"/>
          <p:cNvSpPr txBox="1">
            <a:spLocks noGrp="1"/>
          </p:cNvSpPr>
          <p:nvPr>
            <p:ph type="subTitle" idx="5"/>
          </p:nvPr>
        </p:nvSpPr>
        <p:spPr>
          <a:xfrm>
            <a:off x="3673188" y="3389393"/>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22"/>
          <p:cNvSpPr txBox="1">
            <a:spLocks noGrp="1"/>
          </p:cNvSpPr>
          <p:nvPr>
            <p:ph type="title" idx="6"/>
          </p:nvPr>
        </p:nvSpPr>
        <p:spPr>
          <a:xfrm>
            <a:off x="5974777" y="3006861"/>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22"/>
          <p:cNvSpPr txBox="1">
            <a:spLocks noGrp="1"/>
          </p:cNvSpPr>
          <p:nvPr>
            <p:ph type="subTitle" idx="7"/>
          </p:nvPr>
        </p:nvSpPr>
        <p:spPr>
          <a:xfrm>
            <a:off x="5974774" y="3389401"/>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22"/>
          <p:cNvSpPr txBox="1">
            <a:spLocks noGrp="1"/>
          </p:cNvSpPr>
          <p:nvPr>
            <p:ph type="title" idx="8"/>
          </p:nvPr>
        </p:nvSpPr>
        <p:spPr>
          <a:xfrm>
            <a:off x="1371626"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2"/>
          <p:cNvSpPr txBox="1">
            <a:spLocks noGrp="1"/>
          </p:cNvSpPr>
          <p:nvPr>
            <p:ph type="subTitle" idx="9"/>
          </p:nvPr>
        </p:nvSpPr>
        <p:spPr>
          <a:xfrm>
            <a:off x="1371626"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2"/>
          <p:cNvSpPr txBox="1">
            <a:spLocks noGrp="1"/>
          </p:cNvSpPr>
          <p:nvPr>
            <p:ph type="title" idx="13"/>
          </p:nvPr>
        </p:nvSpPr>
        <p:spPr>
          <a:xfrm>
            <a:off x="1371601" y="300685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 name="Google Shape;199;p22"/>
          <p:cNvSpPr txBox="1">
            <a:spLocks noGrp="1"/>
          </p:cNvSpPr>
          <p:nvPr>
            <p:ph type="subTitle" idx="14"/>
          </p:nvPr>
        </p:nvSpPr>
        <p:spPr>
          <a:xfrm>
            <a:off x="1371599" y="3389393"/>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371600" y="540000"/>
            <a:ext cx="42966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3"/>
          <p:cNvSpPr txBox="1">
            <a:spLocks noGrp="1"/>
          </p:cNvSpPr>
          <p:nvPr>
            <p:ph type="subTitle" idx="1"/>
          </p:nvPr>
        </p:nvSpPr>
        <p:spPr>
          <a:xfrm>
            <a:off x="1371600" y="1841450"/>
            <a:ext cx="27132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p:nvPr/>
        </p:nvSpPr>
        <p:spPr>
          <a:xfrm>
            <a:off x="1371600" y="3611950"/>
            <a:ext cx="4063200" cy="721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Poppins"/>
                <a:ea typeface="Poppins"/>
                <a:cs typeface="Poppins"/>
                <a:sym typeface="Poppins"/>
              </a:rPr>
              <a:t>CREDITS:</a:t>
            </a:r>
            <a:r>
              <a:rPr lang="en" sz="1200">
                <a:solidFill>
                  <a:schemeClr val="dk1"/>
                </a:solidFill>
                <a:latin typeface="Poppins"/>
                <a:ea typeface="Poppins"/>
                <a:cs typeface="Poppins"/>
                <a:sym typeface="Poppins"/>
              </a:rPr>
              <a:t> This presentation template was created by </a:t>
            </a:r>
            <a:r>
              <a:rPr lang="en" sz="1200" b="1" u="sng">
                <a:solidFill>
                  <a:schemeClr val="hlink"/>
                </a:solidFill>
                <a:latin typeface="Poppins"/>
                <a:ea typeface="Poppins"/>
                <a:cs typeface="Poppins"/>
                <a:sym typeface="Poppins"/>
                <a:hlinkClick r:id="rId2"/>
              </a:rPr>
              <a:t>Slidesgo</a:t>
            </a:r>
            <a:r>
              <a:rPr lang="en" sz="1200">
                <a:solidFill>
                  <a:schemeClr val="dk1"/>
                </a:solidFill>
                <a:latin typeface="Poppins"/>
                <a:ea typeface="Poppins"/>
                <a:cs typeface="Poppins"/>
                <a:sym typeface="Poppins"/>
              </a:rPr>
              <a:t>, and includes icons by </a:t>
            </a:r>
            <a:r>
              <a:rPr lang="en" sz="12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Poppins"/>
                <a:ea typeface="Poppins"/>
                <a:cs typeface="Poppins"/>
                <a:sym typeface="Poppins"/>
              </a:rPr>
              <a:t> </a:t>
            </a:r>
            <a:endParaRPr sz="1200" b="1" u="sng">
              <a:solidFill>
                <a:schemeClr val="dk1"/>
              </a:solidFill>
              <a:latin typeface="Poppins"/>
              <a:ea typeface="Poppins"/>
              <a:cs typeface="Poppins"/>
              <a:sym typeface="Poppins"/>
            </a:endParaRPr>
          </a:p>
        </p:txBody>
      </p:sp>
      <p:grpSp>
        <p:nvGrpSpPr>
          <p:cNvPr id="204" name="Google Shape;204;p23"/>
          <p:cNvGrpSpPr/>
          <p:nvPr/>
        </p:nvGrpSpPr>
        <p:grpSpPr>
          <a:xfrm>
            <a:off x="301825" y="4860650"/>
            <a:ext cx="872300" cy="99600"/>
            <a:chOff x="301825" y="4860650"/>
            <a:chExt cx="872300" cy="99600"/>
          </a:xfrm>
        </p:grpSpPr>
        <p:sp>
          <p:nvSpPr>
            <p:cNvPr id="205" name="Google Shape;205;p23"/>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21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218"/>
        <p:cNvGrpSpPr/>
        <p:nvPr/>
      </p:nvGrpSpPr>
      <p:grpSpPr>
        <a:xfrm>
          <a:off x="0" y="0"/>
          <a:ext cx="0" cy="0"/>
          <a:chOff x="0" y="0"/>
          <a:chExt cx="0" cy="0"/>
        </a:xfrm>
      </p:grpSpPr>
      <p:sp>
        <p:nvSpPr>
          <p:cNvPr id="219" name="Google Shape;219;p26"/>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54"/>
        <p:cNvGrpSpPr/>
        <p:nvPr/>
      </p:nvGrpSpPr>
      <p:grpSpPr>
        <a:xfrm>
          <a:off x="0" y="0"/>
          <a:ext cx="0" cy="0"/>
          <a:chOff x="0" y="0"/>
          <a:chExt cx="0" cy="0"/>
        </a:xfrm>
      </p:grpSpPr>
      <p:sp>
        <p:nvSpPr>
          <p:cNvPr id="255" name="Google Shape;255;p19"/>
          <p:cNvSpPr txBox="1">
            <a:spLocks noGrp="1"/>
          </p:cNvSpPr>
          <p:nvPr>
            <p:ph type="subTitle" idx="1"/>
          </p:nvPr>
        </p:nvSpPr>
        <p:spPr>
          <a:xfrm>
            <a:off x="4428100" y="2148802"/>
            <a:ext cx="4000800" cy="150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19"/>
          <p:cNvSpPr txBox="1">
            <a:spLocks noGrp="1"/>
          </p:cNvSpPr>
          <p:nvPr>
            <p:ph type="title"/>
          </p:nvPr>
        </p:nvSpPr>
        <p:spPr>
          <a:xfrm>
            <a:off x="4428200" y="1495552"/>
            <a:ext cx="4000800" cy="62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57" name="Google Shape;257;p19"/>
          <p:cNvGrpSpPr/>
          <p:nvPr/>
        </p:nvGrpSpPr>
        <p:grpSpPr>
          <a:xfrm>
            <a:off x="8500860" y="112197"/>
            <a:ext cx="292730" cy="2767469"/>
            <a:chOff x="8648210" y="218947"/>
            <a:chExt cx="292730" cy="2767469"/>
          </a:xfrm>
        </p:grpSpPr>
        <p:cxnSp>
          <p:nvCxnSpPr>
            <p:cNvPr id="258" name="Google Shape;258;p19"/>
            <p:cNvCxnSpPr/>
            <p:nvPr/>
          </p:nvCxnSpPr>
          <p:spPr>
            <a:xfrm rot="5400000">
              <a:off x="8049672" y="963847"/>
              <a:ext cx="1489800" cy="0"/>
            </a:xfrm>
            <a:prstGeom prst="straightConnector1">
              <a:avLst/>
            </a:prstGeom>
            <a:noFill/>
            <a:ln w="19050" cap="flat" cmpd="sng">
              <a:solidFill>
                <a:schemeClr val="dk1"/>
              </a:solidFill>
              <a:prstDash val="solid"/>
              <a:round/>
              <a:headEnd type="none" w="med" len="med"/>
              <a:tailEnd type="none" w="med" len="med"/>
            </a:ln>
          </p:spPr>
        </p:cxnSp>
        <p:sp>
          <p:nvSpPr>
            <p:cNvPr id="259" name="Google Shape;259;p19"/>
            <p:cNvSpPr/>
            <p:nvPr/>
          </p:nvSpPr>
          <p:spPr>
            <a:xfrm>
              <a:off x="8694388" y="2693405"/>
              <a:ext cx="200374" cy="293011"/>
            </a:xfrm>
            <a:custGeom>
              <a:avLst/>
              <a:gdLst/>
              <a:ahLst/>
              <a:cxnLst/>
              <a:rect l="l" t="t" r="r" b="b"/>
              <a:pathLst>
                <a:path w="2418" h="3536" extrusionOk="0">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8648210" y="1861583"/>
              <a:ext cx="292730" cy="279013"/>
              <a:chOff x="11393374" y="2318175"/>
              <a:chExt cx="425047" cy="405130"/>
            </a:xfrm>
          </p:grpSpPr>
          <p:sp>
            <p:nvSpPr>
              <p:cNvPr id="261" name="Google Shape;261;p19"/>
              <p:cNvSpPr/>
              <p:nvPr/>
            </p:nvSpPr>
            <p:spPr>
              <a:xfrm>
                <a:off x="11393374" y="2318175"/>
                <a:ext cx="425047" cy="405130"/>
              </a:xfrm>
              <a:custGeom>
                <a:avLst/>
                <a:gdLst/>
                <a:ahLst/>
                <a:cxnLst/>
                <a:rect l="l" t="t" r="r" b="b"/>
                <a:pathLst>
                  <a:path w="2944" h="2806" extrusionOk="0">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1660764" y="2456347"/>
                <a:ext cx="69301" cy="69302"/>
              </a:xfrm>
              <a:custGeom>
                <a:avLst/>
                <a:gdLst/>
                <a:ahLst/>
                <a:cxnLst/>
                <a:rect l="l" t="t" r="r" b="b"/>
                <a:pathLst>
                  <a:path w="480" h="480" extrusionOk="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1569660" y="2456347"/>
                <a:ext cx="69157" cy="69302"/>
              </a:xfrm>
              <a:custGeom>
                <a:avLst/>
                <a:gdLst/>
                <a:ahLst/>
                <a:cxnLst/>
                <a:rect l="l" t="t" r="r" b="b"/>
                <a:pathLst>
                  <a:path w="479" h="480" extrusionOk="0">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1478413" y="2456347"/>
                <a:ext cx="69157" cy="69302"/>
              </a:xfrm>
              <a:custGeom>
                <a:avLst/>
                <a:gdLst/>
                <a:ahLst/>
                <a:cxnLst/>
                <a:rect l="l" t="t" r="r" b="b"/>
                <a:pathLst>
                  <a:path w="479" h="480" extrusionOk="0">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9"/>
            <p:cNvGrpSpPr/>
            <p:nvPr/>
          </p:nvGrpSpPr>
          <p:grpSpPr>
            <a:xfrm>
              <a:off x="8655113" y="2277539"/>
              <a:ext cx="278924" cy="278923"/>
              <a:chOff x="12321813" y="2369188"/>
              <a:chExt cx="405000" cy="405000"/>
            </a:xfrm>
          </p:grpSpPr>
          <p:sp>
            <p:nvSpPr>
              <p:cNvPr id="266" name="Google Shape;266;p19"/>
              <p:cNvSpPr/>
              <p:nvPr/>
            </p:nvSpPr>
            <p:spPr>
              <a:xfrm>
                <a:off x="12321813" y="2369188"/>
                <a:ext cx="405000" cy="405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2391771" y="2469101"/>
                <a:ext cx="265209" cy="243938"/>
              </a:xfrm>
              <a:custGeom>
                <a:avLst/>
                <a:gdLst/>
                <a:ahLst/>
                <a:cxnLst/>
                <a:rect l="l" t="t" r="r" b="b"/>
                <a:pathLst>
                  <a:path w="1359" h="1250" extrusionOk="0">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75239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68" r:id="rId5"/>
    <p:sldLayoutId id="2147483669" r:id="rId6"/>
    <p:sldLayoutId id="2147483671" r:id="rId7"/>
    <p:sldLayoutId id="2147483672" r:id="rId8"/>
    <p:sldLayoutId id="2147483676" r:id="rId9"/>
    <p:sldLayoutId id="214748367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6">
          <p15:clr>
            <a:srgbClr val="EA4335"/>
          </p15:clr>
        </p15:guide>
        <p15:guide id="2" orient="horz" pos="346">
          <p15:clr>
            <a:srgbClr val="EA4335"/>
          </p15:clr>
        </p15:guide>
        <p15:guide id="3" pos="5414">
          <p15:clr>
            <a:srgbClr val="EA4335"/>
          </p15:clr>
        </p15:guide>
        <p15:guide id="4" orient="horz" pos="2894">
          <p15:clr>
            <a:srgbClr val="EA4335"/>
          </p15:clr>
        </p15:guide>
        <p15:guide id="5" pos="864">
          <p15:clr>
            <a:srgbClr val="9900FF"/>
          </p15:clr>
        </p15:guide>
        <p15:guide id="6" pos="4896">
          <p15:clr>
            <a:srgbClr val="9900FF"/>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2.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7.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0.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1.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2.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4.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5.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6.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png"/><Relationship Id="rId3" Type="http://schemas.openxmlformats.org/officeDocument/2006/relationships/slide" Target="slide8.xml"/><Relationship Id="rId7" Type="http://schemas.openxmlformats.org/officeDocument/2006/relationships/image" Target="../media/image15.png"/><Relationship Id="rId12" Type="http://schemas.openxmlformats.org/officeDocument/2006/relationships/image" Target="../media/image11.png"/><Relationship Id="rId2" Type="http://schemas.openxmlformats.org/officeDocument/2006/relationships/notesSlide" Target="../notesSlides/notesSlide27.xml"/><Relationship Id="rId16" Type="http://schemas.openxmlformats.org/officeDocument/2006/relationships/image" Target="../media/image10.png"/><Relationship Id="rId1" Type="http://schemas.openxmlformats.org/officeDocument/2006/relationships/slideLayout" Target="../slideLayouts/slideLayout10.xml"/><Relationship Id="rId6" Type="http://schemas.openxmlformats.org/officeDocument/2006/relationships/image" Target="../media/image2.png"/><Relationship Id="rId11" Type="http://schemas.openxmlformats.org/officeDocument/2006/relationships/image" Target="../media/image13.png"/><Relationship Id="rId5" Type="http://schemas.openxmlformats.org/officeDocument/2006/relationships/slide" Target="slide3.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slide" Target="slide4.xml"/><Relationship Id="rId9" Type="http://schemas.openxmlformats.org/officeDocument/2006/relationships/image" Target="../media/image4.png"/><Relationship Id="rId1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2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3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2.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slide" Target="slide3.xml"/><Relationship Id="rId4" Type="http://schemas.openxmlformats.org/officeDocument/2006/relationships/slide" Target="slide4.xml"/></Relationships>
</file>

<file path=ppt/slides/_rels/slide3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3.xml"/><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slide" Target="slide3.xml"/><Relationship Id="rId4" Type="http://schemas.openxmlformats.org/officeDocument/2006/relationships/slide" Target="slide4.xml"/></Relationships>
</file>

<file path=ppt/slides/_rels/slide3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4.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slide" Target="slide3.xml"/><Relationship Id="rId4" Type="http://schemas.openxmlformats.org/officeDocument/2006/relationships/slide" Target="slide4.xml"/></Relationships>
</file>

<file path=ppt/slides/_rels/slide3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5.xml"/><Relationship Id="rId1" Type="http://schemas.openxmlformats.org/officeDocument/2006/relationships/slideLayout" Target="../slideLayouts/slideLayout10.xml"/><Relationship Id="rId6" Type="http://schemas.openxmlformats.org/officeDocument/2006/relationships/image" Target="../media/image19.png"/><Relationship Id="rId5" Type="http://schemas.openxmlformats.org/officeDocument/2006/relationships/slide" Target="slide3.xml"/><Relationship Id="rId4" Type="http://schemas.openxmlformats.org/officeDocument/2006/relationships/slide" Target="slide4.xml"/></Relationships>
</file>

<file path=ppt/slides/_rels/slide3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6.xml"/><Relationship Id="rId1" Type="http://schemas.openxmlformats.org/officeDocument/2006/relationships/slideLayout" Target="../slideLayouts/slideLayout10.xml"/><Relationship Id="rId6" Type="http://schemas.openxmlformats.org/officeDocument/2006/relationships/image" Target="../media/image20.png"/><Relationship Id="rId5" Type="http://schemas.openxmlformats.org/officeDocument/2006/relationships/slide" Target="slide3.xml"/><Relationship Id="rId4" Type="http://schemas.openxmlformats.org/officeDocument/2006/relationships/slide" Target="slide4.xml"/></Relationships>
</file>

<file path=ppt/slides/_rels/slide3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7.xml"/><Relationship Id="rId1" Type="http://schemas.openxmlformats.org/officeDocument/2006/relationships/slideLayout" Target="../slideLayouts/slideLayout10.xml"/><Relationship Id="rId6" Type="http://schemas.openxmlformats.org/officeDocument/2006/relationships/image" Target="../media/image21.png"/><Relationship Id="rId5" Type="http://schemas.openxmlformats.org/officeDocument/2006/relationships/slide" Target="slide3.xml"/><Relationship Id="rId4" Type="http://schemas.openxmlformats.org/officeDocument/2006/relationships/slide" Target="slide4.xml"/></Relationships>
</file>

<file path=ppt/slides/_rels/slide3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8.xml"/><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slide" Target="slide3.xml"/><Relationship Id="rId4" Type="http://schemas.openxmlformats.org/officeDocument/2006/relationships/slide" Target="slide4.xml"/></Relationships>
</file>

<file path=ppt/slides/_rels/slide3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9.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slide" Target="slide3.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0.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slide" Target="slide3.xml"/><Relationship Id="rId4" Type="http://schemas.openxmlformats.org/officeDocument/2006/relationships/slide" Target="slide4.xml"/></Relationships>
</file>

<file path=ppt/slides/_rels/slide4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1.xml"/><Relationship Id="rId1" Type="http://schemas.openxmlformats.org/officeDocument/2006/relationships/slideLayout" Target="../slideLayouts/slideLayout10.xml"/><Relationship Id="rId6" Type="http://schemas.openxmlformats.org/officeDocument/2006/relationships/image" Target="../media/image25.png"/><Relationship Id="rId5" Type="http://schemas.openxmlformats.org/officeDocument/2006/relationships/slide" Target="slide3.xml"/><Relationship Id="rId4" Type="http://schemas.openxmlformats.org/officeDocument/2006/relationships/slide" Target="slide4.xml"/></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2.xml"/><Relationship Id="rId1" Type="http://schemas.openxmlformats.org/officeDocument/2006/relationships/slideLayout" Target="../slideLayouts/slideLayout10.xml"/><Relationship Id="rId6" Type="http://schemas.openxmlformats.org/officeDocument/2006/relationships/image" Target="../media/image26.png"/><Relationship Id="rId5" Type="http://schemas.openxmlformats.org/officeDocument/2006/relationships/slide" Target="slide3.xml"/><Relationship Id="rId4" Type="http://schemas.openxmlformats.org/officeDocument/2006/relationships/slide" Target="slide4.xml"/></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 Target="slide8.xml"/><Relationship Id="rId7"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27.png"/><Relationship Id="rId5" Type="http://schemas.openxmlformats.org/officeDocument/2006/relationships/slide" Target="slide3.xml"/><Relationship Id="rId4" Type="http://schemas.openxmlformats.org/officeDocument/2006/relationships/slide" Target="slide4.xml"/></Relationships>
</file>

<file path=ppt/slides/_rels/slide4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4.xml"/><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slide" Target="slide3.xml"/><Relationship Id="rId4" Type="http://schemas.openxmlformats.org/officeDocument/2006/relationships/slide" Target="slide4.xml"/></Relationships>
</file>

<file path=ppt/slides/_rels/slide4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5.xml"/><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slide" Target="slide3.xml"/><Relationship Id="rId4" Type="http://schemas.openxmlformats.org/officeDocument/2006/relationships/slide" Target="slide4.xml"/></Relationships>
</file>

<file path=ppt/slides/_rels/slide4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32.png"/><Relationship Id="rId5" Type="http://schemas.openxmlformats.org/officeDocument/2006/relationships/slide" Target="slide3.xml"/><Relationship Id="rId4" Type="http://schemas.openxmlformats.org/officeDocument/2006/relationships/slide" Target="slide4.xml"/></Relationships>
</file>

<file path=ppt/slides/_rels/slide4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slide" Target="slide8.xml"/><Relationship Id="rId7"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slide" Target="slide3.xml"/><Relationship Id="rId4" Type="http://schemas.openxmlformats.org/officeDocument/2006/relationships/slide" Target="slide4.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 Target="slide8.xml"/><Relationship Id="rId7"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0.xml"/><Relationship Id="rId6" Type="http://schemas.openxmlformats.org/officeDocument/2006/relationships/image" Target="../media/image36.png"/><Relationship Id="rId5" Type="http://schemas.openxmlformats.org/officeDocument/2006/relationships/slide" Target="slide3.xml"/><Relationship Id="rId4" Type="http://schemas.openxmlformats.org/officeDocument/2006/relationships/slide" Target="slide4.xml"/></Relationships>
</file>

<file path=ppt/slides/_rels/slide49.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390.png"/><Relationship Id="rId2" Type="http://schemas.openxmlformats.org/officeDocument/2006/relationships/notesSlide" Target="../notesSlides/notesSlide49.xml"/><Relationship Id="rId1" Type="http://schemas.openxmlformats.org/officeDocument/2006/relationships/slideLayout" Target="../slideLayouts/slideLayout10.xml"/><Relationship Id="rId6" Type="http://schemas.openxmlformats.org/officeDocument/2006/relationships/image" Target="../media/image39.png"/><Relationship Id="rId5" Type="http://schemas.openxmlformats.org/officeDocument/2006/relationships/slide" Target="slide3.xml"/><Relationship Id="rId4" Type="http://schemas.openxmlformats.org/officeDocument/2006/relationships/slide" Target="slide4.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5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slide" Target="slide8.xml"/><Relationship Id="rId2" Type="http://schemas.openxmlformats.org/officeDocument/2006/relationships/notesSlide" Target="../notesSlides/notesSlide50.xml"/><Relationship Id="rId1" Type="http://schemas.openxmlformats.org/officeDocument/2006/relationships/slideLayout" Target="../slideLayouts/slideLayout10.xml"/><Relationship Id="rId6" Type="http://schemas.openxmlformats.org/officeDocument/2006/relationships/image" Target="../media/image40.png"/><Relationship Id="rId5" Type="http://schemas.openxmlformats.org/officeDocument/2006/relationships/slide" Target="slide3.xml"/><Relationship Id="rId4" Type="http://schemas.openxmlformats.org/officeDocument/2006/relationships/slide" Target="slide4.xml"/></Relationships>
</file>

<file path=ppt/slides/_rels/slide51.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0.xml"/><Relationship Id="rId6" Type="http://schemas.openxmlformats.org/officeDocument/2006/relationships/image" Target="../media/image42.png"/><Relationship Id="rId5" Type="http://schemas.openxmlformats.org/officeDocument/2006/relationships/slide" Target="slide3.xml"/><Relationship Id="rId4" Type="http://schemas.openxmlformats.org/officeDocument/2006/relationships/slide" Target="slide4.xml"/></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8.xml"/><Relationship Id="rId7" Type="http://schemas.openxmlformats.org/officeDocument/2006/relationships/image" Target="../media/image52.png"/><Relationship Id="rId2" Type="http://schemas.openxmlformats.org/officeDocument/2006/relationships/notesSlide" Target="../notesSlides/notesSlide52.xml"/><Relationship Id="rId1" Type="http://schemas.openxmlformats.org/officeDocument/2006/relationships/slideLayout" Target="../slideLayouts/slideLayout10.xml"/><Relationship Id="rId6" Type="http://schemas.openxmlformats.org/officeDocument/2006/relationships/image" Target="../media/image43.png"/><Relationship Id="rId5" Type="http://schemas.openxmlformats.org/officeDocument/2006/relationships/slide" Target="slide3.xml"/><Relationship Id="rId4" Type="http://schemas.openxmlformats.org/officeDocument/2006/relationships/slide" Target="slide4.xml"/></Relationships>
</file>

<file path=ppt/slides/_rels/slide5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500.png"/><Relationship Id="rId2" Type="http://schemas.openxmlformats.org/officeDocument/2006/relationships/notesSlide" Target="../notesSlides/notesSlide53.xml"/><Relationship Id="rId1" Type="http://schemas.openxmlformats.org/officeDocument/2006/relationships/slideLayout" Target="../slideLayouts/slideLayout10.xml"/><Relationship Id="rId6" Type="http://schemas.openxmlformats.org/officeDocument/2006/relationships/image" Target="../media/image44.png"/><Relationship Id="rId5" Type="http://schemas.openxmlformats.org/officeDocument/2006/relationships/slide" Target="slide3.xml"/><Relationship Id="rId4" Type="http://schemas.openxmlformats.org/officeDocument/2006/relationships/slide" Target="slide4.xml"/></Relationships>
</file>

<file path=ppt/slides/_rels/slide5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slide" Target="slide8.xml"/><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0.xml"/><Relationship Id="rId6" Type="http://schemas.openxmlformats.org/officeDocument/2006/relationships/image" Target="../media/image45.png"/><Relationship Id="rId5" Type="http://schemas.openxmlformats.org/officeDocument/2006/relationships/slide" Target="slide3.xml"/><Relationship Id="rId4" Type="http://schemas.openxmlformats.org/officeDocument/2006/relationships/slide" Target="slide4.xml"/><Relationship Id="rId9" Type="http://schemas.openxmlformats.org/officeDocument/2006/relationships/image" Target="../media/image48.png"/></Relationships>
</file>

<file path=ppt/slides/_rels/slide55.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slide" Target="slide8.xml"/><Relationship Id="rId7"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10.xml"/><Relationship Id="rId6" Type="http://schemas.openxmlformats.org/officeDocument/2006/relationships/image" Target="../media/image49.png"/><Relationship Id="rId11" Type="http://schemas.openxmlformats.org/officeDocument/2006/relationships/image" Target="../media/image61.png"/><Relationship Id="rId5" Type="http://schemas.openxmlformats.org/officeDocument/2006/relationships/slide" Target="slide3.xml"/><Relationship Id="rId10" Type="http://schemas.openxmlformats.org/officeDocument/2006/relationships/image" Target="../media/image590.png"/><Relationship Id="rId4" Type="http://schemas.openxmlformats.org/officeDocument/2006/relationships/slide" Target="slide4.xml"/><Relationship Id="rId9" Type="http://schemas.openxmlformats.org/officeDocument/2006/relationships/image" Target="../media/image550.png"/></Relationships>
</file>

<file path=ppt/slides/_rels/slide5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slide" Target="slide8.xml"/><Relationship Id="rId7" Type="http://schemas.openxmlformats.org/officeDocument/2006/relationships/image" Target="../media/image440.png"/><Relationship Id="rId2" Type="http://schemas.openxmlformats.org/officeDocument/2006/relationships/notesSlide" Target="../notesSlides/notesSlide56.xml"/><Relationship Id="rId1" Type="http://schemas.openxmlformats.org/officeDocument/2006/relationships/slideLayout" Target="../slideLayouts/slideLayout10.xml"/><Relationship Id="rId6" Type="http://schemas.openxmlformats.org/officeDocument/2006/relationships/image" Target="../media/image54.png"/><Relationship Id="rId5" Type="http://schemas.openxmlformats.org/officeDocument/2006/relationships/slide" Target="slide3.xml"/><Relationship Id="rId4" Type="http://schemas.openxmlformats.org/officeDocument/2006/relationships/slide" Target="slide4.xml"/></Relationships>
</file>

<file path=ppt/slides/_rels/slide57.xml.rels><?xml version="1.0" encoding="UTF-8" standalone="yes"?>
<Relationships xmlns="http://schemas.openxmlformats.org/package/2006/relationships"><Relationship Id="rId8" Type="http://schemas.openxmlformats.org/officeDocument/2006/relationships/image" Target="../media/image511.png"/><Relationship Id="rId3" Type="http://schemas.openxmlformats.org/officeDocument/2006/relationships/slide" Target="slide8.xml"/><Relationship Id="rId7" Type="http://schemas.openxmlformats.org/officeDocument/2006/relationships/image" Target="../media/image481.png"/><Relationship Id="rId2" Type="http://schemas.openxmlformats.org/officeDocument/2006/relationships/notesSlide" Target="../notesSlides/notesSlide57.xml"/><Relationship Id="rId1" Type="http://schemas.openxmlformats.org/officeDocument/2006/relationships/slideLayout" Target="../slideLayouts/slideLayout10.xml"/><Relationship Id="rId6" Type="http://schemas.openxmlformats.org/officeDocument/2006/relationships/image" Target="../media/image470.png"/><Relationship Id="rId5" Type="http://schemas.openxmlformats.org/officeDocument/2006/relationships/slide" Target="slide3.xml"/><Relationship Id="rId4" Type="http://schemas.openxmlformats.org/officeDocument/2006/relationships/slide" Target="slide4.xml"/><Relationship Id="rId9" Type="http://schemas.openxmlformats.org/officeDocument/2006/relationships/image" Target="../media/image541.png"/></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0.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1.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2.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slide" Target="slide8.xml"/><Relationship Id="rId7"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10.xml"/><Relationship Id="rId6" Type="http://schemas.openxmlformats.org/officeDocument/2006/relationships/image" Target="../media/image480.png"/><Relationship Id="rId5" Type="http://schemas.openxmlformats.org/officeDocument/2006/relationships/slide" Target="slide3.xml"/><Relationship Id="rId4" Type="http://schemas.openxmlformats.org/officeDocument/2006/relationships/slide" Target="slide4.xml"/></Relationships>
</file>

<file path=ppt/slides/_rels/slide63.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10.xml"/><Relationship Id="rId6" Type="http://schemas.openxmlformats.org/officeDocument/2006/relationships/image" Target="../media/image57.png"/><Relationship Id="rId5" Type="http://schemas.openxmlformats.org/officeDocument/2006/relationships/slide" Target="slide3.xml"/><Relationship Id="rId4" Type="http://schemas.openxmlformats.org/officeDocument/2006/relationships/slide" Target="slide4.xml"/></Relationships>
</file>

<file path=ppt/slides/_rels/slide64.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591.png"/><Relationship Id="rId2" Type="http://schemas.openxmlformats.org/officeDocument/2006/relationships/notesSlide" Target="../notesSlides/notesSlide64.xml"/><Relationship Id="rId1" Type="http://schemas.openxmlformats.org/officeDocument/2006/relationships/slideLayout" Target="../slideLayouts/slideLayout10.xml"/><Relationship Id="rId6" Type="http://schemas.openxmlformats.org/officeDocument/2006/relationships/image" Target="../media/image58.png"/><Relationship Id="rId5" Type="http://schemas.openxmlformats.org/officeDocument/2006/relationships/slide" Target="slide3.xml"/><Relationship Id="rId4" Type="http://schemas.openxmlformats.org/officeDocument/2006/relationships/slide" Target="slide4.xml"/></Relationships>
</file>

<file path=ppt/slides/_rels/slide6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5.xml"/><Relationship Id="rId1" Type="http://schemas.openxmlformats.org/officeDocument/2006/relationships/slideLayout" Target="../slideLayouts/slideLayout10.xml"/><Relationship Id="rId6" Type="http://schemas.openxmlformats.org/officeDocument/2006/relationships/image" Target="../media/image570.png"/><Relationship Id="rId5" Type="http://schemas.openxmlformats.org/officeDocument/2006/relationships/slide" Target="slide3.xml"/><Relationship Id="rId4" Type="http://schemas.openxmlformats.org/officeDocument/2006/relationships/slide" Target="slide4.xml"/></Relationships>
</file>

<file path=ppt/slides/_rels/slide6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6.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6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6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9.png"/><Relationship Id="rId18" Type="http://schemas.openxmlformats.org/officeDocument/2006/relationships/image" Target="../media/image14.png"/><Relationship Id="rId3" Type="http://schemas.openxmlformats.org/officeDocument/2006/relationships/slide" Target="slide8.xml"/><Relationship Id="rId7" Type="http://schemas.openxmlformats.org/officeDocument/2006/relationships/image" Target="../media/image3.png"/><Relationship Id="rId12" Type="http://schemas.openxmlformats.org/officeDocument/2006/relationships/image" Target="../media/image8.png"/><Relationship Id="rId17" Type="http://schemas.openxmlformats.org/officeDocument/2006/relationships/image" Target="../media/image13.png"/><Relationship Id="rId2" Type="http://schemas.openxmlformats.org/officeDocument/2006/relationships/notesSlide" Target="../notesSlides/notesSlide7.xml"/><Relationship Id="rId16" Type="http://schemas.openxmlformats.org/officeDocument/2006/relationships/image" Target="../media/image12.png"/><Relationship Id="rId1" Type="http://schemas.openxmlformats.org/officeDocument/2006/relationships/slideLayout" Target="../slideLayouts/slideLayout10.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slide" Target="slide3.xml"/><Relationship Id="rId15" Type="http://schemas.openxmlformats.org/officeDocument/2006/relationships/image" Target="../media/image11.png"/><Relationship Id="rId10" Type="http://schemas.openxmlformats.org/officeDocument/2006/relationships/image" Target="../media/image6.png"/><Relationship Id="rId4" Type="http://schemas.openxmlformats.org/officeDocument/2006/relationships/slide" Target="slide4.xml"/><Relationship Id="rId9" Type="http://schemas.openxmlformats.org/officeDocument/2006/relationships/image" Target="../media/image5.png"/><Relationship Id="rId14" Type="http://schemas.openxmlformats.org/officeDocument/2006/relationships/image" Target="../media/image10.png"/></Relationships>
</file>

<file path=ppt/slides/_rels/slide7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0.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1.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2.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3.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4.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5.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6.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7.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7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7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0.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1.xml"/><Relationship Id="rId1" Type="http://schemas.openxmlformats.org/officeDocument/2006/relationships/slideLayout" Target="../slideLayouts/slideLayout10.xml"/><Relationship Id="rId6" Type="http://schemas.openxmlformats.org/officeDocument/2006/relationships/image" Target="../media/image62.png"/><Relationship Id="rId5" Type="http://schemas.openxmlformats.org/officeDocument/2006/relationships/slide" Target="slide3.xml"/><Relationship Id="rId4" Type="http://schemas.openxmlformats.org/officeDocument/2006/relationships/slide" Target="slide4.xml"/></Relationships>
</file>

<file path=ppt/slides/_rels/slide8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2.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3.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4.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5.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7.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88.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slide" Target="slide3.xml"/><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1" name="Google Shape;231;p30"/>
          <p:cNvSpPr/>
          <p:nvPr/>
        </p:nvSpPr>
        <p:spPr>
          <a:xfrm>
            <a:off x="787726" y="3439798"/>
            <a:ext cx="2005949" cy="247026"/>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2" name="Google Shape;232;p30"/>
          <p:cNvSpPr txBox="1">
            <a:spLocks noGrp="1"/>
          </p:cNvSpPr>
          <p:nvPr>
            <p:ph type="ctrTitle"/>
          </p:nvPr>
        </p:nvSpPr>
        <p:spPr>
          <a:xfrm>
            <a:off x="543374" y="1051728"/>
            <a:ext cx="8057252" cy="2303946"/>
          </a:xfrm>
          <a:prstGeom prst="rect">
            <a:avLst/>
          </a:prstGeom>
        </p:spPr>
        <p:txBody>
          <a:bodyPr spcFirstLastPara="1" wrap="square" lIns="91425" tIns="91425" rIns="91425" bIns="91425" anchor="t" anchorCtr="0">
            <a:noAutofit/>
          </a:bodyPr>
          <a:lstStyle/>
          <a:p>
            <a:pPr algn="just">
              <a:spcAft>
                <a:spcPts val="200"/>
              </a:spcAft>
            </a:pPr>
            <a:r>
              <a:rPr lang="en-US" altLang="zh-TW" sz="2800" dirty="0">
                <a:solidFill>
                  <a:srgbClr val="C00000"/>
                </a:solidFill>
              </a:rPr>
              <a:t>PIFTA4Rec</a:t>
            </a:r>
            <a:r>
              <a:rPr lang="zh-TW" altLang="en-US" sz="2800" dirty="0"/>
              <a:t>：</a:t>
            </a:r>
            <a:r>
              <a:rPr lang="en-US" altLang="zh-TW" sz="2800" dirty="0"/>
              <a:t>A Hybrid Model of Personalized Item Frequency and Temporal Attention for Next-basket Recommendation </a:t>
            </a:r>
            <a:endParaRPr sz="2800" dirty="0"/>
          </a:p>
        </p:txBody>
      </p:sp>
      <p:sp>
        <p:nvSpPr>
          <p:cNvPr id="233" name="Google Shape;233;p30"/>
          <p:cNvSpPr txBox="1">
            <a:spLocks noGrp="1"/>
          </p:cNvSpPr>
          <p:nvPr>
            <p:ph type="subTitle" idx="1"/>
          </p:nvPr>
        </p:nvSpPr>
        <p:spPr>
          <a:xfrm>
            <a:off x="929590" y="3735389"/>
            <a:ext cx="1612192" cy="3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200" b="1" dirty="0" err="1">
                <a:latin typeface="Microsoft JhengHei" panose="020B0604030504040204" pitchFamily="34" charset="-120"/>
                <a:ea typeface="Microsoft JhengHei" panose="020B0604030504040204" pitchFamily="34" charset="-120"/>
              </a:rPr>
              <a:t>報告學生：林莉庭</a:t>
            </a:r>
            <a:endParaRPr sz="1200" b="1" dirty="0">
              <a:latin typeface="Microsoft JhengHei" panose="020B0604030504040204" pitchFamily="34" charset="-120"/>
              <a:ea typeface="Microsoft JhengHei" panose="020B0604030504040204" pitchFamily="34" charset="-120"/>
            </a:endParaRPr>
          </a:p>
        </p:txBody>
      </p:sp>
      <p:sp>
        <p:nvSpPr>
          <p:cNvPr id="241" name="Google Shape;241;p30"/>
          <p:cNvSpPr/>
          <p:nvPr/>
        </p:nvSpPr>
        <p:spPr>
          <a:xfrm>
            <a:off x="1211550" y="-697125"/>
            <a:ext cx="320100" cy="32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0"/>
          <p:cNvSpPr/>
          <p:nvPr/>
        </p:nvSpPr>
        <p:spPr>
          <a:xfrm>
            <a:off x="7612350" y="-697125"/>
            <a:ext cx="320100" cy="32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0"/>
          <p:cNvSpPr/>
          <p:nvPr/>
        </p:nvSpPr>
        <p:spPr>
          <a:xfrm>
            <a:off x="665625" y="2483641"/>
            <a:ext cx="5545209" cy="76147"/>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31;p30">
            <a:extLst>
              <a:ext uri="{FF2B5EF4-FFF2-40B4-BE49-F238E27FC236}">
                <a16:creationId xmlns:a16="http://schemas.microsoft.com/office/drawing/2014/main" id="{AAF48A48-C23E-7FA2-1194-91B1BB47D5D9}"/>
              </a:ext>
            </a:extLst>
          </p:cNvPr>
          <p:cNvSpPr/>
          <p:nvPr/>
        </p:nvSpPr>
        <p:spPr>
          <a:xfrm>
            <a:off x="787726" y="3771926"/>
            <a:ext cx="2005949" cy="247026"/>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33;p30">
            <a:extLst>
              <a:ext uri="{FF2B5EF4-FFF2-40B4-BE49-F238E27FC236}">
                <a16:creationId xmlns:a16="http://schemas.microsoft.com/office/drawing/2014/main" id="{CCFDA3E4-1A5B-1FDC-364A-5D8A755A04AB}"/>
              </a:ext>
            </a:extLst>
          </p:cNvPr>
          <p:cNvSpPr txBox="1">
            <a:spLocks/>
          </p:cNvSpPr>
          <p:nvPr/>
        </p:nvSpPr>
        <p:spPr>
          <a:xfrm>
            <a:off x="929590" y="3411025"/>
            <a:ext cx="1762220"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zh-TW" altLang="en-US" sz="1200" b="1" dirty="0">
                <a:latin typeface="Microsoft JhengHei" panose="020B0604030504040204" pitchFamily="34" charset="-120"/>
                <a:ea typeface="Microsoft JhengHei" panose="020B0604030504040204" pitchFamily="34" charset="-120"/>
              </a:rPr>
              <a:t>指導教授：陳彥良</a:t>
            </a:r>
          </a:p>
        </p:txBody>
      </p:sp>
      <p:sp>
        <p:nvSpPr>
          <p:cNvPr id="16" name="Google Shape;231;p30">
            <a:extLst>
              <a:ext uri="{FF2B5EF4-FFF2-40B4-BE49-F238E27FC236}">
                <a16:creationId xmlns:a16="http://schemas.microsoft.com/office/drawing/2014/main" id="{B4840C29-BCA6-D552-9AAC-CBFF3110CF40}"/>
              </a:ext>
            </a:extLst>
          </p:cNvPr>
          <p:cNvSpPr/>
          <p:nvPr/>
        </p:nvSpPr>
        <p:spPr>
          <a:xfrm>
            <a:off x="787726" y="4135114"/>
            <a:ext cx="2005949" cy="247026"/>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33;p30">
            <a:extLst>
              <a:ext uri="{FF2B5EF4-FFF2-40B4-BE49-F238E27FC236}">
                <a16:creationId xmlns:a16="http://schemas.microsoft.com/office/drawing/2014/main" id="{BF01C7A4-F863-ACFA-8AC2-D628D9CFE8E9}"/>
              </a:ext>
            </a:extLst>
          </p:cNvPr>
          <p:cNvSpPr txBox="1">
            <a:spLocks/>
          </p:cNvSpPr>
          <p:nvPr/>
        </p:nvSpPr>
        <p:spPr>
          <a:xfrm>
            <a:off x="929590" y="4098577"/>
            <a:ext cx="1829191"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zh-TW" altLang="en-US" sz="1200" b="1" dirty="0">
                <a:latin typeface="Microsoft JhengHei" panose="020B0604030504040204" pitchFamily="34" charset="-120"/>
                <a:ea typeface="Microsoft JhengHei" panose="020B0604030504040204" pitchFamily="34" charset="-120"/>
              </a:rPr>
              <a:t>報告日期：</a:t>
            </a:r>
            <a:r>
              <a:rPr lang="en-US" altLang="zh-TW" sz="1200" b="1" dirty="0">
                <a:latin typeface="Microsoft JhengHei" panose="020B0604030504040204" pitchFamily="34" charset="-120"/>
                <a:ea typeface="Microsoft JhengHei" panose="020B0604030504040204" pitchFamily="34" charset="-120"/>
              </a:rPr>
              <a:t>2024/00/00</a:t>
            </a:r>
            <a:endParaRPr lang="zh-TW" altLang="en-US" sz="1200" b="1" dirty="0">
              <a:latin typeface="Microsoft JhengHei" panose="020B0604030504040204" pitchFamily="34" charset="-120"/>
              <a:ea typeface="Microsoft JhengHei" panose="020B0604030504040204" pitchFamily="34" charset="-120"/>
            </a:endParaRPr>
          </a:p>
        </p:txBody>
      </p:sp>
      <p:grpSp>
        <p:nvGrpSpPr>
          <p:cNvPr id="54" name="Google Shape;753;p46">
            <a:extLst>
              <a:ext uri="{FF2B5EF4-FFF2-40B4-BE49-F238E27FC236}">
                <a16:creationId xmlns:a16="http://schemas.microsoft.com/office/drawing/2014/main" id="{861A4CDA-5C08-546C-CEB1-D60D20721D2C}"/>
              </a:ext>
            </a:extLst>
          </p:cNvPr>
          <p:cNvGrpSpPr/>
          <p:nvPr/>
        </p:nvGrpSpPr>
        <p:grpSpPr>
          <a:xfrm flipH="1">
            <a:off x="6152495" y="2231708"/>
            <a:ext cx="2330059" cy="2343105"/>
            <a:chOff x="5752125" y="761325"/>
            <a:chExt cx="2907101" cy="3232730"/>
          </a:xfrm>
        </p:grpSpPr>
        <p:grpSp>
          <p:nvGrpSpPr>
            <p:cNvPr id="55" name="Google Shape;754;p46">
              <a:extLst>
                <a:ext uri="{FF2B5EF4-FFF2-40B4-BE49-F238E27FC236}">
                  <a16:creationId xmlns:a16="http://schemas.microsoft.com/office/drawing/2014/main" id="{702110A8-77C2-CE27-B0A8-34106E46BB00}"/>
                </a:ext>
              </a:extLst>
            </p:cNvPr>
            <p:cNvGrpSpPr/>
            <p:nvPr/>
          </p:nvGrpSpPr>
          <p:grpSpPr>
            <a:xfrm>
              <a:off x="5752125" y="761325"/>
              <a:ext cx="1865301" cy="3232730"/>
              <a:chOff x="5752125" y="761325"/>
              <a:chExt cx="1865301" cy="3232730"/>
            </a:xfrm>
          </p:grpSpPr>
          <p:sp>
            <p:nvSpPr>
              <p:cNvPr id="213" name="Google Shape;755;p46">
                <a:extLst>
                  <a:ext uri="{FF2B5EF4-FFF2-40B4-BE49-F238E27FC236}">
                    <a16:creationId xmlns:a16="http://schemas.microsoft.com/office/drawing/2014/main" id="{C76A68C9-A8AF-3CB5-1268-D3E1832CD6DD}"/>
                  </a:ext>
                </a:extLst>
              </p:cNvPr>
              <p:cNvSpPr/>
              <p:nvPr/>
            </p:nvSpPr>
            <p:spPr>
              <a:xfrm>
                <a:off x="7212351" y="3356434"/>
                <a:ext cx="322559" cy="637617"/>
              </a:xfrm>
              <a:custGeom>
                <a:avLst/>
                <a:gdLst/>
                <a:ahLst/>
                <a:cxnLst/>
                <a:rect l="l" t="t" r="r" b="b"/>
                <a:pathLst>
                  <a:path w="2666" h="5270" extrusionOk="0">
                    <a:moveTo>
                      <a:pt x="2379" y="0"/>
                    </a:moveTo>
                    <a:lnTo>
                      <a:pt x="1120" y="176"/>
                    </a:lnTo>
                    <a:lnTo>
                      <a:pt x="1049" y="184"/>
                    </a:lnTo>
                    <a:lnTo>
                      <a:pt x="1033" y="184"/>
                    </a:lnTo>
                    <a:lnTo>
                      <a:pt x="225" y="298"/>
                    </a:lnTo>
                    <a:lnTo>
                      <a:pt x="151" y="310"/>
                    </a:lnTo>
                    <a:lnTo>
                      <a:pt x="1" y="5269"/>
                    </a:lnTo>
                    <a:lnTo>
                      <a:pt x="2665" y="5269"/>
                    </a:lnTo>
                    <a:lnTo>
                      <a:pt x="2391" y="224"/>
                    </a:lnTo>
                    <a:lnTo>
                      <a:pt x="237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756;p46">
                <a:extLst>
                  <a:ext uri="{FF2B5EF4-FFF2-40B4-BE49-F238E27FC236}">
                    <a16:creationId xmlns:a16="http://schemas.microsoft.com/office/drawing/2014/main" id="{D06D6B45-58FD-9DC1-AEF7-A0D9D6EADA96}"/>
                  </a:ext>
                </a:extLst>
              </p:cNvPr>
              <p:cNvSpPr/>
              <p:nvPr/>
            </p:nvSpPr>
            <p:spPr>
              <a:xfrm>
                <a:off x="7236186" y="2369763"/>
                <a:ext cx="381239" cy="1064107"/>
              </a:xfrm>
              <a:custGeom>
                <a:avLst/>
                <a:gdLst/>
                <a:ahLst/>
                <a:cxnLst/>
                <a:rect l="l" t="t" r="r" b="b"/>
                <a:pathLst>
                  <a:path w="3151" h="8795" extrusionOk="0">
                    <a:moveTo>
                      <a:pt x="738" y="1"/>
                    </a:moveTo>
                    <a:lnTo>
                      <a:pt x="1" y="8795"/>
                    </a:lnTo>
                    <a:lnTo>
                      <a:pt x="1" y="8795"/>
                    </a:lnTo>
                    <a:lnTo>
                      <a:pt x="3151" y="8198"/>
                    </a:lnTo>
                    <a:cubicBezTo>
                      <a:pt x="3151" y="8198"/>
                      <a:pt x="2908" y="6193"/>
                      <a:pt x="2444" y="3635"/>
                    </a:cubicBezTo>
                    <a:cubicBezTo>
                      <a:pt x="1982" y="1080"/>
                      <a:pt x="738" y="1"/>
                      <a:pt x="73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757;p46">
                <a:extLst>
                  <a:ext uri="{FF2B5EF4-FFF2-40B4-BE49-F238E27FC236}">
                    <a16:creationId xmlns:a16="http://schemas.microsoft.com/office/drawing/2014/main" id="{BBE9DF0F-4517-2653-1815-B7289157C199}"/>
                  </a:ext>
                </a:extLst>
              </p:cNvPr>
              <p:cNvSpPr/>
              <p:nvPr/>
            </p:nvSpPr>
            <p:spPr>
              <a:xfrm>
                <a:off x="5752125" y="1804862"/>
                <a:ext cx="1588599" cy="2189193"/>
              </a:xfrm>
              <a:custGeom>
                <a:avLst/>
                <a:gdLst/>
                <a:ahLst/>
                <a:cxnLst/>
                <a:rect l="l" t="t" r="r" b="b"/>
                <a:pathLst>
                  <a:path w="13130" h="18094" extrusionOk="0">
                    <a:moveTo>
                      <a:pt x="5074" y="1"/>
                    </a:moveTo>
                    <a:lnTo>
                      <a:pt x="5070" y="2685"/>
                    </a:lnTo>
                    <a:cubicBezTo>
                      <a:pt x="5070" y="2728"/>
                      <a:pt x="4964" y="2806"/>
                      <a:pt x="4799" y="2900"/>
                    </a:cubicBezTo>
                    <a:cubicBezTo>
                      <a:pt x="4328" y="3179"/>
                      <a:pt x="3379" y="3591"/>
                      <a:pt x="3198" y="3685"/>
                    </a:cubicBezTo>
                    <a:cubicBezTo>
                      <a:pt x="2618" y="3991"/>
                      <a:pt x="2076" y="4360"/>
                      <a:pt x="1589" y="4791"/>
                    </a:cubicBezTo>
                    <a:cubicBezTo>
                      <a:pt x="1582" y="4796"/>
                      <a:pt x="1573" y="4804"/>
                      <a:pt x="1570" y="4807"/>
                    </a:cubicBezTo>
                    <a:cubicBezTo>
                      <a:pt x="557" y="5702"/>
                      <a:pt x="1" y="7005"/>
                      <a:pt x="1" y="8355"/>
                    </a:cubicBezTo>
                    <a:lnTo>
                      <a:pt x="1" y="16477"/>
                    </a:lnTo>
                    <a:cubicBezTo>
                      <a:pt x="5" y="16485"/>
                      <a:pt x="5" y="16492"/>
                      <a:pt x="5" y="16501"/>
                    </a:cubicBezTo>
                    <a:cubicBezTo>
                      <a:pt x="8" y="16524"/>
                      <a:pt x="12" y="16536"/>
                      <a:pt x="12" y="16536"/>
                    </a:cubicBezTo>
                    <a:lnTo>
                      <a:pt x="726" y="16144"/>
                    </a:lnTo>
                    <a:lnTo>
                      <a:pt x="895" y="16050"/>
                    </a:lnTo>
                    <a:lnTo>
                      <a:pt x="1370" y="15786"/>
                    </a:lnTo>
                    <a:lnTo>
                      <a:pt x="1370" y="16842"/>
                    </a:lnTo>
                    <a:lnTo>
                      <a:pt x="1370" y="16846"/>
                    </a:lnTo>
                    <a:cubicBezTo>
                      <a:pt x="1366" y="17321"/>
                      <a:pt x="1366" y="17740"/>
                      <a:pt x="1366" y="18093"/>
                    </a:cubicBezTo>
                    <a:lnTo>
                      <a:pt x="13028" y="18093"/>
                    </a:lnTo>
                    <a:cubicBezTo>
                      <a:pt x="13044" y="17137"/>
                      <a:pt x="13067" y="15681"/>
                      <a:pt x="13086" y="14067"/>
                    </a:cubicBezTo>
                    <a:lnTo>
                      <a:pt x="13086" y="14049"/>
                    </a:lnTo>
                    <a:cubicBezTo>
                      <a:pt x="13091" y="13805"/>
                      <a:pt x="13094" y="13558"/>
                      <a:pt x="13098" y="13307"/>
                    </a:cubicBezTo>
                    <a:cubicBezTo>
                      <a:pt x="13098" y="13209"/>
                      <a:pt x="13098" y="13111"/>
                      <a:pt x="13102" y="13008"/>
                    </a:cubicBezTo>
                    <a:cubicBezTo>
                      <a:pt x="13102" y="12863"/>
                      <a:pt x="13102" y="12714"/>
                      <a:pt x="13106" y="12565"/>
                    </a:cubicBezTo>
                    <a:cubicBezTo>
                      <a:pt x="13110" y="12243"/>
                      <a:pt x="13114" y="11921"/>
                      <a:pt x="13114" y="11604"/>
                    </a:cubicBezTo>
                    <a:cubicBezTo>
                      <a:pt x="13118" y="11501"/>
                      <a:pt x="13118" y="11400"/>
                      <a:pt x="13118" y="11302"/>
                    </a:cubicBezTo>
                    <a:cubicBezTo>
                      <a:pt x="13118" y="11074"/>
                      <a:pt x="13122" y="10854"/>
                      <a:pt x="13122" y="10630"/>
                    </a:cubicBezTo>
                    <a:cubicBezTo>
                      <a:pt x="13126" y="10121"/>
                      <a:pt x="13129" y="9623"/>
                      <a:pt x="13129" y="9139"/>
                    </a:cubicBezTo>
                    <a:lnTo>
                      <a:pt x="13129" y="9120"/>
                    </a:lnTo>
                    <a:lnTo>
                      <a:pt x="13129" y="8143"/>
                    </a:lnTo>
                    <a:cubicBezTo>
                      <a:pt x="13126" y="6774"/>
                      <a:pt x="13110" y="5655"/>
                      <a:pt x="13067" y="5082"/>
                    </a:cubicBezTo>
                    <a:cubicBezTo>
                      <a:pt x="13051" y="4847"/>
                      <a:pt x="13031" y="4706"/>
                      <a:pt x="13008" y="4674"/>
                    </a:cubicBezTo>
                    <a:lnTo>
                      <a:pt x="13004" y="4670"/>
                    </a:lnTo>
                    <a:cubicBezTo>
                      <a:pt x="12474" y="4137"/>
                      <a:pt x="10713" y="3728"/>
                      <a:pt x="9583" y="3395"/>
                    </a:cubicBezTo>
                    <a:cubicBezTo>
                      <a:pt x="9092" y="3250"/>
                      <a:pt x="8723" y="3120"/>
                      <a:pt x="8625" y="2998"/>
                    </a:cubicBezTo>
                    <a:lnTo>
                      <a:pt x="8629" y="2465"/>
                    </a:lnTo>
                    <a:lnTo>
                      <a:pt x="8633" y="1790"/>
                    </a:lnTo>
                    <a:lnTo>
                      <a:pt x="8636" y="1189"/>
                    </a:lnTo>
                    <a:lnTo>
                      <a:pt x="8641" y="601"/>
                    </a:lnTo>
                    <a:lnTo>
                      <a:pt x="5074"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758;p46">
                <a:extLst>
                  <a:ext uri="{FF2B5EF4-FFF2-40B4-BE49-F238E27FC236}">
                    <a16:creationId xmlns:a16="http://schemas.microsoft.com/office/drawing/2014/main" id="{D8F00B38-8117-1129-FB0E-017981237599}"/>
                  </a:ext>
                </a:extLst>
              </p:cNvPr>
              <p:cNvSpPr/>
              <p:nvPr/>
            </p:nvSpPr>
            <p:spPr>
              <a:xfrm>
                <a:off x="5883157" y="761325"/>
                <a:ext cx="742153" cy="633020"/>
              </a:xfrm>
              <a:custGeom>
                <a:avLst/>
                <a:gdLst/>
                <a:ahLst/>
                <a:cxnLst/>
                <a:rect l="l" t="t" r="r" b="b"/>
                <a:pathLst>
                  <a:path w="6134" h="5232" extrusionOk="0">
                    <a:moveTo>
                      <a:pt x="4627" y="0"/>
                    </a:moveTo>
                    <a:cubicBezTo>
                      <a:pt x="4233" y="0"/>
                      <a:pt x="3834" y="143"/>
                      <a:pt x="3536" y="406"/>
                    </a:cubicBezTo>
                    <a:cubicBezTo>
                      <a:pt x="3371" y="554"/>
                      <a:pt x="3221" y="739"/>
                      <a:pt x="3010" y="802"/>
                    </a:cubicBezTo>
                    <a:cubicBezTo>
                      <a:pt x="2953" y="819"/>
                      <a:pt x="2896" y="826"/>
                      <a:pt x="2839" y="826"/>
                    </a:cubicBezTo>
                    <a:cubicBezTo>
                      <a:pt x="2642" y="826"/>
                      <a:pt x="2440" y="742"/>
                      <a:pt x="2245" y="684"/>
                    </a:cubicBezTo>
                    <a:cubicBezTo>
                      <a:pt x="2069" y="634"/>
                      <a:pt x="1884" y="604"/>
                      <a:pt x="1701" y="604"/>
                    </a:cubicBezTo>
                    <a:cubicBezTo>
                      <a:pt x="1540" y="604"/>
                      <a:pt x="1381" y="627"/>
                      <a:pt x="1229" y="680"/>
                    </a:cubicBezTo>
                    <a:cubicBezTo>
                      <a:pt x="796" y="833"/>
                      <a:pt x="472" y="1202"/>
                      <a:pt x="263" y="1610"/>
                    </a:cubicBezTo>
                    <a:cubicBezTo>
                      <a:pt x="114" y="1904"/>
                      <a:pt x="12" y="2226"/>
                      <a:pt x="8" y="2552"/>
                    </a:cubicBezTo>
                    <a:cubicBezTo>
                      <a:pt x="1" y="3097"/>
                      <a:pt x="255" y="3611"/>
                      <a:pt x="573" y="4046"/>
                    </a:cubicBezTo>
                    <a:cubicBezTo>
                      <a:pt x="769" y="4318"/>
                      <a:pt x="997" y="4573"/>
                      <a:pt x="1280" y="4749"/>
                    </a:cubicBezTo>
                    <a:cubicBezTo>
                      <a:pt x="1562" y="4930"/>
                      <a:pt x="1892" y="5024"/>
                      <a:pt x="2221" y="5098"/>
                    </a:cubicBezTo>
                    <a:cubicBezTo>
                      <a:pt x="2560" y="5175"/>
                      <a:pt x="2912" y="5231"/>
                      <a:pt x="3260" y="5231"/>
                    </a:cubicBezTo>
                    <a:cubicBezTo>
                      <a:pt x="3568" y="5231"/>
                      <a:pt x="3872" y="5187"/>
                      <a:pt x="4159" y="5075"/>
                    </a:cubicBezTo>
                    <a:cubicBezTo>
                      <a:pt x="4728" y="4859"/>
                      <a:pt x="5176" y="4396"/>
                      <a:pt x="5467" y="3866"/>
                    </a:cubicBezTo>
                    <a:cubicBezTo>
                      <a:pt x="5745" y="3356"/>
                      <a:pt x="5882" y="2780"/>
                      <a:pt x="6023" y="2222"/>
                    </a:cubicBezTo>
                    <a:cubicBezTo>
                      <a:pt x="6133" y="1795"/>
                      <a:pt x="6113" y="1296"/>
                      <a:pt x="5949" y="884"/>
                    </a:cubicBezTo>
                    <a:cubicBezTo>
                      <a:pt x="5839" y="601"/>
                      <a:pt x="5635" y="350"/>
                      <a:pt x="5372" y="194"/>
                    </a:cubicBezTo>
                    <a:cubicBezTo>
                      <a:pt x="5146" y="63"/>
                      <a:pt x="4887" y="0"/>
                      <a:pt x="462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759;p46">
                <a:extLst>
                  <a:ext uri="{FF2B5EF4-FFF2-40B4-BE49-F238E27FC236}">
                    <a16:creationId xmlns:a16="http://schemas.microsoft.com/office/drawing/2014/main" id="{8F272DF4-F23A-89C8-B342-7B8884D8E8F1}"/>
                  </a:ext>
                </a:extLst>
              </p:cNvPr>
              <p:cNvSpPr/>
              <p:nvPr/>
            </p:nvSpPr>
            <p:spPr>
              <a:xfrm>
                <a:off x="6044557" y="990601"/>
                <a:ext cx="605918" cy="783168"/>
              </a:xfrm>
              <a:custGeom>
                <a:avLst/>
                <a:gdLst/>
                <a:ahLst/>
                <a:cxnLst/>
                <a:rect l="l" t="t" r="r" b="b"/>
                <a:pathLst>
                  <a:path w="5008" h="6473" extrusionOk="0">
                    <a:moveTo>
                      <a:pt x="3526" y="1"/>
                    </a:moveTo>
                    <a:cubicBezTo>
                      <a:pt x="3015" y="1"/>
                      <a:pt x="2499" y="258"/>
                      <a:pt x="2241" y="700"/>
                    </a:cubicBezTo>
                    <a:cubicBezTo>
                      <a:pt x="2068" y="1002"/>
                      <a:pt x="1998" y="1390"/>
                      <a:pt x="1708" y="1579"/>
                    </a:cubicBezTo>
                    <a:cubicBezTo>
                      <a:pt x="1543" y="1680"/>
                      <a:pt x="1338" y="1700"/>
                      <a:pt x="1158" y="1771"/>
                    </a:cubicBezTo>
                    <a:cubicBezTo>
                      <a:pt x="903" y="1873"/>
                      <a:pt x="703" y="2077"/>
                      <a:pt x="534" y="2293"/>
                    </a:cubicBezTo>
                    <a:cubicBezTo>
                      <a:pt x="310" y="2587"/>
                      <a:pt x="134" y="2924"/>
                      <a:pt x="75" y="3290"/>
                    </a:cubicBezTo>
                    <a:cubicBezTo>
                      <a:pt x="0" y="3764"/>
                      <a:pt x="130" y="4243"/>
                      <a:pt x="291" y="4690"/>
                    </a:cubicBezTo>
                    <a:cubicBezTo>
                      <a:pt x="416" y="5043"/>
                      <a:pt x="565" y="5393"/>
                      <a:pt x="781" y="5699"/>
                    </a:cubicBezTo>
                    <a:cubicBezTo>
                      <a:pt x="998" y="6005"/>
                      <a:pt x="1288" y="6271"/>
                      <a:pt x="1637" y="6401"/>
                    </a:cubicBezTo>
                    <a:cubicBezTo>
                      <a:pt x="1751" y="6446"/>
                      <a:pt x="1868" y="6472"/>
                      <a:pt x="1990" y="6472"/>
                    </a:cubicBezTo>
                    <a:cubicBezTo>
                      <a:pt x="1998" y="6472"/>
                      <a:pt x="2006" y="6472"/>
                      <a:pt x="2014" y="6472"/>
                    </a:cubicBezTo>
                    <a:cubicBezTo>
                      <a:pt x="2143" y="6464"/>
                      <a:pt x="2273" y="6421"/>
                      <a:pt x="2394" y="6366"/>
                    </a:cubicBezTo>
                    <a:cubicBezTo>
                      <a:pt x="2802" y="6173"/>
                      <a:pt x="3147" y="5848"/>
                      <a:pt x="3356" y="5447"/>
                    </a:cubicBezTo>
                    <a:cubicBezTo>
                      <a:pt x="3606" y="4973"/>
                      <a:pt x="3658" y="4424"/>
                      <a:pt x="3810" y="3906"/>
                    </a:cubicBezTo>
                    <a:cubicBezTo>
                      <a:pt x="4058" y="3051"/>
                      <a:pt x="4576" y="2281"/>
                      <a:pt x="4776" y="1414"/>
                    </a:cubicBezTo>
                    <a:cubicBezTo>
                      <a:pt x="4819" y="1226"/>
                      <a:pt x="4859" y="1017"/>
                      <a:pt x="5007" y="896"/>
                    </a:cubicBezTo>
                    <a:lnTo>
                      <a:pt x="4937" y="649"/>
                    </a:lnTo>
                    <a:cubicBezTo>
                      <a:pt x="4576" y="276"/>
                      <a:pt x="4077" y="17"/>
                      <a:pt x="3559" y="1"/>
                    </a:cubicBezTo>
                    <a:cubicBezTo>
                      <a:pt x="3548" y="1"/>
                      <a:pt x="3537" y="1"/>
                      <a:pt x="3526"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760;p46">
                <a:extLst>
                  <a:ext uri="{FF2B5EF4-FFF2-40B4-BE49-F238E27FC236}">
                    <a16:creationId xmlns:a16="http://schemas.microsoft.com/office/drawing/2014/main" id="{F154388A-1E89-A245-968E-A8ABBE85A1DA}"/>
                  </a:ext>
                </a:extLst>
              </p:cNvPr>
              <p:cNvSpPr/>
              <p:nvPr/>
            </p:nvSpPr>
            <p:spPr>
              <a:xfrm>
                <a:off x="6447695" y="979107"/>
                <a:ext cx="817166" cy="720374"/>
              </a:xfrm>
              <a:custGeom>
                <a:avLst/>
                <a:gdLst/>
                <a:ahLst/>
                <a:cxnLst/>
                <a:rect l="l" t="t" r="r" b="b"/>
                <a:pathLst>
                  <a:path w="6754" h="5954" extrusionOk="0">
                    <a:moveTo>
                      <a:pt x="1255" y="0"/>
                    </a:moveTo>
                    <a:cubicBezTo>
                      <a:pt x="1200" y="0"/>
                      <a:pt x="1145" y="1"/>
                      <a:pt x="1091" y="2"/>
                    </a:cubicBezTo>
                    <a:cubicBezTo>
                      <a:pt x="1060" y="3"/>
                      <a:pt x="1027" y="3"/>
                      <a:pt x="991" y="3"/>
                    </a:cubicBezTo>
                    <a:cubicBezTo>
                      <a:pt x="960" y="3"/>
                      <a:pt x="928" y="3"/>
                      <a:pt x="895" y="3"/>
                    </a:cubicBezTo>
                    <a:cubicBezTo>
                      <a:pt x="659" y="3"/>
                      <a:pt x="370" y="11"/>
                      <a:pt x="223" y="143"/>
                    </a:cubicBezTo>
                    <a:cubicBezTo>
                      <a:pt x="0" y="344"/>
                      <a:pt x="212" y="516"/>
                      <a:pt x="345" y="677"/>
                    </a:cubicBezTo>
                    <a:cubicBezTo>
                      <a:pt x="526" y="893"/>
                      <a:pt x="585" y="1172"/>
                      <a:pt x="636" y="1442"/>
                    </a:cubicBezTo>
                    <a:cubicBezTo>
                      <a:pt x="788" y="2293"/>
                      <a:pt x="926" y="3161"/>
                      <a:pt x="1268" y="3957"/>
                    </a:cubicBezTo>
                    <a:cubicBezTo>
                      <a:pt x="1612" y="4754"/>
                      <a:pt x="2193" y="5484"/>
                      <a:pt x="3001" y="5801"/>
                    </a:cubicBezTo>
                    <a:cubicBezTo>
                      <a:pt x="3239" y="5897"/>
                      <a:pt x="3496" y="5954"/>
                      <a:pt x="3752" y="5954"/>
                    </a:cubicBezTo>
                    <a:cubicBezTo>
                      <a:pt x="3897" y="5954"/>
                      <a:pt x="4042" y="5935"/>
                      <a:pt x="4182" y="5895"/>
                    </a:cubicBezTo>
                    <a:cubicBezTo>
                      <a:pt x="4658" y="5763"/>
                      <a:pt x="5030" y="5406"/>
                      <a:pt x="5482" y="5201"/>
                    </a:cubicBezTo>
                    <a:cubicBezTo>
                      <a:pt x="5741" y="5084"/>
                      <a:pt x="6031" y="5013"/>
                      <a:pt x="6250" y="4829"/>
                    </a:cubicBezTo>
                    <a:cubicBezTo>
                      <a:pt x="6408" y="4695"/>
                      <a:pt x="6513" y="4511"/>
                      <a:pt x="6584" y="4318"/>
                    </a:cubicBezTo>
                    <a:cubicBezTo>
                      <a:pt x="6753" y="3852"/>
                      <a:pt x="6710" y="3314"/>
                      <a:pt x="6474" y="2878"/>
                    </a:cubicBezTo>
                    <a:cubicBezTo>
                      <a:pt x="6239" y="2439"/>
                      <a:pt x="5819" y="2110"/>
                      <a:pt x="5341" y="1980"/>
                    </a:cubicBezTo>
                    <a:cubicBezTo>
                      <a:pt x="5132" y="1925"/>
                      <a:pt x="4901" y="1898"/>
                      <a:pt x="4747" y="1741"/>
                    </a:cubicBezTo>
                    <a:cubicBezTo>
                      <a:pt x="4591" y="1583"/>
                      <a:pt x="4567" y="1340"/>
                      <a:pt x="4485" y="1136"/>
                    </a:cubicBezTo>
                    <a:cubicBezTo>
                      <a:pt x="4375" y="873"/>
                      <a:pt x="4159" y="669"/>
                      <a:pt x="3916" y="528"/>
                    </a:cubicBezTo>
                    <a:cubicBezTo>
                      <a:pt x="3673" y="386"/>
                      <a:pt x="3398" y="304"/>
                      <a:pt x="3123" y="238"/>
                    </a:cubicBezTo>
                    <a:cubicBezTo>
                      <a:pt x="2778" y="151"/>
                      <a:pt x="2425" y="85"/>
                      <a:pt x="2068" y="45"/>
                    </a:cubicBezTo>
                    <a:cubicBezTo>
                      <a:pt x="1797" y="16"/>
                      <a:pt x="1526" y="0"/>
                      <a:pt x="12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761;p46">
                <a:extLst>
                  <a:ext uri="{FF2B5EF4-FFF2-40B4-BE49-F238E27FC236}">
                    <a16:creationId xmlns:a16="http://schemas.microsoft.com/office/drawing/2014/main" id="{A4DC7DE0-0FE1-1808-932A-0C35CD3BE4F4}"/>
                  </a:ext>
                </a:extLst>
              </p:cNvPr>
              <p:cNvSpPr/>
              <p:nvPr/>
            </p:nvSpPr>
            <p:spPr>
              <a:xfrm>
                <a:off x="6306984" y="1057145"/>
                <a:ext cx="772158" cy="967678"/>
              </a:xfrm>
              <a:custGeom>
                <a:avLst/>
                <a:gdLst/>
                <a:ahLst/>
                <a:cxnLst/>
                <a:rect l="l" t="t" r="r" b="b"/>
                <a:pathLst>
                  <a:path w="6382" h="7998" extrusionOk="0">
                    <a:moveTo>
                      <a:pt x="3192" y="0"/>
                    </a:moveTo>
                    <a:cubicBezTo>
                      <a:pt x="2967" y="0"/>
                      <a:pt x="2748" y="24"/>
                      <a:pt x="2536" y="71"/>
                    </a:cubicBezTo>
                    <a:cubicBezTo>
                      <a:pt x="2501" y="76"/>
                      <a:pt x="2469" y="83"/>
                      <a:pt x="2438" y="91"/>
                    </a:cubicBezTo>
                    <a:cubicBezTo>
                      <a:pt x="2348" y="114"/>
                      <a:pt x="2261" y="138"/>
                      <a:pt x="2175" y="165"/>
                    </a:cubicBezTo>
                    <a:cubicBezTo>
                      <a:pt x="912" y="594"/>
                      <a:pt x="1" y="1786"/>
                      <a:pt x="1" y="3195"/>
                    </a:cubicBezTo>
                    <a:cubicBezTo>
                      <a:pt x="1" y="3446"/>
                      <a:pt x="13" y="3682"/>
                      <a:pt x="53" y="3905"/>
                    </a:cubicBezTo>
                    <a:cubicBezTo>
                      <a:pt x="60" y="3941"/>
                      <a:pt x="68" y="3972"/>
                      <a:pt x="76" y="4007"/>
                    </a:cubicBezTo>
                    <a:cubicBezTo>
                      <a:pt x="100" y="4113"/>
                      <a:pt x="131" y="4219"/>
                      <a:pt x="174" y="4321"/>
                    </a:cubicBezTo>
                    <a:lnTo>
                      <a:pt x="178" y="4372"/>
                    </a:lnTo>
                    <a:lnTo>
                      <a:pt x="256" y="4815"/>
                    </a:lnTo>
                    <a:lnTo>
                      <a:pt x="296" y="5055"/>
                    </a:lnTo>
                    <a:lnTo>
                      <a:pt x="488" y="6181"/>
                    </a:lnTo>
                    <a:lnTo>
                      <a:pt x="629" y="6997"/>
                    </a:lnTo>
                    <a:cubicBezTo>
                      <a:pt x="703" y="7445"/>
                      <a:pt x="1366" y="7892"/>
                      <a:pt x="1818" y="7919"/>
                    </a:cubicBezTo>
                    <a:lnTo>
                      <a:pt x="5044" y="7998"/>
                    </a:lnTo>
                    <a:cubicBezTo>
                      <a:pt x="5730" y="7974"/>
                      <a:pt x="6024" y="7628"/>
                      <a:pt x="6068" y="7103"/>
                    </a:cubicBezTo>
                    <a:lnTo>
                      <a:pt x="6343" y="3705"/>
                    </a:lnTo>
                    <a:cubicBezTo>
                      <a:pt x="6370" y="3537"/>
                      <a:pt x="6381" y="3367"/>
                      <a:pt x="6381" y="3195"/>
                    </a:cubicBezTo>
                    <a:cubicBezTo>
                      <a:pt x="6381" y="2956"/>
                      <a:pt x="6354" y="2724"/>
                      <a:pt x="6303" y="2501"/>
                    </a:cubicBezTo>
                    <a:cubicBezTo>
                      <a:pt x="6174" y="1907"/>
                      <a:pt x="5879" y="1378"/>
                      <a:pt x="5471" y="962"/>
                    </a:cubicBezTo>
                    <a:cubicBezTo>
                      <a:pt x="4890" y="370"/>
                      <a:pt x="4082" y="0"/>
                      <a:pt x="319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762;p46">
                <a:extLst>
                  <a:ext uri="{FF2B5EF4-FFF2-40B4-BE49-F238E27FC236}">
                    <a16:creationId xmlns:a16="http://schemas.microsoft.com/office/drawing/2014/main" id="{32431538-8382-78EF-EBE0-F17EDA7AA239}"/>
                  </a:ext>
                </a:extLst>
              </p:cNvPr>
              <p:cNvSpPr/>
              <p:nvPr/>
            </p:nvSpPr>
            <p:spPr>
              <a:xfrm>
                <a:off x="6143769" y="1525617"/>
                <a:ext cx="311065" cy="286504"/>
              </a:xfrm>
              <a:custGeom>
                <a:avLst/>
                <a:gdLst/>
                <a:ahLst/>
                <a:cxnLst/>
                <a:rect l="l" t="t" r="r" b="b"/>
                <a:pathLst>
                  <a:path w="2571" h="2368" extrusionOk="0">
                    <a:moveTo>
                      <a:pt x="1176" y="0"/>
                    </a:moveTo>
                    <a:cubicBezTo>
                      <a:pt x="1044" y="0"/>
                      <a:pt x="911" y="34"/>
                      <a:pt x="785" y="116"/>
                    </a:cubicBezTo>
                    <a:cubicBezTo>
                      <a:pt x="0" y="618"/>
                      <a:pt x="236" y="2360"/>
                      <a:pt x="1547" y="2367"/>
                    </a:cubicBezTo>
                    <a:cubicBezTo>
                      <a:pt x="1549" y="2367"/>
                      <a:pt x="1552" y="2367"/>
                      <a:pt x="1554" y="2367"/>
                    </a:cubicBezTo>
                    <a:cubicBezTo>
                      <a:pt x="2410" y="2367"/>
                      <a:pt x="2570" y="916"/>
                      <a:pt x="2570" y="916"/>
                    </a:cubicBezTo>
                    <a:cubicBezTo>
                      <a:pt x="2570" y="916"/>
                      <a:pt x="1865" y="0"/>
                      <a:pt x="117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763;p46">
                <a:extLst>
                  <a:ext uri="{FF2B5EF4-FFF2-40B4-BE49-F238E27FC236}">
                    <a16:creationId xmlns:a16="http://schemas.microsoft.com/office/drawing/2014/main" id="{648F26C7-7280-897A-3922-A53428069BC7}"/>
                  </a:ext>
                </a:extLst>
              </p:cNvPr>
              <p:cNvSpPr/>
              <p:nvPr/>
            </p:nvSpPr>
            <p:spPr>
              <a:xfrm>
                <a:off x="6605224" y="1042868"/>
                <a:ext cx="479120" cy="317720"/>
              </a:xfrm>
              <a:custGeom>
                <a:avLst/>
                <a:gdLst/>
                <a:ahLst/>
                <a:cxnLst/>
                <a:rect l="l" t="t" r="r" b="b"/>
                <a:pathLst>
                  <a:path w="3960" h="2626" extrusionOk="0">
                    <a:moveTo>
                      <a:pt x="687" y="1"/>
                    </a:moveTo>
                    <a:cubicBezTo>
                      <a:pt x="455" y="1"/>
                      <a:pt x="225" y="24"/>
                      <a:pt x="0" y="71"/>
                    </a:cubicBezTo>
                    <a:cubicBezTo>
                      <a:pt x="4" y="107"/>
                      <a:pt x="8" y="142"/>
                      <a:pt x="16" y="181"/>
                    </a:cubicBezTo>
                    <a:cubicBezTo>
                      <a:pt x="114" y="605"/>
                      <a:pt x="354" y="1002"/>
                      <a:pt x="683" y="1284"/>
                    </a:cubicBezTo>
                    <a:cubicBezTo>
                      <a:pt x="874" y="1448"/>
                      <a:pt x="1113" y="1579"/>
                      <a:pt x="1362" y="1579"/>
                    </a:cubicBezTo>
                    <a:cubicBezTo>
                      <a:pt x="1398" y="1579"/>
                      <a:pt x="1435" y="1577"/>
                      <a:pt x="1472" y="1571"/>
                    </a:cubicBezTo>
                    <a:cubicBezTo>
                      <a:pt x="1681" y="1536"/>
                      <a:pt x="1871" y="1398"/>
                      <a:pt x="2084" y="1398"/>
                    </a:cubicBezTo>
                    <a:cubicBezTo>
                      <a:pt x="2086" y="1398"/>
                      <a:pt x="2089" y="1398"/>
                      <a:pt x="2092" y="1398"/>
                    </a:cubicBezTo>
                    <a:cubicBezTo>
                      <a:pt x="2438" y="1398"/>
                      <a:pt x="2665" y="1735"/>
                      <a:pt x="2892" y="1994"/>
                    </a:cubicBezTo>
                    <a:cubicBezTo>
                      <a:pt x="3077" y="2202"/>
                      <a:pt x="3300" y="2383"/>
                      <a:pt x="3544" y="2516"/>
                    </a:cubicBezTo>
                    <a:cubicBezTo>
                      <a:pt x="3648" y="2575"/>
                      <a:pt x="3771" y="2625"/>
                      <a:pt x="3888" y="2625"/>
                    </a:cubicBezTo>
                    <a:cubicBezTo>
                      <a:pt x="3912" y="2625"/>
                      <a:pt x="3936" y="2623"/>
                      <a:pt x="3959" y="2619"/>
                    </a:cubicBezTo>
                    <a:cubicBezTo>
                      <a:pt x="3822" y="1998"/>
                      <a:pt x="3512" y="1441"/>
                      <a:pt x="3081" y="1005"/>
                    </a:cubicBezTo>
                    <a:cubicBezTo>
                      <a:pt x="2472" y="386"/>
                      <a:pt x="1625" y="1"/>
                      <a:pt x="68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764;p46">
                <a:extLst>
                  <a:ext uri="{FF2B5EF4-FFF2-40B4-BE49-F238E27FC236}">
                    <a16:creationId xmlns:a16="http://schemas.microsoft.com/office/drawing/2014/main" id="{FAE7D190-D6FB-FFA6-B793-E363719982B1}"/>
                  </a:ext>
                </a:extLst>
              </p:cNvPr>
              <p:cNvSpPr/>
              <p:nvPr/>
            </p:nvSpPr>
            <p:spPr>
              <a:xfrm>
                <a:off x="6293312" y="1745577"/>
                <a:ext cx="48033" cy="48033"/>
              </a:xfrm>
              <a:custGeom>
                <a:avLst/>
                <a:gdLst/>
                <a:ahLst/>
                <a:cxnLst/>
                <a:rect l="l" t="t" r="r" b="b"/>
                <a:pathLst>
                  <a:path w="397" h="397" extrusionOk="0">
                    <a:moveTo>
                      <a:pt x="201" y="0"/>
                    </a:moveTo>
                    <a:cubicBezTo>
                      <a:pt x="90" y="0"/>
                      <a:pt x="1" y="91"/>
                      <a:pt x="1" y="201"/>
                    </a:cubicBezTo>
                    <a:cubicBezTo>
                      <a:pt x="1" y="310"/>
                      <a:pt x="90" y="397"/>
                      <a:pt x="201" y="397"/>
                    </a:cubicBezTo>
                    <a:cubicBezTo>
                      <a:pt x="307" y="397"/>
                      <a:pt x="396" y="310"/>
                      <a:pt x="396" y="201"/>
                    </a:cubicBezTo>
                    <a:cubicBezTo>
                      <a:pt x="396" y="91"/>
                      <a:pt x="307" y="0"/>
                      <a:pt x="20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765;p46">
                <a:extLst>
                  <a:ext uri="{FF2B5EF4-FFF2-40B4-BE49-F238E27FC236}">
                    <a16:creationId xmlns:a16="http://schemas.microsoft.com/office/drawing/2014/main" id="{3DE7F555-7A2F-10E6-0421-8E3CEAD0D2EF}"/>
                  </a:ext>
                </a:extLst>
              </p:cNvPr>
              <p:cNvSpPr/>
              <p:nvPr/>
            </p:nvSpPr>
            <p:spPr>
              <a:xfrm>
                <a:off x="6636561" y="1488836"/>
                <a:ext cx="70416" cy="28070"/>
              </a:xfrm>
              <a:custGeom>
                <a:avLst/>
                <a:gdLst/>
                <a:ahLst/>
                <a:cxnLst/>
                <a:rect l="l" t="t" r="r" b="b"/>
                <a:pathLst>
                  <a:path w="582" h="232" extrusionOk="0">
                    <a:moveTo>
                      <a:pt x="356" y="1"/>
                    </a:moveTo>
                    <a:cubicBezTo>
                      <a:pt x="222" y="1"/>
                      <a:pt x="87" y="63"/>
                      <a:pt x="13" y="176"/>
                    </a:cubicBezTo>
                    <a:cubicBezTo>
                      <a:pt x="0" y="192"/>
                      <a:pt x="4" y="215"/>
                      <a:pt x="20" y="223"/>
                    </a:cubicBezTo>
                    <a:cubicBezTo>
                      <a:pt x="28" y="228"/>
                      <a:pt x="31" y="231"/>
                      <a:pt x="40" y="231"/>
                    </a:cubicBezTo>
                    <a:cubicBezTo>
                      <a:pt x="51" y="231"/>
                      <a:pt x="64" y="223"/>
                      <a:pt x="67" y="215"/>
                    </a:cubicBezTo>
                    <a:cubicBezTo>
                      <a:pt x="131" y="120"/>
                      <a:pt x="244" y="67"/>
                      <a:pt x="355" y="67"/>
                    </a:cubicBezTo>
                    <a:cubicBezTo>
                      <a:pt x="414" y="67"/>
                      <a:pt x="472" y="82"/>
                      <a:pt x="522" y="114"/>
                    </a:cubicBezTo>
                    <a:cubicBezTo>
                      <a:pt x="527" y="117"/>
                      <a:pt x="534" y="119"/>
                      <a:pt x="540" y="119"/>
                    </a:cubicBezTo>
                    <a:cubicBezTo>
                      <a:pt x="552" y="119"/>
                      <a:pt x="564" y="112"/>
                      <a:pt x="569" y="101"/>
                    </a:cubicBezTo>
                    <a:cubicBezTo>
                      <a:pt x="581" y="86"/>
                      <a:pt x="573" y="66"/>
                      <a:pt x="558" y="54"/>
                    </a:cubicBezTo>
                    <a:cubicBezTo>
                      <a:pt x="497" y="18"/>
                      <a:pt x="426" y="1"/>
                      <a:pt x="35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766;p46">
                <a:extLst>
                  <a:ext uri="{FF2B5EF4-FFF2-40B4-BE49-F238E27FC236}">
                    <a16:creationId xmlns:a16="http://schemas.microsoft.com/office/drawing/2014/main" id="{99960310-2296-023F-0F41-69AB1030FC7C}"/>
                  </a:ext>
                </a:extLst>
              </p:cNvPr>
              <p:cNvSpPr/>
              <p:nvPr/>
            </p:nvSpPr>
            <p:spPr>
              <a:xfrm>
                <a:off x="6936131" y="1595549"/>
                <a:ext cx="78523" cy="78402"/>
              </a:xfrm>
              <a:custGeom>
                <a:avLst/>
                <a:gdLst/>
                <a:ahLst/>
                <a:cxnLst/>
                <a:rect l="l" t="t" r="r" b="b"/>
                <a:pathLst>
                  <a:path w="649" h="648" extrusionOk="0">
                    <a:moveTo>
                      <a:pt x="322" y="0"/>
                    </a:moveTo>
                    <a:cubicBezTo>
                      <a:pt x="145" y="0"/>
                      <a:pt x="0" y="146"/>
                      <a:pt x="0" y="326"/>
                    </a:cubicBezTo>
                    <a:cubicBezTo>
                      <a:pt x="0" y="507"/>
                      <a:pt x="145" y="648"/>
                      <a:pt x="322" y="648"/>
                    </a:cubicBezTo>
                    <a:cubicBezTo>
                      <a:pt x="503" y="648"/>
                      <a:pt x="648" y="507"/>
                      <a:pt x="648" y="326"/>
                    </a:cubicBezTo>
                    <a:cubicBezTo>
                      <a:pt x="648" y="146"/>
                      <a:pt x="503" y="0"/>
                      <a:pt x="32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767;p46">
                <a:extLst>
                  <a:ext uri="{FF2B5EF4-FFF2-40B4-BE49-F238E27FC236}">
                    <a16:creationId xmlns:a16="http://schemas.microsoft.com/office/drawing/2014/main" id="{45DD1D0E-F9B7-F07A-91BD-ECD2282FFF33}"/>
                  </a:ext>
                </a:extLst>
              </p:cNvPr>
              <p:cNvSpPr/>
              <p:nvPr/>
            </p:nvSpPr>
            <p:spPr>
              <a:xfrm>
                <a:off x="6643699" y="1582724"/>
                <a:ext cx="78402" cy="78402"/>
              </a:xfrm>
              <a:custGeom>
                <a:avLst/>
                <a:gdLst/>
                <a:ahLst/>
                <a:cxnLst/>
                <a:rect l="l" t="t" r="r" b="b"/>
                <a:pathLst>
                  <a:path w="648" h="648" extrusionOk="0">
                    <a:moveTo>
                      <a:pt x="322" y="1"/>
                    </a:moveTo>
                    <a:cubicBezTo>
                      <a:pt x="146" y="1"/>
                      <a:pt x="1" y="146"/>
                      <a:pt x="1" y="326"/>
                    </a:cubicBezTo>
                    <a:cubicBezTo>
                      <a:pt x="1" y="502"/>
                      <a:pt x="146" y="648"/>
                      <a:pt x="322" y="648"/>
                    </a:cubicBezTo>
                    <a:cubicBezTo>
                      <a:pt x="503" y="648"/>
                      <a:pt x="648" y="502"/>
                      <a:pt x="648" y="326"/>
                    </a:cubicBezTo>
                    <a:cubicBezTo>
                      <a:pt x="648" y="146"/>
                      <a:pt x="503" y="1"/>
                      <a:pt x="32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768;p46">
                <a:extLst>
                  <a:ext uri="{FF2B5EF4-FFF2-40B4-BE49-F238E27FC236}">
                    <a16:creationId xmlns:a16="http://schemas.microsoft.com/office/drawing/2014/main" id="{7B4CB5A3-6CE4-03B3-E46F-957F01044156}"/>
                  </a:ext>
                </a:extLst>
              </p:cNvPr>
              <p:cNvSpPr/>
              <p:nvPr/>
            </p:nvSpPr>
            <p:spPr>
              <a:xfrm>
                <a:off x="6835952" y="1580184"/>
                <a:ext cx="64246" cy="185478"/>
              </a:xfrm>
              <a:custGeom>
                <a:avLst/>
                <a:gdLst/>
                <a:ahLst/>
                <a:cxnLst/>
                <a:rect l="l" t="t" r="r" b="b"/>
                <a:pathLst>
                  <a:path w="531" h="1533" extrusionOk="0">
                    <a:moveTo>
                      <a:pt x="234" y="1"/>
                    </a:moveTo>
                    <a:cubicBezTo>
                      <a:pt x="231" y="1"/>
                      <a:pt x="228" y="1"/>
                      <a:pt x="225" y="2"/>
                    </a:cubicBezTo>
                    <a:cubicBezTo>
                      <a:pt x="205" y="9"/>
                      <a:pt x="196" y="29"/>
                      <a:pt x="201" y="45"/>
                    </a:cubicBezTo>
                    <a:cubicBezTo>
                      <a:pt x="306" y="367"/>
                      <a:pt x="389" y="701"/>
                      <a:pt x="444" y="1034"/>
                    </a:cubicBezTo>
                    <a:cubicBezTo>
                      <a:pt x="452" y="1101"/>
                      <a:pt x="460" y="1163"/>
                      <a:pt x="444" y="1222"/>
                    </a:cubicBezTo>
                    <a:cubicBezTo>
                      <a:pt x="424" y="1293"/>
                      <a:pt x="370" y="1356"/>
                      <a:pt x="287" y="1395"/>
                    </a:cubicBezTo>
                    <a:cubicBezTo>
                      <a:pt x="212" y="1434"/>
                      <a:pt x="130" y="1450"/>
                      <a:pt x="32" y="1465"/>
                    </a:cubicBezTo>
                    <a:cubicBezTo>
                      <a:pt x="13" y="1469"/>
                      <a:pt x="0" y="1485"/>
                      <a:pt x="4" y="1505"/>
                    </a:cubicBezTo>
                    <a:cubicBezTo>
                      <a:pt x="8" y="1521"/>
                      <a:pt x="20" y="1532"/>
                      <a:pt x="40" y="1532"/>
                    </a:cubicBezTo>
                    <a:lnTo>
                      <a:pt x="44" y="1532"/>
                    </a:lnTo>
                    <a:cubicBezTo>
                      <a:pt x="126" y="1521"/>
                      <a:pt x="228" y="1501"/>
                      <a:pt x="314" y="1458"/>
                    </a:cubicBezTo>
                    <a:cubicBezTo>
                      <a:pt x="417" y="1407"/>
                      <a:pt x="487" y="1328"/>
                      <a:pt x="511" y="1242"/>
                    </a:cubicBezTo>
                    <a:cubicBezTo>
                      <a:pt x="531" y="1171"/>
                      <a:pt x="522" y="1097"/>
                      <a:pt x="511" y="1022"/>
                    </a:cubicBezTo>
                    <a:cubicBezTo>
                      <a:pt x="455" y="685"/>
                      <a:pt x="373" y="347"/>
                      <a:pt x="267" y="25"/>
                    </a:cubicBezTo>
                    <a:cubicBezTo>
                      <a:pt x="264" y="9"/>
                      <a:pt x="250" y="1"/>
                      <a:pt x="2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769;p46">
                <a:extLst>
                  <a:ext uri="{FF2B5EF4-FFF2-40B4-BE49-F238E27FC236}">
                    <a16:creationId xmlns:a16="http://schemas.microsoft.com/office/drawing/2014/main" id="{D3B292F2-1C55-040E-965A-2F417CBDC2F1}"/>
                  </a:ext>
                </a:extLst>
              </p:cNvPr>
              <p:cNvSpPr/>
              <p:nvPr/>
            </p:nvSpPr>
            <p:spPr>
              <a:xfrm>
                <a:off x="6967831" y="1510373"/>
                <a:ext cx="66665" cy="31699"/>
              </a:xfrm>
              <a:custGeom>
                <a:avLst/>
                <a:gdLst/>
                <a:ahLst/>
                <a:cxnLst/>
                <a:rect l="l" t="t" r="r" b="b"/>
                <a:pathLst>
                  <a:path w="551" h="262" extrusionOk="0">
                    <a:moveTo>
                      <a:pt x="163" y="0"/>
                    </a:moveTo>
                    <a:cubicBezTo>
                      <a:pt x="118" y="0"/>
                      <a:pt x="73" y="7"/>
                      <a:pt x="29" y="21"/>
                    </a:cubicBezTo>
                    <a:cubicBezTo>
                      <a:pt x="13" y="26"/>
                      <a:pt x="1" y="50"/>
                      <a:pt x="9" y="65"/>
                    </a:cubicBezTo>
                    <a:cubicBezTo>
                      <a:pt x="16" y="81"/>
                      <a:pt x="31" y="89"/>
                      <a:pt x="45" y="89"/>
                    </a:cubicBezTo>
                    <a:cubicBezTo>
                      <a:pt x="47" y="89"/>
                      <a:pt x="50" y="89"/>
                      <a:pt x="53" y="88"/>
                    </a:cubicBezTo>
                    <a:cubicBezTo>
                      <a:pt x="90" y="75"/>
                      <a:pt x="128" y="69"/>
                      <a:pt x="167" y="69"/>
                    </a:cubicBezTo>
                    <a:cubicBezTo>
                      <a:pt x="292" y="69"/>
                      <a:pt x="417" y="134"/>
                      <a:pt x="480" y="242"/>
                    </a:cubicBezTo>
                    <a:cubicBezTo>
                      <a:pt x="488" y="253"/>
                      <a:pt x="500" y="261"/>
                      <a:pt x="511" y="261"/>
                    </a:cubicBezTo>
                    <a:cubicBezTo>
                      <a:pt x="515" y="261"/>
                      <a:pt x="524" y="257"/>
                      <a:pt x="527" y="253"/>
                    </a:cubicBezTo>
                    <a:cubicBezTo>
                      <a:pt x="547" y="245"/>
                      <a:pt x="551" y="222"/>
                      <a:pt x="539" y="206"/>
                    </a:cubicBezTo>
                    <a:cubicBezTo>
                      <a:pt x="463" y="76"/>
                      <a:pt x="314" y="0"/>
                      <a:pt x="16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770;p46">
                <a:extLst>
                  <a:ext uri="{FF2B5EF4-FFF2-40B4-BE49-F238E27FC236}">
                    <a16:creationId xmlns:a16="http://schemas.microsoft.com/office/drawing/2014/main" id="{E344ABE2-AAD7-3D63-9FAA-3683C9E2FF8F}"/>
                  </a:ext>
                </a:extLst>
              </p:cNvPr>
              <p:cNvSpPr/>
              <p:nvPr/>
            </p:nvSpPr>
            <p:spPr>
              <a:xfrm>
                <a:off x="6757066" y="1771105"/>
                <a:ext cx="124136" cy="47670"/>
              </a:xfrm>
              <a:custGeom>
                <a:avLst/>
                <a:gdLst/>
                <a:ahLst/>
                <a:cxnLst/>
                <a:rect l="l" t="t" r="r" b="b"/>
                <a:pathLst>
                  <a:path w="1026" h="394" extrusionOk="0">
                    <a:moveTo>
                      <a:pt x="42" y="0"/>
                    </a:moveTo>
                    <a:cubicBezTo>
                      <a:pt x="35" y="0"/>
                      <a:pt x="27" y="2"/>
                      <a:pt x="21" y="5"/>
                    </a:cubicBezTo>
                    <a:cubicBezTo>
                      <a:pt x="5" y="17"/>
                      <a:pt x="1" y="41"/>
                      <a:pt x="13" y="56"/>
                    </a:cubicBezTo>
                    <a:cubicBezTo>
                      <a:pt x="118" y="206"/>
                      <a:pt x="280" y="319"/>
                      <a:pt x="460" y="367"/>
                    </a:cubicBezTo>
                    <a:cubicBezTo>
                      <a:pt x="523" y="385"/>
                      <a:pt x="594" y="394"/>
                      <a:pt x="660" y="394"/>
                    </a:cubicBezTo>
                    <a:cubicBezTo>
                      <a:pt x="778" y="394"/>
                      <a:pt x="895" y="367"/>
                      <a:pt x="1002" y="319"/>
                    </a:cubicBezTo>
                    <a:cubicBezTo>
                      <a:pt x="1018" y="311"/>
                      <a:pt x="1025" y="287"/>
                      <a:pt x="1018" y="272"/>
                    </a:cubicBezTo>
                    <a:cubicBezTo>
                      <a:pt x="1012" y="261"/>
                      <a:pt x="999" y="253"/>
                      <a:pt x="986" y="253"/>
                    </a:cubicBezTo>
                    <a:cubicBezTo>
                      <a:pt x="981" y="253"/>
                      <a:pt x="976" y="254"/>
                      <a:pt x="971" y="256"/>
                    </a:cubicBezTo>
                    <a:cubicBezTo>
                      <a:pt x="874" y="301"/>
                      <a:pt x="767" y="324"/>
                      <a:pt x="660" y="324"/>
                    </a:cubicBezTo>
                    <a:cubicBezTo>
                      <a:pt x="598" y="324"/>
                      <a:pt x="536" y="316"/>
                      <a:pt x="476" y="300"/>
                    </a:cubicBezTo>
                    <a:cubicBezTo>
                      <a:pt x="315" y="256"/>
                      <a:pt x="166" y="155"/>
                      <a:pt x="71" y="13"/>
                    </a:cubicBezTo>
                    <a:cubicBezTo>
                      <a:pt x="65" y="4"/>
                      <a:pt x="54" y="0"/>
                      <a:pt x="4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771;p46">
                <a:extLst>
                  <a:ext uri="{FF2B5EF4-FFF2-40B4-BE49-F238E27FC236}">
                    <a16:creationId xmlns:a16="http://schemas.microsoft.com/office/drawing/2014/main" id="{D2EA2476-17E8-27C4-CED8-41FA40BE0C43}"/>
                  </a:ext>
                </a:extLst>
              </p:cNvPr>
              <p:cNvSpPr/>
              <p:nvPr/>
            </p:nvSpPr>
            <p:spPr>
              <a:xfrm>
                <a:off x="5752125" y="2155732"/>
                <a:ext cx="1588599" cy="1838322"/>
              </a:xfrm>
              <a:custGeom>
                <a:avLst/>
                <a:gdLst/>
                <a:ahLst/>
                <a:cxnLst/>
                <a:rect l="l" t="t" r="r" b="b"/>
                <a:pathLst>
                  <a:path w="13130" h="15194" extrusionOk="0">
                    <a:moveTo>
                      <a:pt x="4799" y="0"/>
                    </a:moveTo>
                    <a:cubicBezTo>
                      <a:pt x="4328" y="279"/>
                      <a:pt x="3379" y="691"/>
                      <a:pt x="3198" y="785"/>
                    </a:cubicBezTo>
                    <a:cubicBezTo>
                      <a:pt x="2618" y="1091"/>
                      <a:pt x="2076" y="1460"/>
                      <a:pt x="1589" y="1891"/>
                    </a:cubicBezTo>
                    <a:cubicBezTo>
                      <a:pt x="1582" y="1896"/>
                      <a:pt x="1573" y="1904"/>
                      <a:pt x="1570" y="1907"/>
                    </a:cubicBezTo>
                    <a:cubicBezTo>
                      <a:pt x="557" y="2802"/>
                      <a:pt x="1" y="4105"/>
                      <a:pt x="1" y="5455"/>
                    </a:cubicBezTo>
                    <a:lnTo>
                      <a:pt x="1" y="13577"/>
                    </a:lnTo>
                    <a:cubicBezTo>
                      <a:pt x="5" y="13585"/>
                      <a:pt x="5" y="13592"/>
                      <a:pt x="5" y="13601"/>
                    </a:cubicBezTo>
                    <a:cubicBezTo>
                      <a:pt x="8" y="13624"/>
                      <a:pt x="12" y="13636"/>
                      <a:pt x="12" y="13636"/>
                    </a:cubicBezTo>
                    <a:lnTo>
                      <a:pt x="726" y="13244"/>
                    </a:lnTo>
                    <a:lnTo>
                      <a:pt x="895" y="13150"/>
                    </a:lnTo>
                    <a:lnTo>
                      <a:pt x="1370" y="12886"/>
                    </a:lnTo>
                    <a:lnTo>
                      <a:pt x="1370" y="13942"/>
                    </a:lnTo>
                    <a:lnTo>
                      <a:pt x="1370" y="13946"/>
                    </a:lnTo>
                    <a:cubicBezTo>
                      <a:pt x="1366" y="14421"/>
                      <a:pt x="1366" y="14840"/>
                      <a:pt x="1366" y="15193"/>
                    </a:cubicBezTo>
                    <a:lnTo>
                      <a:pt x="13028" y="15193"/>
                    </a:lnTo>
                    <a:cubicBezTo>
                      <a:pt x="13044" y="14237"/>
                      <a:pt x="13067" y="12781"/>
                      <a:pt x="13086" y="11167"/>
                    </a:cubicBezTo>
                    <a:lnTo>
                      <a:pt x="13086" y="11149"/>
                    </a:lnTo>
                    <a:cubicBezTo>
                      <a:pt x="13091" y="10905"/>
                      <a:pt x="13094" y="10658"/>
                      <a:pt x="13098" y="10407"/>
                    </a:cubicBezTo>
                    <a:cubicBezTo>
                      <a:pt x="13098" y="10309"/>
                      <a:pt x="13098" y="10211"/>
                      <a:pt x="13102" y="10108"/>
                    </a:cubicBezTo>
                    <a:cubicBezTo>
                      <a:pt x="13102" y="9963"/>
                      <a:pt x="13102" y="9814"/>
                      <a:pt x="13106" y="9665"/>
                    </a:cubicBezTo>
                    <a:cubicBezTo>
                      <a:pt x="13110" y="9343"/>
                      <a:pt x="13114" y="9021"/>
                      <a:pt x="13114" y="8704"/>
                    </a:cubicBezTo>
                    <a:cubicBezTo>
                      <a:pt x="13118" y="8601"/>
                      <a:pt x="13118" y="8500"/>
                      <a:pt x="13118" y="8402"/>
                    </a:cubicBezTo>
                    <a:cubicBezTo>
                      <a:pt x="13118" y="8174"/>
                      <a:pt x="13122" y="7954"/>
                      <a:pt x="13122" y="7730"/>
                    </a:cubicBezTo>
                    <a:cubicBezTo>
                      <a:pt x="13126" y="7221"/>
                      <a:pt x="13129" y="6723"/>
                      <a:pt x="13129" y="6239"/>
                    </a:cubicBezTo>
                    <a:lnTo>
                      <a:pt x="13129" y="6220"/>
                    </a:lnTo>
                    <a:lnTo>
                      <a:pt x="13129" y="5243"/>
                    </a:lnTo>
                    <a:cubicBezTo>
                      <a:pt x="13126" y="3874"/>
                      <a:pt x="13110" y="2755"/>
                      <a:pt x="13067" y="2182"/>
                    </a:cubicBezTo>
                    <a:cubicBezTo>
                      <a:pt x="13051" y="1947"/>
                      <a:pt x="13031" y="1806"/>
                      <a:pt x="13008" y="1774"/>
                    </a:cubicBezTo>
                    <a:lnTo>
                      <a:pt x="13004" y="1770"/>
                    </a:lnTo>
                    <a:cubicBezTo>
                      <a:pt x="12474" y="1237"/>
                      <a:pt x="10713" y="828"/>
                      <a:pt x="9583" y="495"/>
                    </a:cubicBezTo>
                    <a:lnTo>
                      <a:pt x="9583" y="495"/>
                    </a:lnTo>
                    <a:cubicBezTo>
                      <a:pt x="9712" y="1735"/>
                      <a:pt x="9748" y="2998"/>
                      <a:pt x="9264" y="4137"/>
                    </a:cubicBezTo>
                    <a:cubicBezTo>
                      <a:pt x="9116" y="4490"/>
                      <a:pt x="8900" y="4843"/>
                      <a:pt x="8554" y="5015"/>
                    </a:cubicBezTo>
                    <a:cubicBezTo>
                      <a:pt x="8400" y="5093"/>
                      <a:pt x="8233" y="5128"/>
                      <a:pt x="8063" y="5128"/>
                    </a:cubicBezTo>
                    <a:cubicBezTo>
                      <a:pt x="7728" y="5128"/>
                      <a:pt x="7384" y="4991"/>
                      <a:pt x="7118" y="4780"/>
                    </a:cubicBezTo>
                    <a:cubicBezTo>
                      <a:pt x="6722" y="4458"/>
                      <a:pt x="6463" y="3995"/>
                      <a:pt x="6231" y="3539"/>
                    </a:cubicBezTo>
                    <a:cubicBezTo>
                      <a:pt x="5655" y="2402"/>
                      <a:pt x="5176" y="1221"/>
                      <a:pt x="479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772;p46">
                <a:extLst>
                  <a:ext uri="{FF2B5EF4-FFF2-40B4-BE49-F238E27FC236}">
                    <a16:creationId xmlns:a16="http://schemas.microsoft.com/office/drawing/2014/main" id="{EB729F72-F3D9-DC61-B29A-27CE5F745C44}"/>
                  </a:ext>
                </a:extLst>
              </p:cNvPr>
              <p:cNvSpPr/>
              <p:nvPr/>
            </p:nvSpPr>
            <p:spPr>
              <a:xfrm>
                <a:off x="7279379" y="2760076"/>
                <a:ext cx="68480" cy="1233977"/>
              </a:xfrm>
              <a:custGeom>
                <a:avLst/>
                <a:gdLst/>
                <a:ahLst/>
                <a:cxnLst/>
                <a:rect l="l" t="t" r="r" b="b"/>
                <a:pathLst>
                  <a:path w="566" h="10199" extrusionOk="0">
                    <a:moveTo>
                      <a:pt x="35" y="0"/>
                    </a:moveTo>
                    <a:cubicBezTo>
                      <a:pt x="16" y="4"/>
                      <a:pt x="1" y="20"/>
                      <a:pt x="4" y="40"/>
                    </a:cubicBezTo>
                    <a:cubicBezTo>
                      <a:pt x="4" y="47"/>
                      <a:pt x="32" y="221"/>
                      <a:pt x="67" y="503"/>
                    </a:cubicBezTo>
                    <a:lnTo>
                      <a:pt x="71" y="527"/>
                    </a:lnTo>
                    <a:cubicBezTo>
                      <a:pt x="142" y="1056"/>
                      <a:pt x="256" y="1951"/>
                      <a:pt x="345" y="2869"/>
                    </a:cubicBezTo>
                    <a:cubicBezTo>
                      <a:pt x="365" y="3046"/>
                      <a:pt x="381" y="3222"/>
                      <a:pt x="397" y="3399"/>
                    </a:cubicBezTo>
                    <a:cubicBezTo>
                      <a:pt x="436" y="3842"/>
                      <a:pt x="468" y="4281"/>
                      <a:pt x="483" y="4670"/>
                    </a:cubicBezTo>
                    <a:cubicBezTo>
                      <a:pt x="491" y="4827"/>
                      <a:pt x="495" y="4976"/>
                      <a:pt x="495" y="5113"/>
                    </a:cubicBezTo>
                    <a:cubicBezTo>
                      <a:pt x="495" y="5219"/>
                      <a:pt x="495" y="5317"/>
                      <a:pt x="491" y="5408"/>
                    </a:cubicBezTo>
                    <a:lnTo>
                      <a:pt x="491" y="5455"/>
                    </a:lnTo>
                    <a:cubicBezTo>
                      <a:pt x="483" y="5651"/>
                      <a:pt x="471" y="5886"/>
                      <a:pt x="463" y="6154"/>
                    </a:cubicBezTo>
                    <a:lnTo>
                      <a:pt x="463" y="6172"/>
                    </a:lnTo>
                    <a:cubicBezTo>
                      <a:pt x="428" y="7346"/>
                      <a:pt x="392" y="9068"/>
                      <a:pt x="369" y="10198"/>
                    </a:cubicBezTo>
                    <a:lnTo>
                      <a:pt x="436" y="10198"/>
                    </a:lnTo>
                    <a:cubicBezTo>
                      <a:pt x="468" y="8806"/>
                      <a:pt x="515" y="6514"/>
                      <a:pt x="557" y="5459"/>
                    </a:cubicBezTo>
                    <a:cubicBezTo>
                      <a:pt x="562" y="5439"/>
                      <a:pt x="562" y="5415"/>
                      <a:pt x="562" y="5396"/>
                    </a:cubicBezTo>
                    <a:cubicBezTo>
                      <a:pt x="566" y="5306"/>
                      <a:pt x="566" y="5207"/>
                      <a:pt x="566" y="5105"/>
                    </a:cubicBezTo>
                    <a:cubicBezTo>
                      <a:pt x="562" y="4705"/>
                      <a:pt x="534" y="4218"/>
                      <a:pt x="491" y="3709"/>
                    </a:cubicBezTo>
                    <a:cubicBezTo>
                      <a:pt x="483" y="3606"/>
                      <a:pt x="475" y="3505"/>
                      <a:pt x="468" y="3403"/>
                    </a:cubicBezTo>
                    <a:cubicBezTo>
                      <a:pt x="448" y="3206"/>
                      <a:pt x="432" y="3010"/>
                      <a:pt x="412" y="2814"/>
                    </a:cubicBezTo>
                    <a:cubicBezTo>
                      <a:pt x="318" y="1892"/>
                      <a:pt x="204" y="998"/>
                      <a:pt x="133" y="484"/>
                    </a:cubicBezTo>
                    <a:cubicBezTo>
                      <a:pt x="118" y="362"/>
                      <a:pt x="106" y="259"/>
                      <a:pt x="95" y="185"/>
                    </a:cubicBezTo>
                    <a:cubicBezTo>
                      <a:pt x="83" y="91"/>
                      <a:pt x="75" y="36"/>
                      <a:pt x="71" y="32"/>
                    </a:cubicBezTo>
                    <a:cubicBezTo>
                      <a:pt x="71" y="13"/>
                      <a:pt x="51" y="0"/>
                      <a:pt x="3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773;p46">
                <a:extLst>
                  <a:ext uri="{FF2B5EF4-FFF2-40B4-BE49-F238E27FC236}">
                    <a16:creationId xmlns:a16="http://schemas.microsoft.com/office/drawing/2014/main" id="{F4DECB3A-ED4A-A41F-6655-891ECC2CD926}"/>
                  </a:ext>
                </a:extLst>
              </p:cNvPr>
              <p:cNvSpPr/>
              <p:nvPr/>
            </p:nvSpPr>
            <p:spPr>
              <a:xfrm>
                <a:off x="6998320" y="2412956"/>
                <a:ext cx="586922" cy="765625"/>
              </a:xfrm>
              <a:custGeom>
                <a:avLst/>
                <a:gdLst/>
                <a:ahLst/>
                <a:cxnLst/>
                <a:rect l="l" t="t" r="r" b="b"/>
                <a:pathLst>
                  <a:path w="4851" h="6328" extrusionOk="0">
                    <a:moveTo>
                      <a:pt x="1264" y="1"/>
                    </a:moveTo>
                    <a:cubicBezTo>
                      <a:pt x="1157" y="1"/>
                      <a:pt x="1067" y="74"/>
                      <a:pt x="1049" y="178"/>
                    </a:cubicBezTo>
                    <a:lnTo>
                      <a:pt x="24" y="5801"/>
                    </a:lnTo>
                    <a:cubicBezTo>
                      <a:pt x="0" y="5926"/>
                      <a:pt x="91" y="6044"/>
                      <a:pt x="220" y="6056"/>
                    </a:cubicBezTo>
                    <a:lnTo>
                      <a:pt x="3450" y="6326"/>
                    </a:lnTo>
                    <a:cubicBezTo>
                      <a:pt x="3457" y="6327"/>
                      <a:pt x="3464" y="6328"/>
                      <a:pt x="3472" y="6328"/>
                    </a:cubicBezTo>
                    <a:cubicBezTo>
                      <a:pt x="3569" y="6328"/>
                      <a:pt x="3658" y="6252"/>
                      <a:pt x="3677" y="6154"/>
                    </a:cubicBezTo>
                    <a:lnTo>
                      <a:pt x="4827" y="378"/>
                    </a:lnTo>
                    <a:cubicBezTo>
                      <a:pt x="4850" y="245"/>
                      <a:pt x="4752" y="123"/>
                      <a:pt x="4619" y="119"/>
                    </a:cubicBezTo>
                    <a:lnTo>
                      <a:pt x="1272" y="1"/>
                    </a:lnTo>
                    <a:cubicBezTo>
                      <a:pt x="1269" y="1"/>
                      <a:pt x="1266" y="1"/>
                      <a:pt x="126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774;p46">
                <a:extLst>
                  <a:ext uri="{FF2B5EF4-FFF2-40B4-BE49-F238E27FC236}">
                    <a16:creationId xmlns:a16="http://schemas.microsoft.com/office/drawing/2014/main" id="{67C4C713-3B37-F116-F0D2-55BFE12D6ADF}"/>
                  </a:ext>
                </a:extLst>
              </p:cNvPr>
              <p:cNvSpPr/>
              <p:nvPr/>
            </p:nvSpPr>
            <p:spPr>
              <a:xfrm>
                <a:off x="7165407" y="2475387"/>
                <a:ext cx="75135" cy="74046"/>
              </a:xfrm>
              <a:custGeom>
                <a:avLst/>
                <a:gdLst/>
                <a:ahLst/>
                <a:cxnLst/>
                <a:rect l="l" t="t" r="r" b="b"/>
                <a:pathLst>
                  <a:path w="621" h="612" extrusionOk="0">
                    <a:moveTo>
                      <a:pt x="307" y="31"/>
                    </a:moveTo>
                    <a:cubicBezTo>
                      <a:pt x="318" y="31"/>
                      <a:pt x="331" y="31"/>
                      <a:pt x="338" y="35"/>
                    </a:cubicBezTo>
                    <a:cubicBezTo>
                      <a:pt x="412" y="42"/>
                      <a:pt x="476" y="82"/>
                      <a:pt x="523" y="137"/>
                    </a:cubicBezTo>
                    <a:cubicBezTo>
                      <a:pt x="566" y="196"/>
                      <a:pt x="586" y="267"/>
                      <a:pt x="577" y="341"/>
                    </a:cubicBezTo>
                    <a:cubicBezTo>
                      <a:pt x="570" y="412"/>
                      <a:pt x="530" y="474"/>
                      <a:pt x="476" y="521"/>
                    </a:cubicBezTo>
                    <a:cubicBezTo>
                      <a:pt x="424" y="558"/>
                      <a:pt x="365" y="578"/>
                      <a:pt x="302" y="578"/>
                    </a:cubicBezTo>
                    <a:cubicBezTo>
                      <a:pt x="292" y="578"/>
                      <a:pt x="282" y="577"/>
                      <a:pt x="271" y="576"/>
                    </a:cubicBezTo>
                    <a:cubicBezTo>
                      <a:pt x="122" y="557"/>
                      <a:pt x="16" y="423"/>
                      <a:pt x="36" y="270"/>
                    </a:cubicBezTo>
                    <a:cubicBezTo>
                      <a:pt x="44" y="200"/>
                      <a:pt x="79" y="133"/>
                      <a:pt x="138" y="89"/>
                    </a:cubicBezTo>
                    <a:cubicBezTo>
                      <a:pt x="185" y="50"/>
                      <a:pt x="244" y="31"/>
                      <a:pt x="307" y="31"/>
                    </a:cubicBezTo>
                    <a:close/>
                    <a:moveTo>
                      <a:pt x="302" y="0"/>
                    </a:moveTo>
                    <a:cubicBezTo>
                      <a:pt x="237" y="0"/>
                      <a:pt x="170" y="23"/>
                      <a:pt x="119" y="62"/>
                    </a:cubicBezTo>
                    <a:cubicBezTo>
                      <a:pt x="56" y="113"/>
                      <a:pt x="12" y="187"/>
                      <a:pt x="5" y="267"/>
                    </a:cubicBezTo>
                    <a:cubicBezTo>
                      <a:pt x="1" y="282"/>
                      <a:pt x="1" y="294"/>
                      <a:pt x="1" y="305"/>
                    </a:cubicBezTo>
                    <a:cubicBezTo>
                      <a:pt x="1" y="459"/>
                      <a:pt x="115" y="588"/>
                      <a:pt x="267" y="607"/>
                    </a:cubicBezTo>
                    <a:cubicBezTo>
                      <a:pt x="283" y="611"/>
                      <a:pt x="295" y="611"/>
                      <a:pt x="307" y="611"/>
                    </a:cubicBezTo>
                    <a:cubicBezTo>
                      <a:pt x="374" y="611"/>
                      <a:pt x="440" y="588"/>
                      <a:pt x="495" y="544"/>
                    </a:cubicBezTo>
                    <a:cubicBezTo>
                      <a:pt x="557" y="493"/>
                      <a:pt x="601" y="423"/>
                      <a:pt x="609" y="345"/>
                    </a:cubicBezTo>
                    <a:cubicBezTo>
                      <a:pt x="621" y="262"/>
                      <a:pt x="597" y="184"/>
                      <a:pt x="546" y="117"/>
                    </a:cubicBezTo>
                    <a:cubicBezTo>
                      <a:pt x="499" y="55"/>
                      <a:pt x="425" y="11"/>
                      <a:pt x="342" y="3"/>
                    </a:cubicBezTo>
                    <a:cubicBezTo>
                      <a:pt x="329" y="1"/>
                      <a:pt x="316" y="0"/>
                      <a:pt x="3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775;p46">
                <a:extLst>
                  <a:ext uri="{FF2B5EF4-FFF2-40B4-BE49-F238E27FC236}">
                    <a16:creationId xmlns:a16="http://schemas.microsoft.com/office/drawing/2014/main" id="{EC6B9FD2-E984-C903-D846-1B66F6AE0BF1}"/>
                  </a:ext>
                </a:extLst>
              </p:cNvPr>
              <p:cNvSpPr/>
              <p:nvPr/>
            </p:nvSpPr>
            <p:spPr>
              <a:xfrm>
                <a:off x="7251794" y="2481799"/>
                <a:ext cx="35813" cy="34482"/>
              </a:xfrm>
              <a:custGeom>
                <a:avLst/>
                <a:gdLst/>
                <a:ahLst/>
                <a:cxnLst/>
                <a:rect l="l" t="t" r="r" b="b"/>
                <a:pathLst>
                  <a:path w="296" h="285" extrusionOk="0">
                    <a:moveTo>
                      <a:pt x="158" y="33"/>
                    </a:moveTo>
                    <a:cubicBezTo>
                      <a:pt x="216" y="40"/>
                      <a:pt x="260" y="96"/>
                      <a:pt x="252" y="158"/>
                    </a:cubicBezTo>
                    <a:cubicBezTo>
                      <a:pt x="252" y="185"/>
                      <a:pt x="236" y="214"/>
                      <a:pt x="213" y="229"/>
                    </a:cubicBezTo>
                    <a:cubicBezTo>
                      <a:pt x="193" y="245"/>
                      <a:pt x="171" y="253"/>
                      <a:pt x="146" y="253"/>
                    </a:cubicBezTo>
                    <a:cubicBezTo>
                      <a:pt x="141" y="253"/>
                      <a:pt x="136" y="253"/>
                      <a:pt x="131" y="252"/>
                    </a:cubicBezTo>
                    <a:cubicBezTo>
                      <a:pt x="99" y="248"/>
                      <a:pt x="75" y="232"/>
                      <a:pt x="55" y="209"/>
                    </a:cubicBezTo>
                    <a:cubicBezTo>
                      <a:pt x="40" y="185"/>
                      <a:pt x="28" y="158"/>
                      <a:pt x="32" y="131"/>
                    </a:cubicBezTo>
                    <a:cubicBezTo>
                      <a:pt x="40" y="72"/>
                      <a:pt x="91" y="33"/>
                      <a:pt x="142" y="33"/>
                    </a:cubicBezTo>
                    <a:close/>
                    <a:moveTo>
                      <a:pt x="141" y="0"/>
                    </a:moveTo>
                    <a:cubicBezTo>
                      <a:pt x="72" y="0"/>
                      <a:pt x="12" y="56"/>
                      <a:pt x="1" y="127"/>
                    </a:cubicBezTo>
                    <a:lnTo>
                      <a:pt x="1" y="143"/>
                    </a:lnTo>
                    <a:cubicBezTo>
                      <a:pt x="1" y="174"/>
                      <a:pt x="13" y="205"/>
                      <a:pt x="32" y="232"/>
                    </a:cubicBezTo>
                    <a:cubicBezTo>
                      <a:pt x="55" y="261"/>
                      <a:pt x="87" y="279"/>
                      <a:pt x="126" y="284"/>
                    </a:cubicBezTo>
                    <a:lnTo>
                      <a:pt x="142" y="284"/>
                    </a:lnTo>
                    <a:cubicBezTo>
                      <a:pt x="216" y="284"/>
                      <a:pt x="276" y="232"/>
                      <a:pt x="287" y="162"/>
                    </a:cubicBezTo>
                    <a:cubicBezTo>
                      <a:pt x="295" y="84"/>
                      <a:pt x="240" y="9"/>
                      <a:pt x="162" y="2"/>
                    </a:cubicBezTo>
                    <a:cubicBezTo>
                      <a:pt x="155" y="1"/>
                      <a:pt x="148" y="0"/>
                      <a:pt x="1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776;p46">
                <a:extLst>
                  <a:ext uri="{FF2B5EF4-FFF2-40B4-BE49-F238E27FC236}">
                    <a16:creationId xmlns:a16="http://schemas.microsoft.com/office/drawing/2014/main" id="{E9F5D4C9-C6FE-E7B7-79A7-77E97DF563B3}"/>
                  </a:ext>
                </a:extLst>
              </p:cNvPr>
              <p:cNvSpPr/>
              <p:nvPr/>
            </p:nvSpPr>
            <p:spPr>
              <a:xfrm>
                <a:off x="7245623" y="2524025"/>
                <a:ext cx="36781" cy="34966"/>
              </a:xfrm>
              <a:custGeom>
                <a:avLst/>
                <a:gdLst/>
                <a:ahLst/>
                <a:cxnLst/>
                <a:rect l="l" t="t" r="r" b="b"/>
                <a:pathLst>
                  <a:path w="304" h="289" extrusionOk="0">
                    <a:moveTo>
                      <a:pt x="166" y="33"/>
                    </a:moveTo>
                    <a:cubicBezTo>
                      <a:pt x="224" y="41"/>
                      <a:pt x="267" y="95"/>
                      <a:pt x="260" y="158"/>
                    </a:cubicBezTo>
                    <a:cubicBezTo>
                      <a:pt x="256" y="186"/>
                      <a:pt x="244" y="213"/>
                      <a:pt x="220" y="229"/>
                    </a:cubicBezTo>
                    <a:cubicBezTo>
                      <a:pt x="201" y="245"/>
                      <a:pt x="176" y="253"/>
                      <a:pt x="152" y="253"/>
                    </a:cubicBezTo>
                    <a:cubicBezTo>
                      <a:pt x="148" y="253"/>
                      <a:pt x="143" y="253"/>
                      <a:pt x="138" y="253"/>
                    </a:cubicBezTo>
                    <a:cubicBezTo>
                      <a:pt x="79" y="245"/>
                      <a:pt x="36" y="189"/>
                      <a:pt x="44" y="131"/>
                    </a:cubicBezTo>
                    <a:cubicBezTo>
                      <a:pt x="44" y="100"/>
                      <a:pt x="59" y="76"/>
                      <a:pt x="83" y="57"/>
                    </a:cubicBezTo>
                    <a:cubicBezTo>
                      <a:pt x="103" y="41"/>
                      <a:pt x="126" y="33"/>
                      <a:pt x="150" y="33"/>
                    </a:cubicBezTo>
                    <a:close/>
                    <a:moveTo>
                      <a:pt x="155" y="0"/>
                    </a:moveTo>
                    <a:cubicBezTo>
                      <a:pt x="122" y="0"/>
                      <a:pt x="91" y="12"/>
                      <a:pt x="64" y="33"/>
                    </a:cubicBezTo>
                    <a:cubicBezTo>
                      <a:pt x="32" y="57"/>
                      <a:pt x="12" y="88"/>
                      <a:pt x="8" y="127"/>
                    </a:cubicBezTo>
                    <a:cubicBezTo>
                      <a:pt x="1" y="205"/>
                      <a:pt x="56" y="276"/>
                      <a:pt x="135" y="288"/>
                    </a:cubicBezTo>
                    <a:lnTo>
                      <a:pt x="150" y="288"/>
                    </a:lnTo>
                    <a:cubicBezTo>
                      <a:pt x="182" y="288"/>
                      <a:pt x="213" y="276"/>
                      <a:pt x="240" y="256"/>
                    </a:cubicBezTo>
                    <a:cubicBezTo>
                      <a:pt x="267" y="233"/>
                      <a:pt x="287" y="198"/>
                      <a:pt x="291" y="162"/>
                    </a:cubicBezTo>
                    <a:cubicBezTo>
                      <a:pt x="303" y="84"/>
                      <a:pt x="248" y="13"/>
                      <a:pt x="169" y="1"/>
                    </a:cubicBezTo>
                    <a:cubicBezTo>
                      <a:pt x="165" y="1"/>
                      <a:pt x="160"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777;p46">
                <a:extLst>
                  <a:ext uri="{FF2B5EF4-FFF2-40B4-BE49-F238E27FC236}">
                    <a16:creationId xmlns:a16="http://schemas.microsoft.com/office/drawing/2014/main" id="{C9EB3F34-DB6C-2B58-2FBD-AEDC2EE30E21}"/>
                  </a:ext>
                </a:extLst>
              </p:cNvPr>
              <p:cNvSpPr/>
              <p:nvPr/>
            </p:nvSpPr>
            <p:spPr>
              <a:xfrm>
                <a:off x="5859806" y="3081545"/>
                <a:ext cx="1131015" cy="899924"/>
              </a:xfrm>
              <a:custGeom>
                <a:avLst/>
                <a:gdLst/>
                <a:ahLst/>
                <a:cxnLst/>
                <a:rect l="l" t="t" r="r" b="b"/>
                <a:pathLst>
                  <a:path w="9348" h="7438" extrusionOk="0">
                    <a:moveTo>
                      <a:pt x="7629" y="0"/>
                    </a:moveTo>
                    <a:lnTo>
                      <a:pt x="3438" y="3332"/>
                    </a:lnTo>
                    <a:lnTo>
                      <a:pt x="1" y="5489"/>
                    </a:lnTo>
                    <a:cubicBezTo>
                      <a:pt x="1" y="5489"/>
                      <a:pt x="774" y="7165"/>
                      <a:pt x="1896" y="7428"/>
                    </a:cubicBezTo>
                    <a:cubicBezTo>
                      <a:pt x="1921" y="7434"/>
                      <a:pt x="1949" y="7437"/>
                      <a:pt x="1979" y="7437"/>
                    </a:cubicBezTo>
                    <a:cubicBezTo>
                      <a:pt x="3301" y="7437"/>
                      <a:pt x="9347" y="1833"/>
                      <a:pt x="9347" y="1833"/>
                    </a:cubicBezTo>
                    <a:lnTo>
                      <a:pt x="762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778;p46">
                <a:extLst>
                  <a:ext uri="{FF2B5EF4-FFF2-40B4-BE49-F238E27FC236}">
                    <a16:creationId xmlns:a16="http://schemas.microsoft.com/office/drawing/2014/main" id="{C848CBD1-8104-B4B5-9A01-FED398370CCB}"/>
                  </a:ext>
                </a:extLst>
              </p:cNvPr>
              <p:cNvSpPr/>
              <p:nvPr/>
            </p:nvSpPr>
            <p:spPr>
              <a:xfrm>
                <a:off x="6782716" y="2601458"/>
                <a:ext cx="740701" cy="701863"/>
              </a:xfrm>
              <a:custGeom>
                <a:avLst/>
                <a:gdLst/>
                <a:ahLst/>
                <a:cxnLst/>
                <a:rect l="l" t="t" r="r" b="b"/>
                <a:pathLst>
                  <a:path w="6122" h="5801" extrusionOk="0">
                    <a:moveTo>
                      <a:pt x="4476" y="1"/>
                    </a:moveTo>
                    <a:cubicBezTo>
                      <a:pt x="4079" y="1"/>
                      <a:pt x="2418" y="1441"/>
                      <a:pt x="2418" y="1441"/>
                    </a:cubicBezTo>
                    <a:lnTo>
                      <a:pt x="2536" y="315"/>
                    </a:lnTo>
                    <a:lnTo>
                      <a:pt x="2536" y="315"/>
                    </a:lnTo>
                    <a:lnTo>
                      <a:pt x="1" y="3968"/>
                    </a:lnTo>
                    <a:lnTo>
                      <a:pt x="1719" y="5801"/>
                    </a:lnTo>
                    <a:cubicBezTo>
                      <a:pt x="1719" y="5801"/>
                      <a:pt x="2650" y="5275"/>
                      <a:pt x="2834" y="5243"/>
                    </a:cubicBezTo>
                    <a:cubicBezTo>
                      <a:pt x="3014" y="5208"/>
                      <a:pt x="3544" y="5078"/>
                      <a:pt x="4008" y="4600"/>
                    </a:cubicBezTo>
                    <a:cubicBezTo>
                      <a:pt x="4470" y="4117"/>
                      <a:pt x="5757" y="3109"/>
                      <a:pt x="5675" y="2944"/>
                    </a:cubicBezTo>
                    <a:cubicBezTo>
                      <a:pt x="5659" y="2913"/>
                      <a:pt x="5626" y="2900"/>
                      <a:pt x="5582" y="2900"/>
                    </a:cubicBezTo>
                    <a:cubicBezTo>
                      <a:pt x="5398" y="2900"/>
                      <a:pt x="5031" y="3128"/>
                      <a:pt x="5031" y="3128"/>
                    </a:cubicBezTo>
                    <a:cubicBezTo>
                      <a:pt x="5031" y="3128"/>
                      <a:pt x="6122" y="2053"/>
                      <a:pt x="5957" y="1806"/>
                    </a:cubicBezTo>
                    <a:cubicBezTo>
                      <a:pt x="5940" y="1780"/>
                      <a:pt x="5911" y="1768"/>
                      <a:pt x="5872" y="1768"/>
                    </a:cubicBezTo>
                    <a:cubicBezTo>
                      <a:pt x="5540" y="1768"/>
                      <a:pt x="4517" y="2630"/>
                      <a:pt x="4517" y="2630"/>
                    </a:cubicBezTo>
                    <a:cubicBezTo>
                      <a:pt x="4517" y="2630"/>
                      <a:pt x="5859" y="1308"/>
                      <a:pt x="5710" y="1061"/>
                    </a:cubicBezTo>
                    <a:cubicBezTo>
                      <a:pt x="5701" y="1045"/>
                      <a:pt x="5682" y="1038"/>
                      <a:pt x="5654" y="1038"/>
                    </a:cubicBezTo>
                    <a:cubicBezTo>
                      <a:pt x="5247" y="1038"/>
                      <a:pt x="3014" y="2630"/>
                      <a:pt x="3014" y="2630"/>
                    </a:cubicBezTo>
                    <a:lnTo>
                      <a:pt x="2881" y="2501"/>
                    </a:lnTo>
                    <a:cubicBezTo>
                      <a:pt x="2881" y="2501"/>
                      <a:pt x="4765" y="232"/>
                      <a:pt x="4537" y="20"/>
                    </a:cubicBezTo>
                    <a:cubicBezTo>
                      <a:pt x="4523" y="7"/>
                      <a:pt x="4502" y="1"/>
                      <a:pt x="447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779;p46">
                <a:extLst>
                  <a:ext uri="{FF2B5EF4-FFF2-40B4-BE49-F238E27FC236}">
                    <a16:creationId xmlns:a16="http://schemas.microsoft.com/office/drawing/2014/main" id="{1A08F9F7-D346-D3F5-7D29-D2405CA0BA95}"/>
                  </a:ext>
                </a:extLst>
              </p:cNvPr>
              <p:cNvSpPr/>
              <p:nvPr/>
            </p:nvSpPr>
            <p:spPr>
              <a:xfrm>
                <a:off x="5752125" y="2893406"/>
                <a:ext cx="557885" cy="916499"/>
              </a:xfrm>
              <a:custGeom>
                <a:avLst/>
                <a:gdLst/>
                <a:ahLst/>
                <a:cxnLst/>
                <a:rect l="l" t="t" r="r" b="b"/>
                <a:pathLst>
                  <a:path w="4611" h="7575" extrusionOk="0">
                    <a:moveTo>
                      <a:pt x="3957" y="1"/>
                    </a:moveTo>
                    <a:cubicBezTo>
                      <a:pt x="3955" y="1"/>
                      <a:pt x="3953" y="1"/>
                      <a:pt x="3951" y="1"/>
                    </a:cubicBezTo>
                    <a:cubicBezTo>
                      <a:pt x="3932" y="5"/>
                      <a:pt x="3920" y="21"/>
                      <a:pt x="3920" y="41"/>
                    </a:cubicBezTo>
                    <a:lnTo>
                      <a:pt x="4536" y="4722"/>
                    </a:lnTo>
                    <a:lnTo>
                      <a:pt x="4536" y="4733"/>
                    </a:lnTo>
                    <a:lnTo>
                      <a:pt x="4465" y="4780"/>
                    </a:lnTo>
                    <a:lnTo>
                      <a:pt x="5" y="7504"/>
                    </a:lnTo>
                    <a:lnTo>
                      <a:pt x="1" y="7508"/>
                    </a:lnTo>
                    <a:lnTo>
                      <a:pt x="1" y="7575"/>
                    </a:lnTo>
                    <a:lnTo>
                      <a:pt x="12" y="7575"/>
                    </a:lnTo>
                    <a:cubicBezTo>
                      <a:pt x="16" y="7575"/>
                      <a:pt x="24" y="7575"/>
                      <a:pt x="28" y="7571"/>
                    </a:cubicBezTo>
                    <a:lnTo>
                      <a:pt x="726" y="7147"/>
                    </a:lnTo>
                    <a:lnTo>
                      <a:pt x="891" y="7044"/>
                    </a:lnTo>
                    <a:lnTo>
                      <a:pt x="942" y="7013"/>
                    </a:lnTo>
                    <a:lnTo>
                      <a:pt x="4592" y="4784"/>
                    </a:lnTo>
                    <a:cubicBezTo>
                      <a:pt x="4603" y="4777"/>
                      <a:pt x="4610" y="4761"/>
                      <a:pt x="4607" y="4749"/>
                    </a:cubicBezTo>
                    <a:lnTo>
                      <a:pt x="4599" y="4670"/>
                    </a:lnTo>
                    <a:lnTo>
                      <a:pt x="3991" y="32"/>
                    </a:lnTo>
                    <a:cubicBezTo>
                      <a:pt x="3987" y="15"/>
                      <a:pt x="3974" y="1"/>
                      <a:pt x="3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780;p46">
                <a:extLst>
                  <a:ext uri="{FF2B5EF4-FFF2-40B4-BE49-F238E27FC236}">
                    <a16:creationId xmlns:a16="http://schemas.microsoft.com/office/drawing/2014/main" id="{FFD97D0F-2C61-8F61-A7E0-D5D6ED9C196A}"/>
                  </a:ext>
                </a:extLst>
              </p:cNvPr>
              <p:cNvSpPr/>
              <p:nvPr/>
            </p:nvSpPr>
            <p:spPr>
              <a:xfrm>
                <a:off x="6372507" y="1570747"/>
                <a:ext cx="221625" cy="310625"/>
              </a:xfrm>
              <a:custGeom>
                <a:avLst/>
                <a:gdLst/>
                <a:ahLst/>
                <a:cxnLst/>
                <a:rect l="l" t="t" r="r" b="b"/>
                <a:pathLst>
                  <a:path w="8865" h="12425" extrusionOk="0">
                    <a:moveTo>
                      <a:pt x="2966" y="59"/>
                    </a:moveTo>
                    <a:cubicBezTo>
                      <a:pt x="1581" y="674"/>
                      <a:pt x="-602" y="7476"/>
                      <a:pt x="156" y="9512"/>
                    </a:cubicBezTo>
                    <a:cubicBezTo>
                      <a:pt x="914" y="11548"/>
                      <a:pt x="6129" y="12890"/>
                      <a:pt x="7514" y="12275"/>
                    </a:cubicBezTo>
                    <a:cubicBezTo>
                      <a:pt x="8899" y="11660"/>
                      <a:pt x="9224" y="7857"/>
                      <a:pt x="8466" y="5821"/>
                    </a:cubicBezTo>
                    <a:cubicBezTo>
                      <a:pt x="7708" y="3785"/>
                      <a:pt x="4351" y="-556"/>
                      <a:pt x="2966" y="59"/>
                    </a:cubicBezTo>
                    <a:close/>
                  </a:path>
                </a:pathLst>
              </a:custGeom>
              <a:solidFill>
                <a:schemeClr val="lt1"/>
              </a:solidFill>
              <a:ln>
                <a:noFill/>
              </a:ln>
            </p:spPr>
            <p:txBody>
              <a:bodyPr/>
              <a:lstStyle/>
              <a:p>
                <a:endParaRPr lang="zh-TW" altLang="en-US"/>
              </a:p>
            </p:txBody>
          </p:sp>
          <p:sp>
            <p:nvSpPr>
              <p:cNvPr id="1096" name="Google Shape;781;p46">
                <a:extLst>
                  <a:ext uri="{FF2B5EF4-FFF2-40B4-BE49-F238E27FC236}">
                    <a16:creationId xmlns:a16="http://schemas.microsoft.com/office/drawing/2014/main" id="{AC6E2660-E694-8CC6-464C-6A823B78AF4F}"/>
                  </a:ext>
                </a:extLst>
              </p:cNvPr>
              <p:cNvSpPr/>
              <p:nvPr/>
            </p:nvSpPr>
            <p:spPr>
              <a:xfrm>
                <a:off x="6247215" y="1050611"/>
                <a:ext cx="490009" cy="597812"/>
              </a:xfrm>
              <a:custGeom>
                <a:avLst/>
                <a:gdLst/>
                <a:ahLst/>
                <a:cxnLst/>
                <a:rect l="l" t="t" r="r" b="b"/>
                <a:pathLst>
                  <a:path w="4050" h="4941" extrusionOk="0">
                    <a:moveTo>
                      <a:pt x="2647" y="0"/>
                    </a:moveTo>
                    <a:cubicBezTo>
                      <a:pt x="2171" y="0"/>
                      <a:pt x="1702" y="184"/>
                      <a:pt x="1308" y="455"/>
                    </a:cubicBezTo>
                    <a:cubicBezTo>
                      <a:pt x="857" y="765"/>
                      <a:pt x="480" y="1197"/>
                      <a:pt x="264" y="1702"/>
                    </a:cubicBezTo>
                    <a:cubicBezTo>
                      <a:pt x="48" y="2205"/>
                      <a:pt x="1" y="2790"/>
                      <a:pt x="165" y="3312"/>
                    </a:cubicBezTo>
                    <a:cubicBezTo>
                      <a:pt x="244" y="3562"/>
                      <a:pt x="366" y="3790"/>
                      <a:pt x="487" y="4022"/>
                    </a:cubicBezTo>
                    <a:cubicBezTo>
                      <a:pt x="660" y="4344"/>
                      <a:pt x="891" y="4681"/>
                      <a:pt x="1150" y="4940"/>
                    </a:cubicBezTo>
                    <a:cubicBezTo>
                      <a:pt x="1080" y="4775"/>
                      <a:pt x="1245" y="4594"/>
                      <a:pt x="1418" y="4544"/>
                    </a:cubicBezTo>
                    <a:cubicBezTo>
                      <a:pt x="1590" y="4496"/>
                      <a:pt x="1779" y="4524"/>
                      <a:pt x="1951" y="4485"/>
                    </a:cubicBezTo>
                    <a:cubicBezTo>
                      <a:pt x="2273" y="4410"/>
                      <a:pt x="2516" y="4085"/>
                      <a:pt x="2492" y="3755"/>
                    </a:cubicBezTo>
                    <a:cubicBezTo>
                      <a:pt x="2481" y="3586"/>
                      <a:pt x="2410" y="3414"/>
                      <a:pt x="2461" y="3252"/>
                    </a:cubicBezTo>
                    <a:cubicBezTo>
                      <a:pt x="2524" y="3044"/>
                      <a:pt x="2755" y="2950"/>
                      <a:pt x="2952" y="2856"/>
                    </a:cubicBezTo>
                    <a:cubicBezTo>
                      <a:pt x="3278" y="2696"/>
                      <a:pt x="3575" y="2464"/>
                      <a:pt x="3772" y="2158"/>
                    </a:cubicBezTo>
                    <a:cubicBezTo>
                      <a:pt x="3968" y="1856"/>
                      <a:pt x="4050" y="1467"/>
                      <a:pt x="3956" y="1119"/>
                    </a:cubicBezTo>
                    <a:cubicBezTo>
                      <a:pt x="3815" y="592"/>
                      <a:pt x="3395" y="70"/>
                      <a:pt x="2854" y="12"/>
                    </a:cubicBezTo>
                    <a:cubicBezTo>
                      <a:pt x="2785" y="4"/>
                      <a:pt x="2716" y="0"/>
                      <a:pt x="264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782;p46">
                <a:extLst>
                  <a:ext uri="{FF2B5EF4-FFF2-40B4-BE49-F238E27FC236}">
                    <a16:creationId xmlns:a16="http://schemas.microsoft.com/office/drawing/2014/main" id="{45A7AB7A-7DAE-A770-9FC9-A3359A3DEF6F}"/>
                  </a:ext>
                </a:extLst>
              </p:cNvPr>
              <p:cNvSpPr/>
              <p:nvPr/>
            </p:nvSpPr>
            <p:spPr>
              <a:xfrm>
                <a:off x="6247215" y="1554534"/>
                <a:ext cx="131758" cy="212579"/>
              </a:xfrm>
              <a:custGeom>
                <a:avLst/>
                <a:gdLst/>
                <a:ahLst/>
                <a:cxnLst/>
                <a:rect l="l" t="t" r="r" b="b"/>
                <a:pathLst>
                  <a:path w="1089" h="1757" extrusionOk="0">
                    <a:moveTo>
                      <a:pt x="42" y="0"/>
                    </a:moveTo>
                    <a:cubicBezTo>
                      <a:pt x="30" y="0"/>
                      <a:pt x="18" y="7"/>
                      <a:pt x="13" y="18"/>
                    </a:cubicBezTo>
                    <a:cubicBezTo>
                      <a:pt x="1" y="38"/>
                      <a:pt x="9" y="57"/>
                      <a:pt x="24" y="69"/>
                    </a:cubicBezTo>
                    <a:cubicBezTo>
                      <a:pt x="299" y="218"/>
                      <a:pt x="535" y="465"/>
                      <a:pt x="707" y="775"/>
                    </a:cubicBezTo>
                    <a:cubicBezTo>
                      <a:pt x="853" y="1042"/>
                      <a:pt x="955" y="1356"/>
                      <a:pt x="1009" y="1724"/>
                    </a:cubicBezTo>
                    <a:cubicBezTo>
                      <a:pt x="1013" y="1744"/>
                      <a:pt x="1029" y="1756"/>
                      <a:pt x="1049" y="1756"/>
                    </a:cubicBezTo>
                    <a:lnTo>
                      <a:pt x="1052" y="1756"/>
                    </a:lnTo>
                    <a:cubicBezTo>
                      <a:pt x="1072" y="1752"/>
                      <a:pt x="1088" y="1737"/>
                      <a:pt x="1084" y="1717"/>
                    </a:cubicBezTo>
                    <a:cubicBezTo>
                      <a:pt x="1025" y="1336"/>
                      <a:pt x="923" y="1014"/>
                      <a:pt x="770" y="739"/>
                    </a:cubicBezTo>
                    <a:cubicBezTo>
                      <a:pt x="594" y="418"/>
                      <a:pt x="346" y="163"/>
                      <a:pt x="60" y="6"/>
                    </a:cubicBezTo>
                    <a:cubicBezTo>
                      <a:pt x="55" y="2"/>
                      <a:pt x="48" y="0"/>
                      <a:pt x="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783;p46">
                <a:extLst>
                  <a:ext uri="{FF2B5EF4-FFF2-40B4-BE49-F238E27FC236}">
                    <a16:creationId xmlns:a16="http://schemas.microsoft.com/office/drawing/2014/main" id="{826425C1-C328-EC3E-742D-036C7FCD59E6}"/>
                  </a:ext>
                </a:extLst>
              </p:cNvPr>
              <p:cNvSpPr/>
              <p:nvPr/>
            </p:nvSpPr>
            <p:spPr>
              <a:xfrm>
                <a:off x="6673168" y="3000351"/>
                <a:ext cx="358900" cy="356050"/>
              </a:xfrm>
              <a:custGeom>
                <a:avLst/>
                <a:gdLst/>
                <a:ahLst/>
                <a:cxnLst/>
                <a:rect l="l" t="t" r="r" b="b"/>
                <a:pathLst>
                  <a:path w="14356" h="14242" extrusionOk="0">
                    <a:moveTo>
                      <a:pt x="7165" y="1024"/>
                    </a:moveTo>
                    <a:cubicBezTo>
                      <a:pt x="5386" y="2572"/>
                      <a:pt x="262" y="7533"/>
                      <a:pt x="12" y="9734"/>
                    </a:cubicBezTo>
                    <a:cubicBezTo>
                      <a:pt x="-238" y="11936"/>
                      <a:pt x="3392" y="14072"/>
                      <a:pt x="5665" y="14233"/>
                    </a:cubicBezTo>
                    <a:cubicBezTo>
                      <a:pt x="7938" y="14394"/>
                      <a:pt x="12321" y="12486"/>
                      <a:pt x="13648" y="10698"/>
                    </a:cubicBezTo>
                    <a:cubicBezTo>
                      <a:pt x="14975" y="8910"/>
                      <a:pt x="14120" y="5213"/>
                      <a:pt x="13626" y="3504"/>
                    </a:cubicBezTo>
                    <a:cubicBezTo>
                      <a:pt x="13132" y="1796"/>
                      <a:pt x="11761" y="860"/>
                      <a:pt x="10684" y="447"/>
                    </a:cubicBezTo>
                    <a:cubicBezTo>
                      <a:pt x="9607" y="34"/>
                      <a:pt x="8944" y="-524"/>
                      <a:pt x="7165" y="1024"/>
                    </a:cubicBezTo>
                    <a:close/>
                  </a:path>
                </a:pathLst>
              </a:custGeom>
              <a:solidFill>
                <a:schemeClr val="lt1"/>
              </a:solidFill>
              <a:ln>
                <a:noFill/>
              </a:ln>
            </p:spPr>
            <p:txBody>
              <a:bodyPr/>
              <a:lstStyle/>
              <a:p>
                <a:endParaRPr lang="zh-TW" altLang="en-US"/>
              </a:p>
            </p:txBody>
          </p:sp>
        </p:grpSp>
        <p:grpSp>
          <p:nvGrpSpPr>
            <p:cNvPr id="56" name="Google Shape;784;p46">
              <a:extLst>
                <a:ext uri="{FF2B5EF4-FFF2-40B4-BE49-F238E27FC236}">
                  <a16:creationId xmlns:a16="http://schemas.microsoft.com/office/drawing/2014/main" id="{2E52764D-8B3A-743C-9324-E56DF8F4A8FC}"/>
                </a:ext>
              </a:extLst>
            </p:cNvPr>
            <p:cNvGrpSpPr/>
            <p:nvPr/>
          </p:nvGrpSpPr>
          <p:grpSpPr>
            <a:xfrm>
              <a:off x="7784799" y="2450151"/>
              <a:ext cx="481060" cy="471643"/>
              <a:chOff x="9438274" y="1910188"/>
              <a:chExt cx="481060" cy="471643"/>
            </a:xfrm>
          </p:grpSpPr>
          <p:sp>
            <p:nvSpPr>
              <p:cNvPr id="202" name="Google Shape;785;p46">
                <a:extLst>
                  <a:ext uri="{FF2B5EF4-FFF2-40B4-BE49-F238E27FC236}">
                    <a16:creationId xmlns:a16="http://schemas.microsoft.com/office/drawing/2014/main" id="{E586E96D-23F8-74E0-06C7-B6742908F3D5}"/>
                  </a:ext>
                </a:extLst>
              </p:cNvPr>
              <p:cNvSpPr/>
              <p:nvPr/>
            </p:nvSpPr>
            <p:spPr>
              <a:xfrm>
                <a:off x="9438274" y="1910188"/>
                <a:ext cx="481060" cy="401044"/>
              </a:xfrm>
              <a:custGeom>
                <a:avLst/>
                <a:gdLst/>
                <a:ahLst/>
                <a:cxnLst/>
                <a:rect l="l" t="t" r="r" b="b"/>
                <a:pathLst>
                  <a:path w="6487" h="5408" extrusionOk="0">
                    <a:moveTo>
                      <a:pt x="185" y="0"/>
                    </a:moveTo>
                    <a:cubicBezTo>
                      <a:pt x="82" y="0"/>
                      <a:pt x="1" y="87"/>
                      <a:pt x="1" y="185"/>
                    </a:cubicBezTo>
                    <a:lnTo>
                      <a:pt x="1" y="5223"/>
                    </a:lnTo>
                    <a:cubicBezTo>
                      <a:pt x="1" y="5321"/>
                      <a:pt x="82" y="5408"/>
                      <a:pt x="185" y="5408"/>
                    </a:cubicBezTo>
                    <a:lnTo>
                      <a:pt x="6302" y="5408"/>
                    </a:lnTo>
                    <a:cubicBezTo>
                      <a:pt x="6404" y="5408"/>
                      <a:pt x="6486" y="5321"/>
                      <a:pt x="6486" y="5223"/>
                    </a:cubicBezTo>
                    <a:lnTo>
                      <a:pt x="6486" y="185"/>
                    </a:lnTo>
                    <a:cubicBezTo>
                      <a:pt x="6486" y="87"/>
                      <a:pt x="6404" y="0"/>
                      <a:pt x="6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786;p46">
                <a:extLst>
                  <a:ext uri="{FF2B5EF4-FFF2-40B4-BE49-F238E27FC236}">
                    <a16:creationId xmlns:a16="http://schemas.microsoft.com/office/drawing/2014/main" id="{308FEE62-B210-07C5-ADD5-01A282DCE5A7}"/>
                  </a:ext>
                </a:extLst>
              </p:cNvPr>
              <p:cNvSpPr/>
              <p:nvPr/>
            </p:nvSpPr>
            <p:spPr>
              <a:xfrm>
                <a:off x="9501382" y="2295215"/>
                <a:ext cx="77495" cy="86616"/>
              </a:xfrm>
              <a:custGeom>
                <a:avLst/>
                <a:gdLst/>
                <a:ahLst/>
                <a:cxnLst/>
                <a:rect l="l" t="t" r="r" b="b"/>
                <a:pathLst>
                  <a:path w="1045" h="1168" extrusionOk="0">
                    <a:moveTo>
                      <a:pt x="1" y="0"/>
                    </a:moveTo>
                    <a:lnTo>
                      <a:pt x="370" y="1127"/>
                    </a:lnTo>
                    <a:cubicBezTo>
                      <a:pt x="378" y="1153"/>
                      <a:pt x="401" y="1167"/>
                      <a:pt x="425" y="1167"/>
                    </a:cubicBezTo>
                    <a:cubicBezTo>
                      <a:pt x="447" y="1167"/>
                      <a:pt x="468" y="1156"/>
                      <a:pt x="479" y="1134"/>
                    </a:cubicBezTo>
                    <a:lnTo>
                      <a:pt x="10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 name="Google Shape;787;p46">
                <a:extLst>
                  <a:ext uri="{FF2B5EF4-FFF2-40B4-BE49-F238E27FC236}">
                    <a16:creationId xmlns:a16="http://schemas.microsoft.com/office/drawing/2014/main" id="{9B23AEC3-EC1A-6B89-5601-9618FE807CFE}"/>
                  </a:ext>
                </a:extLst>
              </p:cNvPr>
              <p:cNvGrpSpPr/>
              <p:nvPr/>
            </p:nvGrpSpPr>
            <p:grpSpPr>
              <a:xfrm>
                <a:off x="9500863" y="1968698"/>
                <a:ext cx="380054" cy="284098"/>
                <a:chOff x="9500863" y="1968698"/>
                <a:chExt cx="380054" cy="284098"/>
              </a:xfrm>
            </p:grpSpPr>
            <p:sp>
              <p:nvSpPr>
                <p:cNvPr id="205" name="Google Shape;788;p46">
                  <a:extLst>
                    <a:ext uri="{FF2B5EF4-FFF2-40B4-BE49-F238E27FC236}">
                      <a16:creationId xmlns:a16="http://schemas.microsoft.com/office/drawing/2014/main" id="{9BB4375D-D88A-3F23-3F3B-33DE69BE7C8E}"/>
                    </a:ext>
                  </a:extLst>
                </p:cNvPr>
                <p:cNvSpPr/>
                <p:nvPr/>
              </p:nvSpPr>
              <p:spPr>
                <a:xfrm>
                  <a:off x="9500863" y="2026319"/>
                  <a:ext cx="299151" cy="154248"/>
                </a:xfrm>
                <a:custGeom>
                  <a:avLst/>
                  <a:gdLst/>
                  <a:ahLst/>
                  <a:cxnLst/>
                  <a:rect l="l" t="t" r="r" b="b"/>
                  <a:pathLst>
                    <a:path w="4034" h="2080" extrusionOk="0">
                      <a:moveTo>
                        <a:pt x="3920" y="99"/>
                      </a:moveTo>
                      <a:lnTo>
                        <a:pt x="3527" y="1974"/>
                      </a:lnTo>
                      <a:lnTo>
                        <a:pt x="310" y="1433"/>
                      </a:lnTo>
                      <a:lnTo>
                        <a:pt x="110" y="99"/>
                      </a:lnTo>
                      <a:close/>
                      <a:moveTo>
                        <a:pt x="51" y="1"/>
                      </a:moveTo>
                      <a:cubicBezTo>
                        <a:pt x="35" y="1"/>
                        <a:pt x="24" y="4"/>
                        <a:pt x="12" y="17"/>
                      </a:cubicBezTo>
                      <a:cubicBezTo>
                        <a:pt x="4" y="28"/>
                        <a:pt x="0" y="44"/>
                        <a:pt x="4" y="55"/>
                      </a:cubicBezTo>
                      <a:lnTo>
                        <a:pt x="220" y="1480"/>
                      </a:lnTo>
                      <a:cubicBezTo>
                        <a:pt x="220" y="1504"/>
                        <a:pt x="239" y="1519"/>
                        <a:pt x="259" y="1523"/>
                      </a:cubicBezTo>
                      <a:lnTo>
                        <a:pt x="3559" y="2080"/>
                      </a:lnTo>
                      <a:lnTo>
                        <a:pt x="3567" y="2080"/>
                      </a:lnTo>
                      <a:cubicBezTo>
                        <a:pt x="3590" y="2080"/>
                        <a:pt x="3610" y="2065"/>
                        <a:pt x="3614" y="2041"/>
                      </a:cubicBezTo>
                      <a:lnTo>
                        <a:pt x="4030" y="59"/>
                      </a:lnTo>
                      <a:cubicBezTo>
                        <a:pt x="4034" y="44"/>
                        <a:pt x="4030" y="28"/>
                        <a:pt x="4018" y="17"/>
                      </a:cubicBezTo>
                      <a:cubicBezTo>
                        <a:pt x="4010" y="4"/>
                        <a:pt x="3994" y="1"/>
                        <a:pt x="397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789;p46">
                  <a:extLst>
                    <a:ext uri="{FF2B5EF4-FFF2-40B4-BE49-F238E27FC236}">
                      <a16:creationId xmlns:a16="http://schemas.microsoft.com/office/drawing/2014/main" id="{8050916E-34ED-0D56-A0AC-8799AB0EE938}"/>
                    </a:ext>
                  </a:extLst>
                </p:cNvPr>
                <p:cNvSpPr/>
                <p:nvPr/>
              </p:nvSpPr>
              <p:spPr>
                <a:xfrm>
                  <a:off x="9507463" y="2062063"/>
                  <a:ext cx="281502" cy="14387"/>
                </a:xfrm>
                <a:custGeom>
                  <a:avLst/>
                  <a:gdLst/>
                  <a:ahLst/>
                  <a:cxnLst/>
                  <a:rect l="l" t="t" r="r" b="b"/>
                  <a:pathLst>
                    <a:path w="3796" h="194" extrusionOk="0">
                      <a:moveTo>
                        <a:pt x="44" y="1"/>
                      </a:moveTo>
                      <a:cubicBezTo>
                        <a:pt x="21" y="1"/>
                        <a:pt x="1" y="21"/>
                        <a:pt x="1" y="40"/>
                      </a:cubicBezTo>
                      <a:cubicBezTo>
                        <a:pt x="1" y="64"/>
                        <a:pt x="17" y="84"/>
                        <a:pt x="40" y="84"/>
                      </a:cubicBezTo>
                      <a:lnTo>
                        <a:pt x="3753" y="194"/>
                      </a:lnTo>
                      <a:cubicBezTo>
                        <a:pt x="3776" y="194"/>
                        <a:pt x="3791" y="174"/>
                        <a:pt x="3791" y="154"/>
                      </a:cubicBezTo>
                      <a:cubicBezTo>
                        <a:pt x="3796" y="131"/>
                        <a:pt x="3776" y="111"/>
                        <a:pt x="3753" y="111"/>
                      </a:cubicBezTo>
                      <a:lnTo>
                        <a:pt x="4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790;p46">
                  <a:extLst>
                    <a:ext uri="{FF2B5EF4-FFF2-40B4-BE49-F238E27FC236}">
                      <a16:creationId xmlns:a16="http://schemas.microsoft.com/office/drawing/2014/main" id="{F0038157-861E-1682-7A13-F914DC041458}"/>
                    </a:ext>
                  </a:extLst>
                </p:cNvPr>
                <p:cNvSpPr/>
                <p:nvPr/>
              </p:nvSpPr>
              <p:spPr>
                <a:xfrm>
                  <a:off x="9512134" y="2096991"/>
                  <a:ext cx="264297" cy="31220"/>
                </a:xfrm>
                <a:custGeom>
                  <a:avLst/>
                  <a:gdLst/>
                  <a:ahLst/>
                  <a:cxnLst/>
                  <a:rect l="l" t="t" r="r" b="b"/>
                  <a:pathLst>
                    <a:path w="3564" h="421" extrusionOk="0">
                      <a:moveTo>
                        <a:pt x="43" y="0"/>
                      </a:moveTo>
                      <a:cubicBezTo>
                        <a:pt x="25" y="0"/>
                        <a:pt x="8" y="18"/>
                        <a:pt x="5" y="36"/>
                      </a:cubicBezTo>
                      <a:cubicBezTo>
                        <a:pt x="1" y="60"/>
                        <a:pt x="21" y="80"/>
                        <a:pt x="40" y="83"/>
                      </a:cubicBezTo>
                      <a:lnTo>
                        <a:pt x="3516" y="421"/>
                      </a:lnTo>
                      <a:lnTo>
                        <a:pt x="3521" y="421"/>
                      </a:lnTo>
                      <a:cubicBezTo>
                        <a:pt x="3540" y="421"/>
                        <a:pt x="3560" y="406"/>
                        <a:pt x="3560" y="386"/>
                      </a:cubicBezTo>
                      <a:cubicBezTo>
                        <a:pt x="3563" y="362"/>
                        <a:pt x="3548" y="342"/>
                        <a:pt x="3525" y="339"/>
                      </a:cubicBezTo>
                      <a:lnTo>
                        <a:pt x="48" y="1"/>
                      </a:lnTo>
                      <a:cubicBezTo>
                        <a:pt x="46" y="0"/>
                        <a:pt x="45" y="0"/>
                        <a:pt x="4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791;p46">
                  <a:extLst>
                    <a:ext uri="{FF2B5EF4-FFF2-40B4-BE49-F238E27FC236}">
                      <a16:creationId xmlns:a16="http://schemas.microsoft.com/office/drawing/2014/main" id="{FBB1F445-F3D4-0A5B-5BE3-3B37C26EEBE1}"/>
                    </a:ext>
                  </a:extLst>
                </p:cNvPr>
                <p:cNvSpPr/>
                <p:nvPr/>
              </p:nvSpPr>
              <p:spPr>
                <a:xfrm>
                  <a:off x="9791779" y="1974779"/>
                  <a:ext cx="68818" cy="58881"/>
                </a:xfrm>
                <a:custGeom>
                  <a:avLst/>
                  <a:gdLst/>
                  <a:ahLst/>
                  <a:cxnLst/>
                  <a:rect l="l" t="t" r="r" b="b"/>
                  <a:pathLst>
                    <a:path w="928" h="794" extrusionOk="0">
                      <a:moveTo>
                        <a:pt x="212" y="1"/>
                      </a:moveTo>
                      <a:cubicBezTo>
                        <a:pt x="189" y="1"/>
                        <a:pt x="169" y="17"/>
                        <a:pt x="165" y="40"/>
                      </a:cubicBezTo>
                      <a:lnTo>
                        <a:pt x="9" y="735"/>
                      </a:lnTo>
                      <a:cubicBezTo>
                        <a:pt x="1" y="759"/>
                        <a:pt x="20" y="786"/>
                        <a:pt x="48" y="794"/>
                      </a:cubicBezTo>
                      <a:lnTo>
                        <a:pt x="56" y="794"/>
                      </a:lnTo>
                      <a:cubicBezTo>
                        <a:pt x="80" y="794"/>
                        <a:pt x="98" y="778"/>
                        <a:pt x="107" y="754"/>
                      </a:cubicBezTo>
                      <a:lnTo>
                        <a:pt x="252" y="99"/>
                      </a:lnTo>
                      <a:lnTo>
                        <a:pt x="875" y="99"/>
                      </a:lnTo>
                      <a:cubicBezTo>
                        <a:pt x="904" y="99"/>
                        <a:pt x="927" y="76"/>
                        <a:pt x="927" y="48"/>
                      </a:cubicBezTo>
                      <a:cubicBezTo>
                        <a:pt x="927" y="20"/>
                        <a:pt x="904" y="1"/>
                        <a:pt x="87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792;p46">
                  <a:extLst>
                    <a:ext uri="{FF2B5EF4-FFF2-40B4-BE49-F238E27FC236}">
                      <a16:creationId xmlns:a16="http://schemas.microsoft.com/office/drawing/2014/main" id="{5C7FFC43-8255-E247-5392-5E9A1BD61BB1}"/>
                    </a:ext>
                  </a:extLst>
                </p:cNvPr>
                <p:cNvSpPr/>
                <p:nvPr/>
              </p:nvSpPr>
              <p:spPr>
                <a:xfrm>
                  <a:off x="9826411" y="1968698"/>
                  <a:ext cx="54506" cy="19578"/>
                </a:xfrm>
                <a:custGeom>
                  <a:avLst/>
                  <a:gdLst/>
                  <a:ahLst/>
                  <a:cxnLst/>
                  <a:rect l="l" t="t" r="r" b="b"/>
                  <a:pathLst>
                    <a:path w="735" h="264" extrusionOk="0">
                      <a:moveTo>
                        <a:pt x="36" y="1"/>
                      </a:moveTo>
                      <a:cubicBezTo>
                        <a:pt x="17" y="1"/>
                        <a:pt x="1" y="17"/>
                        <a:pt x="1" y="36"/>
                      </a:cubicBezTo>
                      <a:lnTo>
                        <a:pt x="1" y="229"/>
                      </a:lnTo>
                      <a:cubicBezTo>
                        <a:pt x="1" y="247"/>
                        <a:pt x="17" y="263"/>
                        <a:pt x="36" y="263"/>
                      </a:cubicBezTo>
                      <a:lnTo>
                        <a:pt x="699" y="263"/>
                      </a:lnTo>
                      <a:cubicBezTo>
                        <a:pt x="714" y="263"/>
                        <a:pt x="734" y="247"/>
                        <a:pt x="734" y="229"/>
                      </a:cubicBezTo>
                      <a:lnTo>
                        <a:pt x="734" y="36"/>
                      </a:lnTo>
                      <a:cubicBezTo>
                        <a:pt x="734" y="17"/>
                        <a:pt x="714" y="1"/>
                        <a:pt x="6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793;p46">
                  <a:extLst>
                    <a:ext uri="{FF2B5EF4-FFF2-40B4-BE49-F238E27FC236}">
                      <a16:creationId xmlns:a16="http://schemas.microsoft.com/office/drawing/2014/main" id="{209FE9C8-74F1-78B1-B632-1C6F67C3E098}"/>
                    </a:ext>
                  </a:extLst>
                </p:cNvPr>
                <p:cNvSpPr/>
                <p:nvPr/>
              </p:nvSpPr>
              <p:spPr>
                <a:xfrm>
                  <a:off x="9528746" y="2173225"/>
                  <a:ext cx="240715" cy="42937"/>
                </a:xfrm>
                <a:custGeom>
                  <a:avLst/>
                  <a:gdLst/>
                  <a:ahLst/>
                  <a:cxnLst/>
                  <a:rect l="l" t="t" r="r" b="b"/>
                  <a:pathLst>
                    <a:path w="3246" h="579" extrusionOk="0">
                      <a:moveTo>
                        <a:pt x="3195" y="0"/>
                      </a:moveTo>
                      <a:cubicBezTo>
                        <a:pt x="3170" y="0"/>
                        <a:pt x="3147" y="16"/>
                        <a:pt x="3144" y="41"/>
                      </a:cubicBezTo>
                      <a:lnTo>
                        <a:pt x="3042" y="476"/>
                      </a:lnTo>
                      <a:lnTo>
                        <a:pt x="52" y="476"/>
                      </a:lnTo>
                      <a:cubicBezTo>
                        <a:pt x="25" y="476"/>
                        <a:pt x="1" y="499"/>
                        <a:pt x="1" y="526"/>
                      </a:cubicBezTo>
                      <a:cubicBezTo>
                        <a:pt x="1" y="555"/>
                        <a:pt x="25" y="578"/>
                        <a:pt x="52" y="578"/>
                      </a:cubicBezTo>
                      <a:lnTo>
                        <a:pt x="3085" y="578"/>
                      </a:lnTo>
                      <a:cubicBezTo>
                        <a:pt x="3104" y="578"/>
                        <a:pt x="3128" y="562"/>
                        <a:pt x="3132" y="539"/>
                      </a:cubicBezTo>
                      <a:lnTo>
                        <a:pt x="3238" y="60"/>
                      </a:lnTo>
                      <a:cubicBezTo>
                        <a:pt x="3245" y="32"/>
                        <a:pt x="3230" y="9"/>
                        <a:pt x="3203" y="1"/>
                      </a:cubicBezTo>
                      <a:cubicBezTo>
                        <a:pt x="3200" y="1"/>
                        <a:pt x="3197" y="0"/>
                        <a:pt x="31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794;p46">
                  <a:extLst>
                    <a:ext uri="{FF2B5EF4-FFF2-40B4-BE49-F238E27FC236}">
                      <a16:creationId xmlns:a16="http://schemas.microsoft.com/office/drawing/2014/main" id="{15994CEF-6217-051C-506E-EDEE31E4570A}"/>
                    </a:ext>
                  </a:extLst>
                </p:cNvPr>
                <p:cNvSpPr/>
                <p:nvPr/>
              </p:nvSpPr>
              <p:spPr>
                <a:xfrm>
                  <a:off x="9587255" y="2212825"/>
                  <a:ext cx="39674" cy="39971"/>
                </a:xfrm>
                <a:custGeom>
                  <a:avLst/>
                  <a:gdLst/>
                  <a:ahLst/>
                  <a:cxnLst/>
                  <a:rect l="l" t="t" r="r" b="b"/>
                  <a:pathLst>
                    <a:path w="535" h="539" extrusionOk="0">
                      <a:moveTo>
                        <a:pt x="267" y="87"/>
                      </a:moveTo>
                      <a:cubicBezTo>
                        <a:pt x="369" y="87"/>
                        <a:pt x="451" y="170"/>
                        <a:pt x="451" y="267"/>
                      </a:cubicBezTo>
                      <a:cubicBezTo>
                        <a:pt x="451" y="369"/>
                        <a:pt x="369" y="452"/>
                        <a:pt x="267" y="452"/>
                      </a:cubicBezTo>
                      <a:cubicBezTo>
                        <a:pt x="165" y="452"/>
                        <a:pt x="83" y="369"/>
                        <a:pt x="83" y="267"/>
                      </a:cubicBezTo>
                      <a:cubicBezTo>
                        <a:pt x="83" y="170"/>
                        <a:pt x="165" y="87"/>
                        <a:pt x="267" y="87"/>
                      </a:cubicBezTo>
                      <a:close/>
                      <a:moveTo>
                        <a:pt x="267" y="1"/>
                      </a:moveTo>
                      <a:cubicBezTo>
                        <a:pt x="118" y="1"/>
                        <a:pt x="0" y="122"/>
                        <a:pt x="0" y="267"/>
                      </a:cubicBezTo>
                      <a:cubicBezTo>
                        <a:pt x="0" y="416"/>
                        <a:pt x="118" y="539"/>
                        <a:pt x="267" y="539"/>
                      </a:cubicBezTo>
                      <a:cubicBezTo>
                        <a:pt x="416" y="539"/>
                        <a:pt x="534" y="416"/>
                        <a:pt x="534" y="267"/>
                      </a:cubicBezTo>
                      <a:cubicBezTo>
                        <a:pt x="534" y="122"/>
                        <a:pt x="416" y="1"/>
                        <a:pt x="2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795;p46">
                  <a:extLst>
                    <a:ext uri="{FF2B5EF4-FFF2-40B4-BE49-F238E27FC236}">
                      <a16:creationId xmlns:a16="http://schemas.microsoft.com/office/drawing/2014/main" id="{18C71487-F419-3594-FBCE-DD39E4EC4E45}"/>
                    </a:ext>
                  </a:extLst>
                </p:cNvPr>
                <p:cNvSpPr/>
                <p:nvPr/>
              </p:nvSpPr>
              <p:spPr>
                <a:xfrm>
                  <a:off x="9668457" y="2212825"/>
                  <a:ext cx="39897" cy="39971"/>
                </a:xfrm>
                <a:custGeom>
                  <a:avLst/>
                  <a:gdLst/>
                  <a:ahLst/>
                  <a:cxnLst/>
                  <a:rect l="l" t="t" r="r" b="b"/>
                  <a:pathLst>
                    <a:path w="538" h="539" extrusionOk="0">
                      <a:moveTo>
                        <a:pt x="267" y="87"/>
                      </a:moveTo>
                      <a:cubicBezTo>
                        <a:pt x="369" y="87"/>
                        <a:pt x="452" y="170"/>
                        <a:pt x="452" y="267"/>
                      </a:cubicBezTo>
                      <a:cubicBezTo>
                        <a:pt x="452" y="369"/>
                        <a:pt x="369" y="452"/>
                        <a:pt x="267" y="452"/>
                      </a:cubicBezTo>
                      <a:cubicBezTo>
                        <a:pt x="165" y="452"/>
                        <a:pt x="82" y="369"/>
                        <a:pt x="82" y="267"/>
                      </a:cubicBezTo>
                      <a:cubicBezTo>
                        <a:pt x="82" y="170"/>
                        <a:pt x="165" y="87"/>
                        <a:pt x="267" y="87"/>
                      </a:cubicBezTo>
                      <a:close/>
                      <a:moveTo>
                        <a:pt x="267" y="1"/>
                      </a:moveTo>
                      <a:cubicBezTo>
                        <a:pt x="118" y="1"/>
                        <a:pt x="0" y="122"/>
                        <a:pt x="0" y="267"/>
                      </a:cubicBezTo>
                      <a:cubicBezTo>
                        <a:pt x="0" y="416"/>
                        <a:pt x="118" y="539"/>
                        <a:pt x="267" y="539"/>
                      </a:cubicBezTo>
                      <a:cubicBezTo>
                        <a:pt x="416" y="539"/>
                        <a:pt x="537" y="416"/>
                        <a:pt x="537" y="267"/>
                      </a:cubicBezTo>
                      <a:cubicBezTo>
                        <a:pt x="537" y="122"/>
                        <a:pt x="416" y="1"/>
                        <a:pt x="2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 name="Google Shape;796;p46">
              <a:extLst>
                <a:ext uri="{FF2B5EF4-FFF2-40B4-BE49-F238E27FC236}">
                  <a16:creationId xmlns:a16="http://schemas.microsoft.com/office/drawing/2014/main" id="{4E75E7BA-F9BC-4640-6F4B-6F41F2C58AE2}"/>
                </a:ext>
              </a:extLst>
            </p:cNvPr>
            <p:cNvGrpSpPr/>
            <p:nvPr/>
          </p:nvGrpSpPr>
          <p:grpSpPr>
            <a:xfrm>
              <a:off x="8097561" y="1606319"/>
              <a:ext cx="561665" cy="467266"/>
              <a:chOff x="9117324" y="2766042"/>
              <a:chExt cx="561665" cy="467266"/>
            </a:xfrm>
          </p:grpSpPr>
          <p:sp>
            <p:nvSpPr>
              <p:cNvPr id="199" name="Google Shape;797;p46">
                <a:extLst>
                  <a:ext uri="{FF2B5EF4-FFF2-40B4-BE49-F238E27FC236}">
                    <a16:creationId xmlns:a16="http://schemas.microsoft.com/office/drawing/2014/main" id="{CB0C239D-E0E7-3365-EA7B-D56266BDEE4D}"/>
                  </a:ext>
                </a:extLst>
              </p:cNvPr>
              <p:cNvSpPr/>
              <p:nvPr/>
            </p:nvSpPr>
            <p:spPr>
              <a:xfrm>
                <a:off x="9117324" y="2766042"/>
                <a:ext cx="522365" cy="467266"/>
              </a:xfrm>
              <a:custGeom>
                <a:avLst/>
                <a:gdLst/>
                <a:ahLst/>
                <a:cxnLst/>
                <a:rect l="l" t="t" r="r" b="b"/>
                <a:pathLst>
                  <a:path w="7044" h="6301" extrusionOk="0">
                    <a:moveTo>
                      <a:pt x="5539" y="564"/>
                    </a:moveTo>
                    <a:cubicBezTo>
                      <a:pt x="5607" y="564"/>
                      <a:pt x="5677" y="580"/>
                      <a:pt x="5741" y="612"/>
                    </a:cubicBezTo>
                    <a:cubicBezTo>
                      <a:pt x="5756" y="620"/>
                      <a:pt x="5772" y="628"/>
                      <a:pt x="5788" y="640"/>
                    </a:cubicBezTo>
                    <a:cubicBezTo>
                      <a:pt x="5796" y="647"/>
                      <a:pt x="5808" y="655"/>
                      <a:pt x="5819" y="663"/>
                    </a:cubicBezTo>
                    <a:cubicBezTo>
                      <a:pt x="5992" y="805"/>
                      <a:pt x="6031" y="1060"/>
                      <a:pt x="5906" y="1252"/>
                    </a:cubicBezTo>
                    <a:cubicBezTo>
                      <a:pt x="5879" y="1287"/>
                      <a:pt x="5850" y="1319"/>
                      <a:pt x="5815" y="1346"/>
                    </a:cubicBezTo>
                    <a:cubicBezTo>
                      <a:pt x="5812" y="1350"/>
                      <a:pt x="5803" y="1354"/>
                      <a:pt x="5799" y="1361"/>
                    </a:cubicBezTo>
                    <a:cubicBezTo>
                      <a:pt x="5780" y="1373"/>
                      <a:pt x="5761" y="1385"/>
                      <a:pt x="5741" y="1393"/>
                    </a:cubicBezTo>
                    <a:cubicBezTo>
                      <a:pt x="5737" y="1393"/>
                      <a:pt x="5737" y="1397"/>
                      <a:pt x="5737" y="1397"/>
                    </a:cubicBezTo>
                    <a:cubicBezTo>
                      <a:pt x="5676" y="1428"/>
                      <a:pt x="5609" y="1444"/>
                      <a:pt x="5540" y="1444"/>
                    </a:cubicBezTo>
                    <a:cubicBezTo>
                      <a:pt x="5456" y="1444"/>
                      <a:pt x="5370" y="1420"/>
                      <a:pt x="5294" y="1370"/>
                    </a:cubicBezTo>
                    <a:cubicBezTo>
                      <a:pt x="5089" y="1232"/>
                      <a:pt x="5039" y="957"/>
                      <a:pt x="5176" y="757"/>
                    </a:cubicBezTo>
                    <a:cubicBezTo>
                      <a:pt x="5260" y="631"/>
                      <a:pt x="5398" y="564"/>
                      <a:pt x="5539" y="564"/>
                    </a:cubicBezTo>
                    <a:close/>
                    <a:moveTo>
                      <a:pt x="2923" y="0"/>
                    </a:moveTo>
                    <a:lnTo>
                      <a:pt x="624" y="2585"/>
                    </a:lnTo>
                    <a:lnTo>
                      <a:pt x="106" y="3166"/>
                    </a:lnTo>
                    <a:cubicBezTo>
                      <a:pt x="0" y="3288"/>
                      <a:pt x="24" y="3472"/>
                      <a:pt x="153" y="3567"/>
                    </a:cubicBezTo>
                    <a:lnTo>
                      <a:pt x="3956" y="6251"/>
                    </a:lnTo>
                    <a:cubicBezTo>
                      <a:pt x="4003" y="6284"/>
                      <a:pt x="4058" y="6300"/>
                      <a:pt x="4112" y="6300"/>
                    </a:cubicBezTo>
                    <a:cubicBezTo>
                      <a:pt x="4192" y="6300"/>
                      <a:pt x="4271" y="6265"/>
                      <a:pt x="4325" y="6200"/>
                    </a:cubicBezTo>
                    <a:lnTo>
                      <a:pt x="7044" y="2829"/>
                    </a:lnTo>
                    <a:lnTo>
                      <a:pt x="6828" y="2143"/>
                    </a:lnTo>
                    <a:lnTo>
                      <a:pt x="6726" y="1817"/>
                    </a:lnTo>
                    <a:lnTo>
                      <a:pt x="6706" y="1766"/>
                    </a:lnTo>
                    <a:lnTo>
                      <a:pt x="6223" y="240"/>
                    </a:lnTo>
                    <a:lnTo>
                      <a:pt x="6200" y="240"/>
                    </a:lnTo>
                    <a:lnTo>
                      <a:pt x="6047" y="227"/>
                    </a:lnTo>
                    <a:lnTo>
                      <a:pt x="292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798;p46">
                <a:extLst>
                  <a:ext uri="{FF2B5EF4-FFF2-40B4-BE49-F238E27FC236}">
                    <a16:creationId xmlns:a16="http://schemas.microsoft.com/office/drawing/2014/main" id="{C295FD2E-0CF7-41E2-56CE-5606D5BFBDE6}"/>
                  </a:ext>
                </a:extLst>
              </p:cNvPr>
              <p:cNvSpPr/>
              <p:nvPr/>
            </p:nvSpPr>
            <p:spPr>
              <a:xfrm>
                <a:off x="9533417" y="2766117"/>
                <a:ext cx="145571" cy="134670"/>
              </a:xfrm>
              <a:custGeom>
                <a:avLst/>
                <a:gdLst/>
                <a:ahLst/>
                <a:cxnLst/>
                <a:rect l="l" t="t" r="r" b="b"/>
                <a:pathLst>
                  <a:path w="1963" h="1816" extrusionOk="0">
                    <a:moveTo>
                      <a:pt x="1077" y="1"/>
                    </a:moveTo>
                    <a:cubicBezTo>
                      <a:pt x="862" y="1"/>
                      <a:pt x="638" y="73"/>
                      <a:pt x="444" y="223"/>
                    </a:cubicBezTo>
                    <a:cubicBezTo>
                      <a:pt x="444" y="223"/>
                      <a:pt x="440" y="226"/>
                      <a:pt x="436" y="226"/>
                    </a:cubicBezTo>
                    <a:cubicBezTo>
                      <a:pt x="302" y="333"/>
                      <a:pt x="197" y="470"/>
                      <a:pt x="130" y="611"/>
                    </a:cubicBezTo>
                    <a:cubicBezTo>
                      <a:pt x="9" y="866"/>
                      <a:pt x="0" y="1153"/>
                      <a:pt x="126" y="1396"/>
                    </a:cubicBezTo>
                    <a:cubicBezTo>
                      <a:pt x="126" y="1396"/>
                      <a:pt x="126" y="1392"/>
                      <a:pt x="130" y="1392"/>
                    </a:cubicBezTo>
                    <a:cubicBezTo>
                      <a:pt x="134" y="1392"/>
                      <a:pt x="141" y="1388"/>
                      <a:pt x="150" y="1388"/>
                    </a:cubicBezTo>
                    <a:cubicBezTo>
                      <a:pt x="165" y="1376"/>
                      <a:pt x="177" y="1369"/>
                      <a:pt x="188" y="1360"/>
                    </a:cubicBezTo>
                    <a:cubicBezTo>
                      <a:pt x="192" y="1353"/>
                      <a:pt x="201" y="1349"/>
                      <a:pt x="204" y="1345"/>
                    </a:cubicBezTo>
                    <a:cubicBezTo>
                      <a:pt x="98" y="1133"/>
                      <a:pt x="103" y="886"/>
                      <a:pt x="208" y="662"/>
                    </a:cubicBezTo>
                    <a:cubicBezTo>
                      <a:pt x="268" y="525"/>
                      <a:pt x="369" y="400"/>
                      <a:pt x="503" y="297"/>
                    </a:cubicBezTo>
                    <a:cubicBezTo>
                      <a:pt x="530" y="273"/>
                      <a:pt x="558" y="254"/>
                      <a:pt x="589" y="239"/>
                    </a:cubicBezTo>
                    <a:cubicBezTo>
                      <a:pt x="742" y="142"/>
                      <a:pt x="914" y="95"/>
                      <a:pt x="1080" y="95"/>
                    </a:cubicBezTo>
                    <a:cubicBezTo>
                      <a:pt x="1189" y="95"/>
                      <a:pt x="1296" y="115"/>
                      <a:pt x="1393" y="156"/>
                    </a:cubicBezTo>
                    <a:cubicBezTo>
                      <a:pt x="1440" y="175"/>
                      <a:pt x="1483" y="199"/>
                      <a:pt x="1527" y="226"/>
                    </a:cubicBezTo>
                    <a:cubicBezTo>
                      <a:pt x="1586" y="266"/>
                      <a:pt x="1641" y="320"/>
                      <a:pt x="1688" y="380"/>
                    </a:cubicBezTo>
                    <a:cubicBezTo>
                      <a:pt x="1817" y="548"/>
                      <a:pt x="1864" y="760"/>
                      <a:pt x="1821" y="980"/>
                    </a:cubicBezTo>
                    <a:cubicBezTo>
                      <a:pt x="1782" y="1192"/>
                      <a:pt x="1660" y="1388"/>
                      <a:pt x="1480" y="1533"/>
                    </a:cubicBezTo>
                    <a:cubicBezTo>
                      <a:pt x="1476" y="1537"/>
                      <a:pt x="1468" y="1541"/>
                      <a:pt x="1464" y="1548"/>
                    </a:cubicBezTo>
                    <a:cubicBezTo>
                      <a:pt x="1346" y="1639"/>
                      <a:pt x="1217" y="1698"/>
                      <a:pt x="1087" y="1726"/>
                    </a:cubicBezTo>
                    <a:lnTo>
                      <a:pt x="1095" y="1765"/>
                    </a:lnTo>
                    <a:lnTo>
                      <a:pt x="1110" y="1816"/>
                    </a:lnTo>
                    <a:lnTo>
                      <a:pt x="1115" y="1816"/>
                    </a:lnTo>
                    <a:cubicBezTo>
                      <a:pt x="1244" y="1789"/>
                      <a:pt x="1369" y="1729"/>
                      <a:pt x="1487" y="1643"/>
                    </a:cubicBezTo>
                    <a:cubicBezTo>
                      <a:pt x="1499" y="1639"/>
                      <a:pt x="1511" y="1631"/>
                      <a:pt x="1523" y="1624"/>
                    </a:cubicBezTo>
                    <a:cubicBezTo>
                      <a:pt x="1727" y="1463"/>
                      <a:pt x="1869" y="1239"/>
                      <a:pt x="1916" y="996"/>
                    </a:cubicBezTo>
                    <a:cubicBezTo>
                      <a:pt x="1963" y="748"/>
                      <a:pt x="1907" y="509"/>
                      <a:pt x="1762" y="324"/>
                    </a:cubicBezTo>
                    <a:cubicBezTo>
                      <a:pt x="1664" y="195"/>
                      <a:pt x="1534" y="105"/>
                      <a:pt x="1385" y="54"/>
                    </a:cubicBezTo>
                    <a:cubicBezTo>
                      <a:pt x="1288" y="19"/>
                      <a:pt x="1183" y="1"/>
                      <a:pt x="1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799;p46">
                <a:extLst>
                  <a:ext uri="{FF2B5EF4-FFF2-40B4-BE49-F238E27FC236}">
                    <a16:creationId xmlns:a16="http://schemas.microsoft.com/office/drawing/2014/main" id="{082FEDB7-D379-8FEC-81C7-8FB114705686}"/>
                  </a:ext>
                </a:extLst>
              </p:cNvPr>
              <p:cNvSpPr/>
              <p:nvPr/>
            </p:nvSpPr>
            <p:spPr>
              <a:xfrm>
                <a:off x="9311392" y="2889589"/>
                <a:ext cx="162405" cy="184356"/>
              </a:xfrm>
              <a:custGeom>
                <a:avLst/>
                <a:gdLst/>
                <a:ahLst/>
                <a:cxnLst/>
                <a:rect l="l" t="t" r="r" b="b"/>
                <a:pathLst>
                  <a:path w="2190" h="2486" extrusionOk="0">
                    <a:moveTo>
                      <a:pt x="969" y="222"/>
                    </a:moveTo>
                    <a:cubicBezTo>
                      <a:pt x="999" y="222"/>
                      <a:pt x="1028" y="230"/>
                      <a:pt x="1056" y="249"/>
                    </a:cubicBezTo>
                    <a:cubicBezTo>
                      <a:pt x="1107" y="288"/>
                      <a:pt x="1130" y="339"/>
                      <a:pt x="1127" y="406"/>
                    </a:cubicBezTo>
                    <a:cubicBezTo>
                      <a:pt x="1119" y="477"/>
                      <a:pt x="1087" y="547"/>
                      <a:pt x="1036" y="626"/>
                    </a:cubicBezTo>
                    <a:cubicBezTo>
                      <a:pt x="1009" y="669"/>
                      <a:pt x="978" y="700"/>
                      <a:pt x="950" y="731"/>
                    </a:cubicBezTo>
                    <a:cubicBezTo>
                      <a:pt x="922" y="755"/>
                      <a:pt x="895" y="774"/>
                      <a:pt x="868" y="787"/>
                    </a:cubicBezTo>
                    <a:cubicBezTo>
                      <a:pt x="838" y="803"/>
                      <a:pt x="810" y="811"/>
                      <a:pt x="783" y="811"/>
                    </a:cubicBezTo>
                    <a:cubicBezTo>
                      <a:pt x="753" y="811"/>
                      <a:pt x="724" y="801"/>
                      <a:pt x="695" y="783"/>
                    </a:cubicBezTo>
                    <a:cubicBezTo>
                      <a:pt x="679" y="771"/>
                      <a:pt x="667" y="759"/>
                      <a:pt x="660" y="747"/>
                    </a:cubicBezTo>
                    <a:cubicBezTo>
                      <a:pt x="632" y="716"/>
                      <a:pt x="620" y="673"/>
                      <a:pt x="625" y="626"/>
                    </a:cubicBezTo>
                    <a:cubicBezTo>
                      <a:pt x="632" y="555"/>
                      <a:pt x="663" y="484"/>
                      <a:pt x="714" y="406"/>
                    </a:cubicBezTo>
                    <a:cubicBezTo>
                      <a:pt x="766" y="331"/>
                      <a:pt x="821" y="276"/>
                      <a:pt x="884" y="245"/>
                    </a:cubicBezTo>
                    <a:cubicBezTo>
                      <a:pt x="912" y="230"/>
                      <a:pt x="941" y="222"/>
                      <a:pt x="969" y="222"/>
                    </a:cubicBezTo>
                    <a:close/>
                    <a:moveTo>
                      <a:pt x="965" y="1"/>
                    </a:moveTo>
                    <a:cubicBezTo>
                      <a:pt x="959" y="1"/>
                      <a:pt x="952" y="1"/>
                      <a:pt x="946" y="1"/>
                    </a:cubicBezTo>
                    <a:cubicBezTo>
                      <a:pt x="864" y="1"/>
                      <a:pt x="785" y="29"/>
                      <a:pt x="710" y="77"/>
                    </a:cubicBezTo>
                    <a:cubicBezTo>
                      <a:pt x="632" y="124"/>
                      <a:pt x="569" y="186"/>
                      <a:pt x="511" y="272"/>
                    </a:cubicBezTo>
                    <a:cubicBezTo>
                      <a:pt x="455" y="351"/>
                      <a:pt x="420" y="437"/>
                      <a:pt x="404" y="524"/>
                    </a:cubicBezTo>
                    <a:cubicBezTo>
                      <a:pt x="389" y="610"/>
                      <a:pt x="397" y="689"/>
                      <a:pt x="420" y="763"/>
                    </a:cubicBezTo>
                    <a:cubicBezTo>
                      <a:pt x="420" y="767"/>
                      <a:pt x="424" y="767"/>
                      <a:pt x="424" y="771"/>
                    </a:cubicBezTo>
                    <a:cubicBezTo>
                      <a:pt x="451" y="845"/>
                      <a:pt x="499" y="908"/>
                      <a:pt x="573" y="959"/>
                    </a:cubicBezTo>
                    <a:cubicBezTo>
                      <a:pt x="639" y="1003"/>
                      <a:pt x="712" y="1026"/>
                      <a:pt x="785" y="1026"/>
                    </a:cubicBezTo>
                    <a:cubicBezTo>
                      <a:pt x="790" y="1026"/>
                      <a:pt x="795" y="1026"/>
                      <a:pt x="801" y="1026"/>
                    </a:cubicBezTo>
                    <a:cubicBezTo>
                      <a:pt x="884" y="1022"/>
                      <a:pt x="962" y="998"/>
                      <a:pt x="1040" y="951"/>
                    </a:cubicBezTo>
                    <a:cubicBezTo>
                      <a:pt x="1114" y="908"/>
                      <a:pt x="1181" y="841"/>
                      <a:pt x="1237" y="763"/>
                    </a:cubicBezTo>
                    <a:cubicBezTo>
                      <a:pt x="1248" y="743"/>
                      <a:pt x="1260" y="727"/>
                      <a:pt x="1272" y="707"/>
                    </a:cubicBezTo>
                    <a:cubicBezTo>
                      <a:pt x="1308" y="645"/>
                      <a:pt x="1335" y="575"/>
                      <a:pt x="1346" y="508"/>
                    </a:cubicBezTo>
                    <a:cubicBezTo>
                      <a:pt x="1362" y="421"/>
                      <a:pt x="1358" y="339"/>
                      <a:pt x="1331" y="260"/>
                    </a:cubicBezTo>
                    <a:cubicBezTo>
                      <a:pt x="1303" y="182"/>
                      <a:pt x="1252" y="119"/>
                      <a:pt x="1178" y="68"/>
                    </a:cubicBezTo>
                    <a:cubicBezTo>
                      <a:pt x="1109" y="21"/>
                      <a:pt x="1041" y="1"/>
                      <a:pt x="965" y="1"/>
                    </a:cubicBezTo>
                    <a:close/>
                    <a:moveTo>
                      <a:pt x="2066" y="718"/>
                    </a:moveTo>
                    <a:cubicBezTo>
                      <a:pt x="2051" y="718"/>
                      <a:pt x="2033" y="721"/>
                      <a:pt x="2014" y="727"/>
                    </a:cubicBezTo>
                    <a:lnTo>
                      <a:pt x="83" y="1524"/>
                    </a:lnTo>
                    <a:cubicBezTo>
                      <a:pt x="55" y="1536"/>
                      <a:pt x="36" y="1551"/>
                      <a:pt x="20" y="1571"/>
                    </a:cubicBezTo>
                    <a:cubicBezTo>
                      <a:pt x="0" y="1598"/>
                      <a:pt x="0" y="1630"/>
                      <a:pt x="8" y="1665"/>
                    </a:cubicBezTo>
                    <a:cubicBezTo>
                      <a:pt x="20" y="1696"/>
                      <a:pt x="40" y="1720"/>
                      <a:pt x="60" y="1736"/>
                    </a:cubicBezTo>
                    <a:cubicBezTo>
                      <a:pt x="78" y="1747"/>
                      <a:pt x="99" y="1753"/>
                      <a:pt x="121" y="1753"/>
                    </a:cubicBezTo>
                    <a:cubicBezTo>
                      <a:pt x="137" y="1753"/>
                      <a:pt x="155" y="1750"/>
                      <a:pt x="173" y="1743"/>
                    </a:cubicBezTo>
                    <a:lnTo>
                      <a:pt x="2108" y="951"/>
                    </a:lnTo>
                    <a:cubicBezTo>
                      <a:pt x="2135" y="935"/>
                      <a:pt x="2155" y="919"/>
                      <a:pt x="2166" y="901"/>
                    </a:cubicBezTo>
                    <a:cubicBezTo>
                      <a:pt x="2186" y="872"/>
                      <a:pt x="2190" y="841"/>
                      <a:pt x="2179" y="810"/>
                    </a:cubicBezTo>
                    <a:cubicBezTo>
                      <a:pt x="2166" y="778"/>
                      <a:pt x="2150" y="751"/>
                      <a:pt x="2127" y="736"/>
                    </a:cubicBezTo>
                    <a:cubicBezTo>
                      <a:pt x="2109" y="724"/>
                      <a:pt x="2089" y="718"/>
                      <a:pt x="2066" y="718"/>
                    </a:cubicBezTo>
                    <a:close/>
                    <a:moveTo>
                      <a:pt x="1424" y="1681"/>
                    </a:moveTo>
                    <a:cubicBezTo>
                      <a:pt x="1454" y="1681"/>
                      <a:pt x="1483" y="1690"/>
                      <a:pt x="1511" y="1709"/>
                    </a:cubicBezTo>
                    <a:cubicBezTo>
                      <a:pt x="1562" y="1743"/>
                      <a:pt x="1585" y="1799"/>
                      <a:pt x="1578" y="1866"/>
                    </a:cubicBezTo>
                    <a:cubicBezTo>
                      <a:pt x="1574" y="1932"/>
                      <a:pt x="1543" y="2007"/>
                      <a:pt x="1491" y="2085"/>
                    </a:cubicBezTo>
                    <a:cubicBezTo>
                      <a:pt x="1437" y="2160"/>
                      <a:pt x="1382" y="2214"/>
                      <a:pt x="1323" y="2246"/>
                    </a:cubicBezTo>
                    <a:cubicBezTo>
                      <a:pt x="1292" y="2261"/>
                      <a:pt x="1264" y="2269"/>
                      <a:pt x="1236" y="2269"/>
                    </a:cubicBezTo>
                    <a:cubicBezTo>
                      <a:pt x="1207" y="2269"/>
                      <a:pt x="1178" y="2260"/>
                      <a:pt x="1150" y="2243"/>
                    </a:cubicBezTo>
                    <a:cubicBezTo>
                      <a:pt x="1099" y="2207"/>
                      <a:pt x="1076" y="2152"/>
                      <a:pt x="1080" y="2085"/>
                    </a:cubicBezTo>
                    <a:cubicBezTo>
                      <a:pt x="1087" y="2015"/>
                      <a:pt x="1114" y="1940"/>
                      <a:pt x="1170" y="1866"/>
                    </a:cubicBezTo>
                    <a:cubicBezTo>
                      <a:pt x="1217" y="1790"/>
                      <a:pt x="1275" y="1736"/>
                      <a:pt x="1339" y="1705"/>
                    </a:cubicBezTo>
                    <a:cubicBezTo>
                      <a:pt x="1367" y="1689"/>
                      <a:pt x="1396" y="1681"/>
                      <a:pt x="1424" y="1681"/>
                    </a:cubicBezTo>
                    <a:close/>
                    <a:moveTo>
                      <a:pt x="1419" y="1460"/>
                    </a:moveTo>
                    <a:cubicBezTo>
                      <a:pt x="1413" y="1460"/>
                      <a:pt x="1407" y="1461"/>
                      <a:pt x="1402" y="1461"/>
                    </a:cubicBezTo>
                    <a:cubicBezTo>
                      <a:pt x="1319" y="1461"/>
                      <a:pt x="1241" y="1489"/>
                      <a:pt x="1166" y="1536"/>
                    </a:cubicBezTo>
                    <a:cubicBezTo>
                      <a:pt x="1087" y="1583"/>
                      <a:pt x="1025" y="1645"/>
                      <a:pt x="966" y="1732"/>
                    </a:cubicBezTo>
                    <a:cubicBezTo>
                      <a:pt x="911" y="1810"/>
                      <a:pt x="875" y="1897"/>
                      <a:pt x="864" y="1984"/>
                    </a:cubicBezTo>
                    <a:cubicBezTo>
                      <a:pt x="848" y="2073"/>
                      <a:pt x="852" y="2156"/>
                      <a:pt x="879" y="2230"/>
                    </a:cubicBezTo>
                    <a:cubicBezTo>
                      <a:pt x="911" y="2308"/>
                      <a:pt x="958" y="2372"/>
                      <a:pt x="1029" y="2419"/>
                    </a:cubicBezTo>
                    <a:cubicBezTo>
                      <a:pt x="1094" y="2462"/>
                      <a:pt x="1167" y="2486"/>
                      <a:pt x="1239" y="2486"/>
                    </a:cubicBezTo>
                    <a:cubicBezTo>
                      <a:pt x="1245" y="2486"/>
                      <a:pt x="1250" y="2486"/>
                      <a:pt x="1256" y="2485"/>
                    </a:cubicBezTo>
                    <a:cubicBezTo>
                      <a:pt x="1339" y="2482"/>
                      <a:pt x="1417" y="2458"/>
                      <a:pt x="1491" y="2411"/>
                    </a:cubicBezTo>
                    <a:cubicBezTo>
                      <a:pt x="1570" y="2364"/>
                      <a:pt x="1637" y="2301"/>
                      <a:pt x="1692" y="2219"/>
                    </a:cubicBezTo>
                    <a:cubicBezTo>
                      <a:pt x="1746" y="2136"/>
                      <a:pt x="1786" y="2054"/>
                      <a:pt x="1797" y="1964"/>
                    </a:cubicBezTo>
                    <a:cubicBezTo>
                      <a:pt x="1813" y="1877"/>
                      <a:pt x="1809" y="1795"/>
                      <a:pt x="1782" y="1720"/>
                    </a:cubicBezTo>
                    <a:cubicBezTo>
                      <a:pt x="1759" y="1642"/>
                      <a:pt x="1708" y="1579"/>
                      <a:pt x="1637" y="1528"/>
                    </a:cubicBezTo>
                    <a:cubicBezTo>
                      <a:pt x="1567" y="1484"/>
                      <a:pt x="1494" y="1460"/>
                      <a:pt x="1419" y="14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800;p46">
              <a:extLst>
                <a:ext uri="{FF2B5EF4-FFF2-40B4-BE49-F238E27FC236}">
                  <a16:creationId xmlns:a16="http://schemas.microsoft.com/office/drawing/2014/main" id="{9DD46EA2-4D59-8FE1-866B-32FB4F95D1B5}"/>
                </a:ext>
              </a:extLst>
            </p:cNvPr>
            <p:cNvGrpSpPr/>
            <p:nvPr/>
          </p:nvGrpSpPr>
          <p:grpSpPr>
            <a:xfrm>
              <a:off x="7331338" y="1357213"/>
              <a:ext cx="655922" cy="649916"/>
              <a:chOff x="10266976" y="2032400"/>
              <a:chExt cx="655922" cy="649916"/>
            </a:xfrm>
          </p:grpSpPr>
          <p:sp>
            <p:nvSpPr>
              <p:cNvPr id="59" name="Google Shape;801;p46">
                <a:extLst>
                  <a:ext uri="{FF2B5EF4-FFF2-40B4-BE49-F238E27FC236}">
                    <a16:creationId xmlns:a16="http://schemas.microsoft.com/office/drawing/2014/main" id="{4316BCCF-CFEC-EDC4-52BB-C532A7689588}"/>
                  </a:ext>
                </a:extLst>
              </p:cNvPr>
              <p:cNvSpPr/>
              <p:nvPr/>
            </p:nvSpPr>
            <p:spPr>
              <a:xfrm>
                <a:off x="10266976" y="2037961"/>
                <a:ext cx="654440" cy="644355"/>
              </a:xfrm>
              <a:custGeom>
                <a:avLst/>
                <a:gdLst/>
                <a:ahLst/>
                <a:cxnLst/>
                <a:rect l="l" t="t" r="r" b="b"/>
                <a:pathLst>
                  <a:path w="8825" h="8689" extrusionOk="0">
                    <a:moveTo>
                      <a:pt x="1240" y="1"/>
                    </a:moveTo>
                    <a:lnTo>
                      <a:pt x="16" y="7279"/>
                    </a:lnTo>
                    <a:cubicBezTo>
                      <a:pt x="0" y="7374"/>
                      <a:pt x="103" y="7472"/>
                      <a:pt x="244" y="7495"/>
                    </a:cubicBezTo>
                    <a:lnTo>
                      <a:pt x="7314" y="8684"/>
                    </a:lnTo>
                    <a:cubicBezTo>
                      <a:pt x="7336" y="8687"/>
                      <a:pt x="7357" y="8689"/>
                      <a:pt x="7377" y="8689"/>
                    </a:cubicBezTo>
                    <a:cubicBezTo>
                      <a:pt x="7492" y="8689"/>
                      <a:pt x="7588" y="8635"/>
                      <a:pt x="7601" y="8555"/>
                    </a:cubicBezTo>
                    <a:lnTo>
                      <a:pt x="8825" y="1276"/>
                    </a:lnTo>
                    <a:lnTo>
                      <a:pt x="1240"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802;p46">
                <a:extLst>
                  <a:ext uri="{FF2B5EF4-FFF2-40B4-BE49-F238E27FC236}">
                    <a16:creationId xmlns:a16="http://schemas.microsoft.com/office/drawing/2014/main" id="{4D19869E-77CE-4887-AB8C-0FA704DFB892}"/>
                  </a:ext>
                </a:extLst>
              </p:cNvPr>
              <p:cNvSpPr/>
              <p:nvPr/>
            </p:nvSpPr>
            <p:spPr>
              <a:xfrm>
                <a:off x="10347288" y="2032400"/>
                <a:ext cx="575611" cy="169450"/>
              </a:xfrm>
              <a:custGeom>
                <a:avLst/>
                <a:gdLst/>
                <a:ahLst/>
                <a:cxnLst/>
                <a:rect l="l" t="t" r="r" b="b"/>
                <a:pathLst>
                  <a:path w="7762" h="2285" extrusionOk="0">
                    <a:moveTo>
                      <a:pt x="170" y="1"/>
                    </a:moveTo>
                    <a:lnTo>
                      <a:pt x="0" y="1009"/>
                    </a:lnTo>
                    <a:lnTo>
                      <a:pt x="7593" y="2284"/>
                    </a:lnTo>
                    <a:lnTo>
                      <a:pt x="7762" y="1280"/>
                    </a:ln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803;p46">
                <a:extLst>
                  <a:ext uri="{FF2B5EF4-FFF2-40B4-BE49-F238E27FC236}">
                    <a16:creationId xmlns:a16="http://schemas.microsoft.com/office/drawing/2014/main" id="{B1FA18B5-3D69-42F2-9509-C4FE30EC30DC}"/>
                  </a:ext>
                </a:extLst>
              </p:cNvPr>
              <p:cNvSpPr/>
              <p:nvPr/>
            </p:nvSpPr>
            <p:spPr>
              <a:xfrm>
                <a:off x="10490781" y="2079341"/>
                <a:ext cx="33519" cy="31369"/>
              </a:xfrm>
              <a:custGeom>
                <a:avLst/>
                <a:gdLst/>
                <a:ahLst/>
                <a:cxnLst/>
                <a:rect l="l" t="t" r="r" b="b"/>
                <a:pathLst>
                  <a:path w="452" h="423" extrusionOk="0">
                    <a:moveTo>
                      <a:pt x="225" y="0"/>
                    </a:moveTo>
                    <a:cubicBezTo>
                      <a:pt x="125" y="0"/>
                      <a:pt x="37" y="74"/>
                      <a:pt x="19" y="176"/>
                    </a:cubicBezTo>
                    <a:cubicBezTo>
                      <a:pt x="0" y="290"/>
                      <a:pt x="75" y="400"/>
                      <a:pt x="192" y="419"/>
                    </a:cubicBezTo>
                    <a:cubicBezTo>
                      <a:pt x="204" y="421"/>
                      <a:pt x="216" y="422"/>
                      <a:pt x="228" y="422"/>
                    </a:cubicBezTo>
                    <a:cubicBezTo>
                      <a:pt x="327" y="422"/>
                      <a:pt x="414" y="349"/>
                      <a:pt x="432" y="247"/>
                    </a:cubicBezTo>
                    <a:cubicBezTo>
                      <a:pt x="451" y="133"/>
                      <a:pt x="377" y="23"/>
                      <a:pt x="259" y="3"/>
                    </a:cubicBezTo>
                    <a:cubicBezTo>
                      <a:pt x="248" y="1"/>
                      <a:pt x="236"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804;p46">
                <a:extLst>
                  <a:ext uri="{FF2B5EF4-FFF2-40B4-BE49-F238E27FC236}">
                    <a16:creationId xmlns:a16="http://schemas.microsoft.com/office/drawing/2014/main" id="{777121A2-D2D6-653A-E1DA-529D03131134}"/>
                  </a:ext>
                </a:extLst>
              </p:cNvPr>
              <p:cNvSpPr/>
              <p:nvPr/>
            </p:nvSpPr>
            <p:spPr>
              <a:xfrm>
                <a:off x="10442431" y="2071258"/>
                <a:ext cx="33519" cy="31294"/>
              </a:xfrm>
              <a:custGeom>
                <a:avLst/>
                <a:gdLst/>
                <a:ahLst/>
                <a:cxnLst/>
                <a:rect l="l" t="t" r="r" b="b"/>
                <a:pathLst>
                  <a:path w="452" h="422" extrusionOk="0">
                    <a:moveTo>
                      <a:pt x="232" y="1"/>
                    </a:moveTo>
                    <a:cubicBezTo>
                      <a:pt x="127" y="1"/>
                      <a:pt x="38" y="72"/>
                      <a:pt x="20" y="175"/>
                    </a:cubicBezTo>
                    <a:cubicBezTo>
                      <a:pt x="1" y="289"/>
                      <a:pt x="79" y="399"/>
                      <a:pt x="193" y="418"/>
                    </a:cubicBezTo>
                    <a:cubicBezTo>
                      <a:pt x="205" y="420"/>
                      <a:pt x="216" y="421"/>
                      <a:pt x="228" y="421"/>
                    </a:cubicBezTo>
                    <a:cubicBezTo>
                      <a:pt x="329" y="421"/>
                      <a:pt x="418" y="348"/>
                      <a:pt x="432" y="246"/>
                    </a:cubicBezTo>
                    <a:cubicBezTo>
                      <a:pt x="452" y="132"/>
                      <a:pt x="377" y="23"/>
                      <a:pt x="263" y="3"/>
                    </a:cubicBezTo>
                    <a:cubicBezTo>
                      <a:pt x="253" y="1"/>
                      <a:pt x="242"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805;p46">
                <a:extLst>
                  <a:ext uri="{FF2B5EF4-FFF2-40B4-BE49-F238E27FC236}">
                    <a16:creationId xmlns:a16="http://schemas.microsoft.com/office/drawing/2014/main" id="{2584B6B2-006C-B63F-7799-79D5333833BE}"/>
                  </a:ext>
                </a:extLst>
              </p:cNvPr>
              <p:cNvSpPr/>
              <p:nvPr/>
            </p:nvSpPr>
            <p:spPr>
              <a:xfrm>
                <a:off x="10394081" y="2063323"/>
                <a:ext cx="33890" cy="31146"/>
              </a:xfrm>
              <a:custGeom>
                <a:avLst/>
                <a:gdLst/>
                <a:ahLst/>
                <a:cxnLst/>
                <a:rect l="l" t="t" r="r" b="b"/>
                <a:pathLst>
                  <a:path w="457" h="420" extrusionOk="0">
                    <a:moveTo>
                      <a:pt x="227" y="0"/>
                    </a:moveTo>
                    <a:cubicBezTo>
                      <a:pt x="128" y="0"/>
                      <a:pt x="38" y="71"/>
                      <a:pt x="21" y="172"/>
                    </a:cubicBezTo>
                    <a:cubicBezTo>
                      <a:pt x="1" y="290"/>
                      <a:pt x="80" y="396"/>
                      <a:pt x="193" y="416"/>
                    </a:cubicBezTo>
                    <a:cubicBezTo>
                      <a:pt x="205" y="418"/>
                      <a:pt x="217" y="419"/>
                      <a:pt x="228" y="419"/>
                    </a:cubicBezTo>
                    <a:cubicBezTo>
                      <a:pt x="329" y="419"/>
                      <a:pt x="419" y="345"/>
                      <a:pt x="437" y="243"/>
                    </a:cubicBezTo>
                    <a:cubicBezTo>
                      <a:pt x="457" y="130"/>
                      <a:pt x="378" y="20"/>
                      <a:pt x="264" y="4"/>
                    </a:cubicBezTo>
                    <a:cubicBezTo>
                      <a:pt x="252" y="1"/>
                      <a:pt x="239"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806;p46">
                <a:extLst>
                  <a:ext uri="{FF2B5EF4-FFF2-40B4-BE49-F238E27FC236}">
                    <a16:creationId xmlns:a16="http://schemas.microsoft.com/office/drawing/2014/main" id="{D7FDB683-BF01-04B7-2DA6-FA17E3BC7DAC}"/>
                  </a:ext>
                </a:extLst>
              </p:cNvPr>
              <p:cNvSpPr/>
              <p:nvPr/>
            </p:nvSpPr>
            <p:spPr>
              <a:xfrm>
                <a:off x="10376357" y="2168924"/>
                <a:ext cx="443833" cy="437084"/>
              </a:xfrm>
              <a:custGeom>
                <a:avLst/>
                <a:gdLst/>
                <a:ahLst/>
                <a:cxnLst/>
                <a:rect l="l" t="t" r="r" b="b"/>
                <a:pathLst>
                  <a:path w="5985" h="5894" extrusionOk="0">
                    <a:moveTo>
                      <a:pt x="2218" y="1"/>
                    </a:moveTo>
                    <a:lnTo>
                      <a:pt x="1821" y="789"/>
                    </a:lnTo>
                    <a:lnTo>
                      <a:pt x="1" y="1091"/>
                    </a:lnTo>
                    <a:lnTo>
                      <a:pt x="295" y="5164"/>
                    </a:lnTo>
                    <a:lnTo>
                      <a:pt x="4619" y="5894"/>
                    </a:lnTo>
                    <a:lnTo>
                      <a:pt x="5984" y="2017"/>
                    </a:lnTo>
                    <a:lnTo>
                      <a:pt x="4517" y="1134"/>
                    </a:lnTo>
                    <a:lnTo>
                      <a:pt x="4368" y="361"/>
                    </a:lnTo>
                    <a:lnTo>
                      <a:pt x="2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807;p46">
                <a:extLst>
                  <a:ext uri="{FF2B5EF4-FFF2-40B4-BE49-F238E27FC236}">
                    <a16:creationId xmlns:a16="http://schemas.microsoft.com/office/drawing/2014/main" id="{0FDDA60C-1124-8992-957E-F389B27B866E}"/>
                  </a:ext>
                </a:extLst>
              </p:cNvPr>
              <p:cNvSpPr/>
              <p:nvPr/>
            </p:nvSpPr>
            <p:spPr>
              <a:xfrm>
                <a:off x="10540763" y="2168924"/>
                <a:ext cx="159587" cy="91436"/>
              </a:xfrm>
              <a:custGeom>
                <a:avLst/>
                <a:gdLst/>
                <a:ahLst/>
                <a:cxnLst/>
                <a:rect l="l" t="t" r="r" b="b"/>
                <a:pathLst>
                  <a:path w="2152" h="1233" extrusionOk="0">
                    <a:moveTo>
                      <a:pt x="1" y="1"/>
                    </a:moveTo>
                    <a:lnTo>
                      <a:pt x="1013" y="1232"/>
                    </a:lnTo>
                    <a:lnTo>
                      <a:pt x="2151" y="36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808;p46">
                <a:extLst>
                  <a:ext uri="{FF2B5EF4-FFF2-40B4-BE49-F238E27FC236}">
                    <a16:creationId xmlns:a16="http://schemas.microsoft.com/office/drawing/2014/main" id="{7BB10E64-3AEF-51EC-A60C-383CF683DC93}"/>
                  </a:ext>
                </a:extLst>
              </p:cNvPr>
              <p:cNvSpPr/>
              <p:nvPr/>
            </p:nvSpPr>
            <p:spPr>
              <a:xfrm>
                <a:off x="10509617" y="2225877"/>
                <a:ext cx="205268" cy="122582"/>
              </a:xfrm>
              <a:custGeom>
                <a:avLst/>
                <a:gdLst/>
                <a:ahLst/>
                <a:cxnLst/>
                <a:rect l="l" t="t" r="r" b="b"/>
                <a:pathLst>
                  <a:path w="2768" h="1653" extrusionOk="0">
                    <a:moveTo>
                      <a:pt x="27" y="0"/>
                    </a:moveTo>
                    <a:cubicBezTo>
                      <a:pt x="25" y="0"/>
                      <a:pt x="22" y="0"/>
                      <a:pt x="20" y="1"/>
                    </a:cubicBezTo>
                    <a:cubicBezTo>
                      <a:pt x="9" y="5"/>
                      <a:pt x="1" y="17"/>
                      <a:pt x="5" y="28"/>
                    </a:cubicBezTo>
                    <a:lnTo>
                      <a:pt x="339" y="1390"/>
                    </a:lnTo>
                    <a:cubicBezTo>
                      <a:pt x="339" y="1399"/>
                      <a:pt x="346" y="1402"/>
                      <a:pt x="354" y="1406"/>
                    </a:cubicBezTo>
                    <a:lnTo>
                      <a:pt x="358" y="1406"/>
                    </a:lnTo>
                    <a:cubicBezTo>
                      <a:pt x="362" y="1406"/>
                      <a:pt x="370" y="1406"/>
                      <a:pt x="373" y="1402"/>
                    </a:cubicBezTo>
                    <a:lnTo>
                      <a:pt x="1413" y="511"/>
                    </a:lnTo>
                    <a:lnTo>
                      <a:pt x="1940" y="1638"/>
                    </a:lnTo>
                    <a:cubicBezTo>
                      <a:pt x="1943" y="1645"/>
                      <a:pt x="1951" y="1653"/>
                      <a:pt x="1959" y="1653"/>
                    </a:cubicBezTo>
                    <a:cubicBezTo>
                      <a:pt x="1967" y="1653"/>
                      <a:pt x="1974" y="1649"/>
                      <a:pt x="1978" y="1642"/>
                    </a:cubicBezTo>
                    <a:lnTo>
                      <a:pt x="2760" y="405"/>
                    </a:lnTo>
                    <a:cubicBezTo>
                      <a:pt x="2767" y="394"/>
                      <a:pt x="2764" y="381"/>
                      <a:pt x="2755" y="374"/>
                    </a:cubicBezTo>
                    <a:cubicBezTo>
                      <a:pt x="2751" y="371"/>
                      <a:pt x="2746" y="370"/>
                      <a:pt x="2742" y="370"/>
                    </a:cubicBezTo>
                    <a:cubicBezTo>
                      <a:pt x="2734" y="370"/>
                      <a:pt x="2726" y="374"/>
                      <a:pt x="2724" y="381"/>
                    </a:cubicBezTo>
                    <a:lnTo>
                      <a:pt x="1963" y="1582"/>
                    </a:lnTo>
                    <a:lnTo>
                      <a:pt x="1445" y="464"/>
                    </a:lnTo>
                    <a:cubicBezTo>
                      <a:pt x="1441" y="461"/>
                      <a:pt x="1433" y="452"/>
                      <a:pt x="1429" y="452"/>
                    </a:cubicBezTo>
                    <a:cubicBezTo>
                      <a:pt x="1418" y="452"/>
                      <a:pt x="1413" y="452"/>
                      <a:pt x="1409" y="457"/>
                    </a:cubicBezTo>
                    <a:lnTo>
                      <a:pt x="373" y="1343"/>
                    </a:lnTo>
                    <a:lnTo>
                      <a:pt x="48" y="17"/>
                    </a:lnTo>
                    <a:cubicBezTo>
                      <a:pt x="45" y="7"/>
                      <a:pt x="36" y="0"/>
                      <a:pt x="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809;p46">
                <a:extLst>
                  <a:ext uri="{FF2B5EF4-FFF2-40B4-BE49-F238E27FC236}">
                    <a16:creationId xmlns:a16="http://schemas.microsoft.com/office/drawing/2014/main" id="{B0EBBA3F-6AC1-C054-BED0-5719520FD401}"/>
                  </a:ext>
                </a:extLst>
              </p:cNvPr>
              <p:cNvSpPr/>
              <p:nvPr/>
            </p:nvSpPr>
            <p:spPr>
              <a:xfrm>
                <a:off x="10555001" y="2259322"/>
                <a:ext cx="62070" cy="321695"/>
              </a:xfrm>
              <a:custGeom>
                <a:avLst/>
                <a:gdLst/>
                <a:ahLst/>
                <a:cxnLst/>
                <a:rect l="l" t="t" r="r" b="b"/>
                <a:pathLst>
                  <a:path w="837" h="4338" extrusionOk="0">
                    <a:moveTo>
                      <a:pt x="809" y="0"/>
                    </a:moveTo>
                    <a:cubicBezTo>
                      <a:pt x="798" y="0"/>
                      <a:pt x="790" y="11"/>
                      <a:pt x="790" y="21"/>
                    </a:cubicBezTo>
                    <a:lnTo>
                      <a:pt x="5" y="4310"/>
                    </a:lnTo>
                    <a:cubicBezTo>
                      <a:pt x="1" y="4322"/>
                      <a:pt x="9" y="4333"/>
                      <a:pt x="24" y="4338"/>
                    </a:cubicBezTo>
                    <a:cubicBezTo>
                      <a:pt x="36" y="4338"/>
                      <a:pt x="48" y="4329"/>
                      <a:pt x="48" y="4318"/>
                    </a:cubicBezTo>
                    <a:lnTo>
                      <a:pt x="833" y="29"/>
                    </a:lnTo>
                    <a:cubicBezTo>
                      <a:pt x="837" y="17"/>
                      <a:pt x="825" y="6"/>
                      <a:pt x="813" y="1"/>
                    </a:cubicBezTo>
                    <a:cubicBezTo>
                      <a:pt x="812" y="1"/>
                      <a:pt x="810" y="0"/>
                      <a:pt x="8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810;p46">
                <a:extLst>
                  <a:ext uri="{FF2B5EF4-FFF2-40B4-BE49-F238E27FC236}">
                    <a16:creationId xmlns:a16="http://schemas.microsoft.com/office/drawing/2014/main" id="{14C86A2A-6C02-E14D-9E41-8B32E852D5E3}"/>
                  </a:ext>
                </a:extLst>
              </p:cNvPr>
              <p:cNvSpPr/>
              <p:nvPr/>
            </p:nvSpPr>
            <p:spPr>
              <a:xfrm>
                <a:off x="10603351" y="2400593"/>
                <a:ext cx="28254" cy="26326"/>
              </a:xfrm>
              <a:custGeom>
                <a:avLst/>
                <a:gdLst/>
                <a:ahLst/>
                <a:cxnLst/>
                <a:rect l="l" t="t" r="r" b="b"/>
                <a:pathLst>
                  <a:path w="381" h="355" extrusionOk="0">
                    <a:moveTo>
                      <a:pt x="191" y="1"/>
                    </a:moveTo>
                    <a:cubicBezTo>
                      <a:pt x="104" y="1"/>
                      <a:pt x="30" y="60"/>
                      <a:pt x="16" y="149"/>
                    </a:cubicBezTo>
                    <a:cubicBezTo>
                      <a:pt x="0" y="243"/>
                      <a:pt x="63" y="333"/>
                      <a:pt x="161" y="353"/>
                    </a:cubicBezTo>
                    <a:cubicBezTo>
                      <a:pt x="171" y="354"/>
                      <a:pt x="180" y="355"/>
                      <a:pt x="190" y="355"/>
                    </a:cubicBezTo>
                    <a:cubicBezTo>
                      <a:pt x="274" y="355"/>
                      <a:pt x="351" y="292"/>
                      <a:pt x="366" y="207"/>
                    </a:cubicBezTo>
                    <a:cubicBezTo>
                      <a:pt x="381" y="110"/>
                      <a:pt x="314" y="19"/>
                      <a:pt x="220" y="3"/>
                    </a:cubicBezTo>
                    <a:cubicBezTo>
                      <a:pt x="210" y="2"/>
                      <a:pt x="200"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811;p46">
                <a:extLst>
                  <a:ext uri="{FF2B5EF4-FFF2-40B4-BE49-F238E27FC236}">
                    <a16:creationId xmlns:a16="http://schemas.microsoft.com/office/drawing/2014/main" id="{19430C4C-7E1D-6887-91BD-27ED1AFD37A8}"/>
                  </a:ext>
                </a:extLst>
              </p:cNvPr>
              <p:cNvSpPr/>
              <p:nvPr/>
            </p:nvSpPr>
            <p:spPr>
              <a:xfrm>
                <a:off x="10593414" y="2458881"/>
                <a:ext cx="28328" cy="26029"/>
              </a:xfrm>
              <a:custGeom>
                <a:avLst/>
                <a:gdLst/>
                <a:ahLst/>
                <a:cxnLst/>
                <a:rect l="l" t="t" r="r" b="b"/>
                <a:pathLst>
                  <a:path w="382" h="351" extrusionOk="0">
                    <a:moveTo>
                      <a:pt x="192" y="0"/>
                    </a:moveTo>
                    <a:cubicBezTo>
                      <a:pt x="108" y="0"/>
                      <a:pt x="31" y="60"/>
                      <a:pt x="17" y="148"/>
                    </a:cubicBezTo>
                    <a:cubicBezTo>
                      <a:pt x="1" y="242"/>
                      <a:pt x="67" y="332"/>
                      <a:pt x="162" y="347"/>
                    </a:cubicBezTo>
                    <a:cubicBezTo>
                      <a:pt x="173" y="350"/>
                      <a:pt x="185" y="351"/>
                      <a:pt x="196" y="351"/>
                    </a:cubicBezTo>
                    <a:cubicBezTo>
                      <a:pt x="280" y="351"/>
                      <a:pt x="352" y="289"/>
                      <a:pt x="366" y="206"/>
                    </a:cubicBezTo>
                    <a:cubicBezTo>
                      <a:pt x="382" y="108"/>
                      <a:pt x="319" y="18"/>
                      <a:pt x="221" y="3"/>
                    </a:cubicBezTo>
                    <a:cubicBezTo>
                      <a:pt x="211" y="1"/>
                      <a:pt x="201"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812;p46">
                <a:extLst>
                  <a:ext uri="{FF2B5EF4-FFF2-40B4-BE49-F238E27FC236}">
                    <a16:creationId xmlns:a16="http://schemas.microsoft.com/office/drawing/2014/main" id="{ED1ACDD9-3C4F-D1F3-A2D5-0301FD2560A4}"/>
                  </a:ext>
                </a:extLst>
              </p:cNvPr>
              <p:cNvSpPr/>
              <p:nvPr/>
            </p:nvSpPr>
            <p:spPr>
              <a:xfrm>
                <a:off x="10583848" y="2516946"/>
                <a:ext cx="28328" cy="26103"/>
              </a:xfrm>
              <a:custGeom>
                <a:avLst/>
                <a:gdLst/>
                <a:ahLst/>
                <a:cxnLst/>
                <a:rect l="l" t="t" r="r" b="b"/>
                <a:pathLst>
                  <a:path w="382" h="352" extrusionOk="0">
                    <a:moveTo>
                      <a:pt x="185" y="0"/>
                    </a:moveTo>
                    <a:cubicBezTo>
                      <a:pt x="102" y="0"/>
                      <a:pt x="30" y="62"/>
                      <a:pt x="17" y="145"/>
                    </a:cubicBezTo>
                    <a:cubicBezTo>
                      <a:pt x="1" y="243"/>
                      <a:pt x="64" y="334"/>
                      <a:pt x="162" y="350"/>
                    </a:cubicBezTo>
                    <a:cubicBezTo>
                      <a:pt x="171" y="351"/>
                      <a:pt x="180" y="352"/>
                      <a:pt x="190" y="352"/>
                    </a:cubicBezTo>
                    <a:cubicBezTo>
                      <a:pt x="273" y="352"/>
                      <a:pt x="348" y="293"/>
                      <a:pt x="365" y="205"/>
                    </a:cubicBezTo>
                    <a:cubicBezTo>
                      <a:pt x="381" y="110"/>
                      <a:pt x="314" y="20"/>
                      <a:pt x="220" y="4"/>
                    </a:cubicBezTo>
                    <a:cubicBezTo>
                      <a:pt x="208" y="2"/>
                      <a:pt x="197"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442AFB7B-D1E3-8358-464D-7CDB734D2FAB}"/>
              </a:ext>
            </a:extLst>
          </p:cNvPr>
          <p:cNvSpPr txBox="1"/>
          <p:nvPr/>
        </p:nvSpPr>
        <p:spPr>
          <a:xfrm>
            <a:off x="756585" y="751016"/>
            <a:ext cx="7630830" cy="3106043"/>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另一方面，在經濟學和心理學領域，理論與實證研究均顯示，儘管人類購買行為的心理過程極度複雜，用戶選擇重新消費某項目的行為在很大程度上仍受到該項目最近消費歷史的影響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[29][30]</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。受此觀點啟發，眾多研究開始將用戶的重複購買行為資訊納入考慮，以優化基於序列和基於會話的推薦任務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[31-33]</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。事實上，多項研究已證實，在這類推薦任務中融合用戶的重複購買行為資訊能夠顯著提升下一個購物籃推薦的效益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[14][15][34][35]</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值得關注的是，</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[36]</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的研究提出了一種基於傳統向量空間模型的方法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，該方法利用基於重複購買行為的個性化項目頻率（</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Personalized Item Frequency</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）和帶有時間衰減權重的向量總和方式，並配合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K-Nearest Neighbors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方法來進行下一個購物籃的預測。結果實現最先進的推薦性能，展現出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在推薦任務上的強大能力。此外，該研究通過一系列實驗指出，儘管基於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的複雜模型具有強大的表示能力，但在學習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資訊並進行推薦時，其結果卻不盡理想。</a:t>
            </a:r>
          </a:p>
        </p:txBody>
      </p:sp>
    </p:spTree>
    <p:extLst>
      <p:ext uri="{BB962C8B-B14F-4D97-AF65-F5344CB8AC3E}">
        <p14:creationId xmlns:p14="http://schemas.microsoft.com/office/powerpoint/2010/main" val="34226629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5" name="文字方塊 14">
            <a:extLst>
              <a:ext uri="{FF2B5EF4-FFF2-40B4-BE49-F238E27FC236}">
                <a16:creationId xmlns:a16="http://schemas.microsoft.com/office/drawing/2014/main" id="{1DC5939B-D78D-43E8-B72A-9BEE072D3C89}"/>
              </a:ext>
            </a:extLst>
          </p:cNvPr>
          <p:cNvSpPr txBox="1"/>
          <p:nvPr/>
        </p:nvSpPr>
        <p:spPr>
          <a:xfrm>
            <a:off x="735480" y="649396"/>
            <a:ext cx="7673040" cy="3844707"/>
          </a:xfrm>
          <a:prstGeom prst="rect">
            <a:avLst/>
          </a:prstGeom>
          <a:noFill/>
        </p:spPr>
        <p:txBody>
          <a:bodyPr wrap="square">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因此，有鑒於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資訊在非深度學習方法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上之優異表現，以及在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中效果不佳的事實上，本研究為下一個購物籃推薦任務提出一個結合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的混合模型，稱為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ersonalized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I</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F</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requency and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emporal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A</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ttention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for</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Next-basket </a:t>
            </a:r>
            <a:r>
              <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Rec</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）。考慮到近期的購買行為相較於很久以前的行為更能觸發重複購買，</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結合傳統資料探勘和現今深度學習之技術，利用帶有時間的</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Temporal</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Attention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Self-Attention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機制，從用戶原始購買序列中，來學習用戶與項目之間的複雜關聯資訊。另一方面，則通過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方法與注意力機制來使用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總的來說，</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透過結合深度學習中的注意力機制和傳統方法的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，充分發揮了兩者的優勢。這樣的結合不僅確保了模型可以捕捉到數據中的深層特徵和關聯性，同時也能夠利用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的局部敏感性，對近似和相似的數據點進行更加精確的預測。此外，深度學習的注意力機制使模型在大規模數據上具有優越的表徵學習能力，而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則確保在細節和個別案例上的準確性。基於上述，本研究試圖探索這樣的架構能否更有效地利用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資訊，使其能更聚焦於關鍵資訊，以帶來更突出的推薦表現。因此，本研究將探討以下兩個研究問題：</a:t>
            </a: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一、以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結合注意力機制來使用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資訊是否能產生較好的推薦結果？</a:t>
            </a: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二、基於問題一，再加入由多層注意力機制從用戶原始購買序列所提供之特徵資訊，能否產生更好的推薦結果？</a:t>
            </a:r>
          </a:p>
        </p:txBody>
      </p:sp>
    </p:spTree>
    <p:extLst>
      <p:ext uri="{BB962C8B-B14F-4D97-AF65-F5344CB8AC3E}">
        <p14:creationId xmlns:p14="http://schemas.microsoft.com/office/powerpoint/2010/main" val="3151626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B8A5077-D429-E89F-6954-00D9702BECAB}"/>
              </a:ext>
            </a:extLst>
          </p:cNvPr>
          <p:cNvSpPr txBox="1"/>
          <p:nvPr/>
        </p:nvSpPr>
        <p:spPr>
          <a:xfrm>
            <a:off x="806088" y="1018728"/>
            <a:ext cx="7658212" cy="3106043"/>
          </a:xfrm>
          <a:prstGeom prst="rect">
            <a:avLst/>
          </a:prstGeom>
          <a:noFill/>
        </p:spPr>
        <p:txBody>
          <a:bodyPr wrap="square" rtlCol="0">
            <a:spAutoFit/>
          </a:bodyPr>
          <a:lstStyle/>
          <a:p>
            <a:pPr indent="9525"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本研究之貢獻：</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提出將傳統資料檢索與現今深度學習技術結合之新穎模型</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於購物籃序列推薦中考慮了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關鍵購買模式與時間偏好影響</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將最先進的購物籃推薦模型之推薦性能更進一步提升</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本研究共有六章節，其餘部分安排如下：</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74625"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第二章將進行文獻探討</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74625"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第三章將詳細描述本研究提出之模型架構</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74625"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第四章將對提出之模型進行實驗設計</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74625"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第五章為實驗結果分析</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84150" indent="-174625"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第六章進行總結及未來可改進方向之探討</a:t>
            </a:r>
          </a:p>
        </p:txBody>
      </p:sp>
    </p:spTree>
    <p:extLst>
      <p:ext uri="{BB962C8B-B14F-4D97-AF65-F5344CB8AC3E}">
        <p14:creationId xmlns:p14="http://schemas.microsoft.com/office/powerpoint/2010/main" val="265441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Related Work</a:t>
            </a:r>
            <a:endParaRPr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文獻探討</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35670492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7030A0"/>
              </a:solidFill>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44D2C609-0077-8F45-0EAA-C80A09392231}"/>
              </a:ext>
            </a:extLst>
          </p:cNvPr>
          <p:cNvSpPr txBox="1"/>
          <p:nvPr/>
        </p:nvSpPr>
        <p:spPr>
          <a:xfrm>
            <a:off x="717019" y="841327"/>
            <a:ext cx="7709962" cy="3383042"/>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隨著電子商務之迅速發展，近年來，</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Next-Basket Recommendation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引起許多學者之關注，有許多研究致力於解決此購物籃推薦的問題，而重複購買行為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Repeated Purchase Behavior</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與個性化項目頻率（</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Personalized Item Frequency</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）在該任務中亦逐漸變得更加重要。因此，在本節中，我們將簡要回顧在下一個購物籃推薦任務中，過去所使用的方法，以及在學習項目頻率方面所遇到的困難。我們將它們分成以下幾個小節進行介紹：</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2.1 -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傳統方法</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2.1.1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序列方法</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2.1.2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協同過濾方法</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2.1.3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混合方法</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2.2 -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神經網路方法</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2.3 -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個人化項目頻率</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&amp;</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學習項目頻率之困難 </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2.4 -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總結</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556076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lnSpc>
                <a:spcPct val="150000"/>
              </a:lnSpc>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0AB9D054-715D-5E2D-0C90-D54BC88B272D}"/>
              </a:ext>
            </a:extLst>
          </p:cNvPr>
          <p:cNvSpPr txBox="1"/>
          <p:nvPr/>
        </p:nvSpPr>
        <p:spPr>
          <a:xfrm>
            <a:off x="607926" y="647368"/>
            <a:ext cx="3156000"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2.1 </a:t>
            </a:r>
            <a:r>
              <a:rPr lang="zh-TW" altLang="en-US" sz="1400" b="1" dirty="0">
                <a:latin typeface="Times New Roman" panose="02020603050405020304" pitchFamily="18" charset="0"/>
                <a:cs typeface="Times New Roman" panose="02020603050405020304" pitchFamily="18" charset="0"/>
              </a:rPr>
              <a:t>傳統方法</a:t>
            </a:r>
            <a:endParaRPr lang="en-US" altLang="zh-TW" sz="1400" b="1" dirty="0">
              <a:latin typeface="Times New Roman" panose="02020603050405020304" pitchFamily="18" charset="0"/>
              <a:cs typeface="Times New Roman" panose="02020603050405020304" pitchFamily="18" charset="0"/>
            </a:endParaRPr>
          </a:p>
          <a:p>
            <a:pPr lvl="2">
              <a:lnSpc>
                <a:spcPct val="150000"/>
              </a:lnSpc>
            </a:pP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2.1.1 </a:t>
            </a:r>
            <a:r>
              <a:rPr lang="zh-TW" altLang="en-US" sz="1200" b="1" dirty="0">
                <a:latin typeface="Times New Roman" panose="02020603050405020304" pitchFamily="18" charset="0"/>
                <a:cs typeface="Times New Roman" panose="02020603050405020304" pitchFamily="18" charset="0"/>
              </a:rPr>
              <a:t>序列方法</a:t>
            </a:r>
            <a:endParaRPr lang="en-US" altLang="zh-TW" sz="1200" b="1"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8A05A1F9-05BB-64C3-1FD0-3CCE11AFC9EA}"/>
              </a:ext>
            </a:extLst>
          </p:cNvPr>
          <p:cNvSpPr txBox="1"/>
          <p:nvPr/>
        </p:nvSpPr>
        <p:spPr>
          <a:xfrm>
            <a:off x="743705" y="1244389"/>
            <a:ext cx="7709962" cy="338304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現實中，用戶的購物籃歷史被看作是序列資料，而每次購物都是一個時間步，並且用戶偏好與購買行為都可能隨著時間的推移而不斷變化。因此，基於序列的方法被用來探索購物籃的時間順序，以預測未來的購買內容。</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在基於序列的傳統方法中，最常被使用的是馬可夫鏈</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Markov chains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，它根據當前狀態的前一個項目或購物籃狀態來學習概率轉移矩陣，再利用此矩陣來預測下一個項目或購物籃。</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Wanrong</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Gu [37]</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等人提出一種結合個性化馬可夫鏈和購買時間間隔的模型，它採用隱馬可夫模型（</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HMM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）並透過相鄰點擊之間的序列連接以進行預測。</a:t>
            </a: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Guy Shani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[38]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提出一種基於馬可夫決策過程（</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MDPs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）的推薦系統。該系統透過一系列有序的項目（如：用戶先後選擇的商品）來定義用戶的狀態，並基於這些狀態產生轉換函數來預測用戶的下一個選擇，同時考慮了每個推薦的長期效果和預期價值。</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單純使用馬可夫鏈進行推薦的方法存在多個缺點。首先，它忽略購物籃或項目之間的複雜關係，難以捕捉用戶經常一起購買的商品，其次，由於馬可夫性質僅考慮當前狀態，無法充分反映用戶的長期偏好和過去的購買行為，因此在長期序列預測方面表現可能不佳。</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771231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BBA8DA38-3F76-9A16-8386-A2EAD34DD291}"/>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2.1</a:t>
            </a:r>
            <a:r>
              <a:rPr lang="zh-TW" altLang="en-US" sz="1400" b="1" dirty="0">
                <a:latin typeface="Times New Roman" panose="02020603050405020304" pitchFamily="18" charset="0"/>
                <a:cs typeface="Times New Roman" panose="02020603050405020304" pitchFamily="18" charset="0"/>
              </a:rPr>
              <a:t> 傳統方法</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2.1.2</a:t>
            </a:r>
            <a:r>
              <a:rPr lang="zh-TW" altLang="en-US" sz="1200" b="1" dirty="0">
                <a:latin typeface="Times New Roman" panose="02020603050405020304" pitchFamily="18" charset="0"/>
                <a:cs typeface="Times New Roman" panose="02020603050405020304" pitchFamily="18" charset="0"/>
              </a:rPr>
              <a:t> 協同過濾方法</a:t>
            </a:r>
          </a:p>
        </p:txBody>
      </p:sp>
      <p:sp>
        <p:nvSpPr>
          <p:cNvPr id="3" name="文字方塊 2">
            <a:extLst>
              <a:ext uri="{FF2B5EF4-FFF2-40B4-BE49-F238E27FC236}">
                <a16:creationId xmlns:a16="http://schemas.microsoft.com/office/drawing/2014/main" id="{A93791BA-AEC3-D135-E5C2-51AEB5B685C9}"/>
              </a:ext>
            </a:extLst>
          </p:cNvPr>
          <p:cNvSpPr txBox="1"/>
          <p:nvPr/>
        </p:nvSpPr>
        <p:spPr>
          <a:xfrm>
            <a:off x="743705" y="1274533"/>
            <a:ext cx="7709962" cy="338304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基於用戶的協同過濾（</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User-Based Collaborative Filtering</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是透過計算用戶之間的相似性來進行下個項目或購物籃的推薦。這種方法的核心思想是：如果兩個用戶在過去的行為中表現出相似的偏好，則他們在未來也可能具有相似的偏好，因此可以推薦給其中一個用戶另一個用戶喜歡的項目。此方法會建立一個用戶</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項目評分矩陣，然而因為每個用戶通常只對少數項目進行評分，使得該矩陣通常具有稀疏性的問題，而矩陣分解（</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Matrix factorization, MF</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[39]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則被提出用於解決此問題。</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因子分解機（</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Factorization Machines, FM</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[40]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則是矩陣分解的擴展，它將矩陣分解的概念擴展到所有特徵上，使用隱式向量來表示每個特徵，並且可以模擬任何兩個特徵之間的交互。相較於矩陣分解具有更高的靈活性，可以處理更多的應用場景和特徵組合。</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Shi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[41]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提出一種基於因子分解機的推薦方法，能夠整合不同領域的用戶互動模式作為輔助資訊。通過將某類項目的互動視為特定領域，它利用輔助領域的資訊來優化目標領域的推薦</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Yuya</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Miyamoto</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[42]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利用因子分解機提出一種基於銷售數據為每家商店分類客戶追求價值的方法，並利用這些資訊預測用戶的購買行為，從而提高直郵（</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Direct Mail, DM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）的投遞效率。</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70207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66FC250A-98F4-024B-34F4-D00AD60FAAD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2.1 </a:t>
            </a:r>
            <a:r>
              <a:rPr lang="zh-TW" altLang="en-US" sz="1400" b="1" dirty="0">
                <a:latin typeface="Times New Roman" panose="02020603050405020304" pitchFamily="18" charset="0"/>
                <a:cs typeface="Times New Roman" panose="02020603050405020304" pitchFamily="18" charset="0"/>
              </a:rPr>
              <a:t>傳統方法</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2.1.2 </a:t>
            </a:r>
            <a:r>
              <a:rPr lang="zh-TW" altLang="en-US" sz="1200" b="1" dirty="0">
                <a:latin typeface="Times New Roman" panose="02020603050405020304" pitchFamily="18" charset="0"/>
                <a:cs typeface="Times New Roman" panose="02020603050405020304" pitchFamily="18" charset="0"/>
              </a:rPr>
              <a:t>協同過濾方法</a:t>
            </a:r>
          </a:p>
        </p:txBody>
      </p:sp>
      <p:sp>
        <p:nvSpPr>
          <p:cNvPr id="4" name="文字方塊 3">
            <a:extLst>
              <a:ext uri="{FF2B5EF4-FFF2-40B4-BE49-F238E27FC236}">
                <a16:creationId xmlns:a16="http://schemas.microsoft.com/office/drawing/2014/main" id="{AA94411D-D157-6634-7A5B-89F3948F17EF}"/>
              </a:ext>
            </a:extLst>
          </p:cNvPr>
          <p:cNvSpPr txBox="1"/>
          <p:nvPr/>
        </p:nvSpPr>
        <p:spPr>
          <a:xfrm>
            <a:off x="743705" y="1274533"/>
            <a:ext cx="7709962" cy="3105978"/>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基於項目的協同過濾（</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Item-based Collaborative Filtering</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）是計算項目之間的相似性，以進行下個項目或購物籃的推薦。如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Suyun</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Wei</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[43]</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提出一種結合項目類別和有趣度來計算項目相似性的協同過濾算法（</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CICF</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），透過特定的相似性矩陣和有趣度評估，以確保只有在用戶共同評價了足夠的項目且評分相似度較高時才會成為鄰居，從而改進了傳統計算用戶相似度之不足。</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基於內容的推薦（</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Content-based Recommendation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不同之處在於，基於項目的協同過濾主要依賴於用戶的互動數據，透過用戶對項目的評分、評論或其他互動數據來計算項目之間的相似性。而基於內容的推薦則依賴於項目本身的內容特徵（如：文章的文字、電影的類型或導演等）來進行推薦。如：</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Barman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[44]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利用動態內容基於過濾方法來生成項目推薦，並持續監控用戶的購物行為變化。</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儘管基於項目的協同過濾和基於內容的推薦在某些應用情境下有效，它們卻有一個共同的局限性。這些方法的推薦策略僅是以一種平面、靜態的方式，從一個時間的橫切面去進行考量，並未從時間軸上去做推薦，無法考慮到動態的長期序列。因此，它們無法捕捉到用戶的長期行為偏好和興趣的變遷。</a:t>
            </a:r>
          </a:p>
        </p:txBody>
      </p:sp>
    </p:spTree>
    <p:extLst>
      <p:ext uri="{BB962C8B-B14F-4D97-AF65-F5344CB8AC3E}">
        <p14:creationId xmlns:p14="http://schemas.microsoft.com/office/powerpoint/2010/main" val="3948892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4C119C1F-94E9-2FDE-9E51-25AC98B92748}"/>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2.1 </a:t>
            </a:r>
            <a:r>
              <a:rPr lang="zh-TW" altLang="en-US" sz="1400" b="1" dirty="0">
                <a:latin typeface="Times New Roman" panose="02020603050405020304" pitchFamily="18" charset="0"/>
                <a:cs typeface="Times New Roman" panose="02020603050405020304" pitchFamily="18" charset="0"/>
              </a:rPr>
              <a:t>傳統方法</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2.1.2 </a:t>
            </a:r>
            <a:r>
              <a:rPr lang="zh-TW" altLang="en-US" sz="1200" b="1" dirty="0">
                <a:latin typeface="Times New Roman" panose="02020603050405020304" pitchFamily="18" charset="0"/>
                <a:cs typeface="Times New Roman" panose="02020603050405020304" pitchFamily="18" charset="0"/>
              </a:rPr>
              <a:t>協同過濾方法</a:t>
            </a:r>
          </a:p>
        </p:txBody>
      </p:sp>
      <p:sp>
        <p:nvSpPr>
          <p:cNvPr id="4" name="文字方塊 3">
            <a:extLst>
              <a:ext uri="{FF2B5EF4-FFF2-40B4-BE49-F238E27FC236}">
                <a16:creationId xmlns:a16="http://schemas.microsoft.com/office/drawing/2014/main" id="{7C217AF3-5A5B-3C4B-ED0D-EC54D1B0BEA8}"/>
              </a:ext>
            </a:extLst>
          </p:cNvPr>
          <p:cNvSpPr txBox="1"/>
          <p:nvPr/>
        </p:nvSpPr>
        <p:spPr>
          <a:xfrm>
            <a:off x="743705" y="1274533"/>
            <a:ext cx="7709962" cy="338304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基於熱門度的推薦（</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Popularity-based Recommendation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是基於一個簡單的假設：最受歡迎或最常被互動的項目很可能是新用戶或大多數用戶會喜歡的。熱門度通常通過計算項目的互動次數（如點擊、購買、評分、評論等）來確定。其優點在於不需要複雜的計算或模型訓練，即可對缺乏互動歷史的新用戶進行推薦，緩解冷啟動問題。</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在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Zhu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[45]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提出的探討線上推薦系統中社會影響力之研究中指出，當使用者獲得有關物品受歡迎程度的資訊時，他們可能會改變主意並扭轉他們先前的選擇。</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Rajeev Kumar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[46]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提出通過將社交受歡迎度因子（如：用戶的評論和評分）作為隱式反饋納入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SVD++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分解方法，其可以提高推薦的準確性和可擴展性，以分析用戶和項目之間的關係，並預測用戶可能喜歡的項目。</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Amin Javari</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[47]</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針對下一個購物籃推薦提出四種基於熱門度和新奇分數的協同過濾與馬可夫推薦算法，並指出隨著購物籃大小的增加，基於熱門度的方法之精確度有所下降。</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基於熱門度的推薦方法在特定場景（如新用戶或大型活動）中具有一定的效果，但其存在明顯的局限性。其傾向於過度推薦已經非常熱門的項目，因此所有用戶通常會收到相似的推薦，而不會根據用戶的獨特喜好進行差異化。同時，也忽略了新上市或相對不那麼普及的項目，而降低推薦的多樣性。</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8624505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EC81A56F-3282-FD16-D92F-C87A5DB38AA8}"/>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2.1 </a:t>
            </a:r>
            <a:r>
              <a:rPr lang="zh-TW" altLang="en-US" sz="1400" b="1" dirty="0">
                <a:latin typeface="Times New Roman" panose="02020603050405020304" pitchFamily="18" charset="0"/>
                <a:cs typeface="Times New Roman" panose="02020603050405020304" pitchFamily="18" charset="0"/>
              </a:rPr>
              <a:t>傳統方法</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zh-TW" altLang="en-US" sz="1200" b="1" dirty="0">
                <a:latin typeface="Times New Roman" panose="02020603050405020304" pitchFamily="18" charset="0"/>
                <a:cs typeface="Times New Roman" panose="02020603050405020304" pitchFamily="18" charset="0"/>
              </a:rPr>
              <a:t>    </a:t>
            </a:r>
            <a:r>
              <a:rPr lang="en-US" altLang="zh-TW" sz="1200" b="1" dirty="0">
                <a:latin typeface="Times New Roman" panose="02020603050405020304" pitchFamily="18" charset="0"/>
                <a:cs typeface="Times New Roman" panose="02020603050405020304" pitchFamily="18" charset="0"/>
              </a:rPr>
              <a:t>2.1.3 </a:t>
            </a:r>
            <a:r>
              <a:rPr lang="zh-TW" altLang="en-US" sz="1200" b="1" dirty="0">
                <a:latin typeface="Times New Roman" panose="02020603050405020304" pitchFamily="18" charset="0"/>
                <a:cs typeface="Times New Roman" panose="02020603050405020304" pitchFamily="18" charset="0"/>
              </a:rPr>
              <a:t>混合方法</a:t>
            </a:r>
          </a:p>
        </p:txBody>
      </p:sp>
      <p:sp>
        <p:nvSpPr>
          <p:cNvPr id="4" name="文字方塊 3">
            <a:extLst>
              <a:ext uri="{FF2B5EF4-FFF2-40B4-BE49-F238E27FC236}">
                <a16:creationId xmlns:a16="http://schemas.microsoft.com/office/drawing/2014/main" id="{DD27DC38-46C2-C55B-3B6F-2D392DCA762E}"/>
              </a:ext>
            </a:extLst>
          </p:cNvPr>
          <p:cNvSpPr txBox="1"/>
          <p:nvPr/>
        </p:nvSpPr>
        <p:spPr>
          <a:xfrm>
            <a:off x="754338" y="1249632"/>
            <a:ext cx="7709962" cy="3382977"/>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綜觀基於馬可夫鏈和基於協同過濾的方法，我們可以發現它們各自都有一些限制，導致它們難以完整地捕捉用戶的偏好和購買行為。為了解決這些問題，許多研究學者開始嘗試混合這些方法，希望藉由結合用戶的長期偏好與行為序列，來提供更加精準和全面的推薦。</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Ruining He</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[48]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提出一種結合基於項目的協同過濾與馬可夫鏈的方法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Fossil</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，旨在同時考慮長期和短期動態，從而提供更精確的序列推薦。</a:t>
            </a: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Steffen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Rendle</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[49]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提出一種結合矩陣分解和馬可夫鏈的分解個性化馬可夫鏈（</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）方法，</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來建模用戶的一般興趣和購物籃之間的過渡關係</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。透過為每個用戶學習一個獨特的轉移矩陣以及使用一種特殊的分解技術，以確保每次轉移都能有效學習</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用戶對項目的偏好以及用戶的序列行為，</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從而</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推薦下一個購買項目。</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Pengfei</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Wang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[50]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提出一種名為層次表示模型（</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HRM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）的新穎推薦方法，應用聚合操作將購物籃的項目組合到不同的層次中以建立一個分層表示，此分層表示可以幫助模型理解不同層次的項目之間的關係。</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然而上述方法在處理購物籃推薦時都主要關注局部短期關係，如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強調個性化，</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HRM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強調分層表示，而缺乏對更長期、全局關係的建模，因此後來開始出現許多基於神經網路的推薦模型來改善傳統方法存在之問題。</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615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735331" y="0"/>
            <a:ext cx="1143803"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Google Shape;1794;p33">
            <a:hlinkClick r:id="" action="ppaction://hlinkshowjump?jump=firstslide"/>
            <a:extLst>
              <a:ext uri="{FF2B5EF4-FFF2-40B4-BE49-F238E27FC236}">
                <a16:creationId xmlns:a16="http://schemas.microsoft.com/office/drawing/2014/main" id="{A4E81519-B719-A9D2-3219-72BFCFFF6751}"/>
              </a:ext>
            </a:extLst>
          </p:cNvPr>
          <p:cNvSpPr txBox="1">
            <a:spLocks/>
          </p:cNvSpPr>
          <p:nvPr/>
        </p:nvSpPr>
        <p:spPr>
          <a:xfrm>
            <a:off x="679816" y="233300"/>
            <a:ext cx="1284451" cy="1510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None/>
            </a:pPr>
            <a:r>
              <a:rPr lang="en-US" altLang="zh-TW" sz="1800" b="1" dirty="0"/>
              <a:t>Abstract</a:t>
            </a:r>
            <a:endParaRPr lang="en-US" sz="1200" b="1" dirty="0"/>
          </a:p>
        </p:txBody>
      </p:sp>
      <p:sp>
        <p:nvSpPr>
          <p:cNvPr id="4" name="文字方塊 3">
            <a:extLst>
              <a:ext uri="{FF2B5EF4-FFF2-40B4-BE49-F238E27FC236}">
                <a16:creationId xmlns:a16="http://schemas.microsoft.com/office/drawing/2014/main" id="{68D6CA2A-E0B5-2468-982F-0AAC24DEB44F}"/>
              </a:ext>
            </a:extLst>
          </p:cNvPr>
          <p:cNvSpPr txBox="1"/>
          <p:nvPr/>
        </p:nvSpPr>
        <p:spPr>
          <a:xfrm>
            <a:off x="610670" y="579079"/>
            <a:ext cx="7853630" cy="3659976"/>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資訊量爆炸的數位時代中，推薦系統扮演著至關重要的角色。它們不僅緩解資訊過載的問題，還能顯著提升用戶體驗並增加電子商務的收入潛力。因此，推薦系統被廣泛應用於多種場景。尤其是在下一個購物籃推薦任務上，傳統推薦方法傾向於僅關注短期的局部關係，而忽視了長期的全局關係。雖然當前基於神經網絡的推薦方法提升了性能，但仍存在許多局限，特別是個性化項目頻率（</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是一種基於用戶對商品重複購買行為的衡量，其已在多個推薦任務中證明其有效性和價值。本研究認為，將這種個人化重複購買行為的向量模型結合到現有的神經網絡模型中，將可能進一步提升推薦效率與準確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有鑑於此，本研究提出了一個結合個性化項目頻率資訊與時間注意力機制的混合模型，稱為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。該模型整合傳統資料探勘和當代深度學習技術的優勢，充分利用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的局部敏感性對帶有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資訊的向量數據點進行精確預測。同時，結合了考慮每次購買時間的時間注意力機制和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的多頭注意力機制，以深入學習用戶與項目之間的複雜關聯資訊。最終，本模型整合兩個推薦預測過程的結果，以生成最終的推薦結果。</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b="0" i="0" dirty="0">
                <a:solidFill>
                  <a:srgbClr val="0D0D0D"/>
                </a:solidFill>
                <a:effectLst/>
                <a:latin typeface="Times New Roman" panose="02020603050405020304" pitchFamily="18" charset="0"/>
                <a:ea typeface="Microsoft JhengHei" panose="020B0604030504040204" pitchFamily="34" charset="-120"/>
                <a:cs typeface="Times New Roman" panose="02020603050405020304" pitchFamily="18" charset="0"/>
              </a:rPr>
              <a:t>在本研究中，</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我們將這樣的技術融合模型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在兩個真實世界資料集中進行了實驗。結果顯示，本研究提出之方法在推薦性能上優於現有的其他下一個購物籃推薦方法，顯著證實了本模型的有效性與穩定性。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Keywords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Next Item Recommendation</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Personalized Item Frequency</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Item2Vec</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 </a:t>
            </a:r>
          </a:p>
        </p:txBody>
      </p:sp>
    </p:spTree>
    <p:extLst>
      <p:ext uri="{BB962C8B-B14F-4D97-AF65-F5344CB8AC3E}">
        <p14:creationId xmlns:p14="http://schemas.microsoft.com/office/powerpoint/2010/main" val="3245341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76C03A86-E587-1646-C276-6683D5138941}"/>
              </a:ext>
            </a:extLst>
          </p:cNvPr>
          <p:cNvSpPr txBox="1"/>
          <p:nvPr/>
        </p:nvSpPr>
        <p:spPr>
          <a:xfrm>
            <a:off x="607926" y="647368"/>
            <a:ext cx="3964074"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2.2 </a:t>
            </a:r>
            <a:r>
              <a:rPr lang="zh-TW" altLang="en-US" sz="1400" b="1" dirty="0">
                <a:latin typeface="Times New Roman" panose="02020603050405020304" pitchFamily="18" charset="0"/>
                <a:cs typeface="Times New Roman" panose="02020603050405020304" pitchFamily="18" charset="0"/>
              </a:rPr>
              <a:t>神經網路方法</a:t>
            </a:r>
          </a:p>
        </p:txBody>
      </p:sp>
      <p:sp>
        <p:nvSpPr>
          <p:cNvPr id="3" name="文字方塊 2">
            <a:extLst>
              <a:ext uri="{FF2B5EF4-FFF2-40B4-BE49-F238E27FC236}">
                <a16:creationId xmlns:a16="http://schemas.microsoft.com/office/drawing/2014/main" id="{6EF68EA4-A9C8-7549-84C1-5847866AD1C2}"/>
              </a:ext>
            </a:extLst>
          </p:cNvPr>
          <p:cNvSpPr txBox="1"/>
          <p:nvPr/>
        </p:nvSpPr>
        <p:spPr>
          <a:xfrm>
            <a:off x="716597" y="890502"/>
            <a:ext cx="7709962" cy="3659976"/>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基於神經網路的推薦模型已經經歷了一系列的演進，從最早的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Recurrent Neural Networks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Convolutional Neural Networks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），到後來的注意力機制、</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Graph Neural Networks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）與近期的</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Transformer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架構。每一個演進階段都帶來了獨特的特色和增強，以更好地應對此購物籃推薦任務中的挑戰。</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首先基於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的方法，如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Feng Yu</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提出一種</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動態循環籃模型（</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DREAM</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使用最大</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平均池化來編碼購物籃，不僅學習使用者的動態表示，還捕捉購物籃之間的全域順序特徵。</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Wang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[52]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提出了一個名為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IntNet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的模型，該模型將用戶行為視為由多種意圖驅動的異質序列數據，並專注於理解和預測用戶購物籃選擇的複雜行為。</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然而，</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雖然擅長捕捉序列數據的時序依賴關係，但常面臨長距離依賴的問題，並且不容易識別局部特徵。透過結合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，則能夠有效識別資料中的局部模式和層次結構，並透過其平行化特性提高計算效率。</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如：</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Chengfeng</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Xu</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[53]</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提出一種循環卷積神經網路模型（</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），其利用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捕捉複雜的長期依賴關係，並且通過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的卷積運算來提取循環隱藏狀態之間的短期順序模式。</a:t>
            </a: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Huang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[54]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提出結合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的多尺度模型，專注於捕捉多解析度的在線購物行為。其通過金字塔調制架構識別各時間尺度購物行為，以閘控機制調整解析度視圖的重要性，圖神經網路揭示購買間的依賴關係。</a:t>
            </a:r>
          </a:p>
        </p:txBody>
      </p:sp>
    </p:spTree>
    <p:extLst>
      <p:ext uri="{BB962C8B-B14F-4D97-AF65-F5344CB8AC3E}">
        <p14:creationId xmlns:p14="http://schemas.microsoft.com/office/powerpoint/2010/main" val="34582708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4077575-6174-6A67-66FA-CE395AFF323C}"/>
              </a:ext>
            </a:extLst>
          </p:cNvPr>
          <p:cNvSpPr txBox="1"/>
          <p:nvPr/>
        </p:nvSpPr>
        <p:spPr>
          <a:xfrm>
            <a:off x="607926" y="647368"/>
            <a:ext cx="3964074"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2.2</a:t>
            </a:r>
            <a:r>
              <a:rPr lang="zh-TW" altLang="en-US" sz="1400" b="1" dirty="0">
                <a:latin typeface="Times New Roman" panose="02020603050405020304" pitchFamily="18" charset="0"/>
                <a:cs typeface="Times New Roman" panose="02020603050405020304" pitchFamily="18" charset="0"/>
              </a:rPr>
              <a:t> 神經網路方法</a:t>
            </a:r>
          </a:p>
        </p:txBody>
      </p:sp>
      <p:sp>
        <p:nvSpPr>
          <p:cNvPr id="3" name="文字方塊 2">
            <a:extLst>
              <a:ext uri="{FF2B5EF4-FFF2-40B4-BE49-F238E27FC236}">
                <a16:creationId xmlns:a16="http://schemas.microsoft.com/office/drawing/2014/main" id="{2F57153F-4EB2-132B-C81A-9C207C63ACA8}"/>
              </a:ext>
            </a:extLst>
          </p:cNvPr>
          <p:cNvSpPr txBox="1"/>
          <p:nvPr/>
        </p:nvSpPr>
        <p:spPr>
          <a:xfrm>
            <a:off x="716597" y="934687"/>
            <a:ext cx="7709962" cy="3105978"/>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上述基於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的方法主要著重於項目的序列關係，而忽略項目間的具體相似性或相互關聯，導致難以捕捉用戶的長短期偏好。因此，後續研究則致力於透過注意力機制來緩解此問題。具體來說，注意力機制可以輕鬆記住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中的長程依賴關係，並幫助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CNN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專注於輸入的重要部分。其可以動態地決定模型應該關注序列中的哪些部分，從而更有效地識別和學習項目之間的相關性。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Shuai Zhang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[55]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提出名為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AttRec</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推薦模型，它結合了自我注意力模組用於建模用戶的短期意圖和一個協同度量學習組件用於捕捉用戶的長期偏好。此模型不僅關注連續項目，還涵蓋了當前窗口中的所有用戶互動，因此它能夠考慮到局部和全局的用戶互動。</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Ting Bai</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[56]</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則是提出一種屬性感知神經注意力模型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ANAM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，通過注意力機制明確考慮用戶的商品偏好隨時間的變化，並考慮到商品屬性，透過一個階層結構，將用戶偏好和商品屬性資訊融合進行推薦。</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Yongjun</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Chen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[57]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提出考慮了用戶興趣動態屬性的模型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AnDa</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，其包含一個週期性感知編碼器，專為捕捉動態屬性的各種時間模式而設計，並引入一個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intra-basket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注意力模組，用於學習項目間的關係。</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39580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41777C85-193F-DBCC-F42A-3B515794C954}"/>
              </a:ext>
            </a:extLst>
          </p:cNvPr>
          <p:cNvSpPr txBox="1"/>
          <p:nvPr/>
        </p:nvSpPr>
        <p:spPr>
          <a:xfrm>
            <a:off x="607926" y="647368"/>
            <a:ext cx="3964074"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2.2 </a:t>
            </a:r>
            <a:r>
              <a:rPr lang="zh-TW" altLang="en-US" sz="1400" b="1" dirty="0">
                <a:latin typeface="Times New Roman" panose="02020603050405020304" pitchFamily="18" charset="0"/>
                <a:cs typeface="Times New Roman" panose="02020603050405020304" pitchFamily="18" charset="0"/>
              </a:rPr>
              <a:t>神經網路方法</a:t>
            </a:r>
          </a:p>
        </p:txBody>
      </p:sp>
      <p:sp>
        <p:nvSpPr>
          <p:cNvPr id="11" name="文字方塊 10">
            <a:extLst>
              <a:ext uri="{FF2B5EF4-FFF2-40B4-BE49-F238E27FC236}">
                <a16:creationId xmlns:a16="http://schemas.microsoft.com/office/drawing/2014/main" id="{DF85C579-D7B2-F153-7AB5-2FEFCBE58B7B}"/>
              </a:ext>
            </a:extLst>
          </p:cNvPr>
          <p:cNvSpPr txBox="1"/>
          <p:nvPr/>
        </p:nvSpPr>
        <p:spPr>
          <a:xfrm>
            <a:off x="716597" y="975672"/>
            <a:ext cx="7709962" cy="3382977"/>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儘管基於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Attention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方法在捕捉項目間的局部和全局互動上已有所改進，但在實際的推薦場景中，用戶和項目間的複雜結構關聯仍然沒有被充分挖掘。實際上，這些互動經常形成一個龐大的交互網路，包含著多層次的隱含結構資訊。因此，</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作為一種能夠深入解析這種結構資訊的技術，逐漸引起了學者的關注。</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如：</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Mengting</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Wan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[58]</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提出一個基於圖卷積神經網路（</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GCNN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）的新框架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BasConv</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，它特別強調了高階集體性和異質性，從高階路徑中的節點收集語義資訊，並通過區分用戶、籃子和項目的節點類型來傳播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UBI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圖上的資訊，從而更全面地捕捉用戶和項目間的交互。</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Yitong</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Pang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[59]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則提出一個異質全局圖神經網路（</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HG-GNN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），通過建立一個涵蓋所有會話的異質全局圖，並配合兩個圖增強的偏好編碼器，全方位地捕捉用戶在歷史和當前會話中的偏好。</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此外，傳統的購物籃推薦的單一意圖假設也被受挑戰。舉例而言，當一個購物籃包含咖啡和牛奶時，系統可能僅會認為用戶想要做咖啡。然而，</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Zhiwei</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Liu</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[60]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提出的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MITGNN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方法則打破了這一假設，旨在發現購物籃中的多重意圖。</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MITGNN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是一個結合了基於翻譯的模型與圖神經網路的新框架，它從一個購物籃學習到多個不同的翻譯以構建意圖，而每一個翻譯都模擬了意圖之間的相關性。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824731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41777C85-193F-DBCC-F42A-3B515794C954}"/>
              </a:ext>
            </a:extLst>
          </p:cNvPr>
          <p:cNvSpPr txBox="1"/>
          <p:nvPr/>
        </p:nvSpPr>
        <p:spPr>
          <a:xfrm>
            <a:off x="607926" y="647368"/>
            <a:ext cx="3964074"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2.2 </a:t>
            </a:r>
            <a:r>
              <a:rPr lang="zh-TW" altLang="en-US" sz="1400" b="1" dirty="0">
                <a:latin typeface="Times New Roman" panose="02020603050405020304" pitchFamily="18" charset="0"/>
                <a:cs typeface="Times New Roman" panose="02020603050405020304" pitchFamily="18" charset="0"/>
              </a:rPr>
              <a:t>神經網路方法</a:t>
            </a:r>
          </a:p>
        </p:txBody>
      </p:sp>
      <p:sp>
        <p:nvSpPr>
          <p:cNvPr id="3" name="文字方塊 2">
            <a:extLst>
              <a:ext uri="{FF2B5EF4-FFF2-40B4-BE49-F238E27FC236}">
                <a16:creationId xmlns:a16="http://schemas.microsoft.com/office/drawing/2014/main" id="{48990D42-EEC2-5E14-DD53-E0DDE0F99AC5}"/>
              </a:ext>
            </a:extLst>
          </p:cNvPr>
          <p:cNvSpPr txBox="1"/>
          <p:nvPr/>
        </p:nvSpPr>
        <p:spPr>
          <a:xfrm>
            <a:off x="716597" y="975672"/>
            <a:ext cx="7709962" cy="3382977"/>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緊接著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GNN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的研究熱潮，</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Transformer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架構的崛起成為了購物籃推薦領域的另一革命性進展。它以獨特的自注意力機制、編碼器</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解碼器架構以及強大的併行處理能力，大大提升推薦性能與訓練速度，使其在多種任務上逐漸取代早期基於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CNN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的神經網路方法。</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Sun</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等人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[61]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提出一種基於圖注意力網路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(GAT)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和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Transformer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模型的下一個購物籃推薦方法，該模型構建物品</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購物籃的關係圖，再使用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GAT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來學習購物籃的互動特性，最終獲得物品的概率分佈。其結果優於許多基於神經網路的現有方法，如前文提及的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ANAM</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模型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[56]</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Yang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等人</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 [62]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提出一種基於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BERT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的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IERT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模型，其考慮了交易情境，進行上下文感知的物品表示。</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IERT</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在離線階段基於交易背景預訓練物品表示，在線上推薦時則微調這些表示並加入新的輸出層，進而根據上下文化的嵌入捕捉用戶的購買行為。</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Bai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等人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[63]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提出一種用於時間集合預測的雙序列網路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DSNTSP</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，它基於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Transformer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框架獨立學習物品級和集合級的表示，再通過一個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co-transformer</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 模組來捕獲項目和集合的多個時間依賴性。最後，透過門控神經模組融合這些依賴性以預測下一購物籃預測。</a:t>
            </a:r>
            <a:endPar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064592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41777C85-193F-DBCC-F42A-3B515794C954}"/>
              </a:ext>
            </a:extLst>
          </p:cNvPr>
          <p:cNvSpPr txBox="1"/>
          <p:nvPr/>
        </p:nvSpPr>
        <p:spPr>
          <a:xfrm>
            <a:off x="607926" y="647368"/>
            <a:ext cx="3964074"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2.2 </a:t>
            </a:r>
            <a:r>
              <a:rPr lang="zh-TW" altLang="en-US" sz="1400" b="1" dirty="0">
                <a:latin typeface="Times New Roman" panose="02020603050405020304" pitchFamily="18" charset="0"/>
                <a:cs typeface="Times New Roman" panose="02020603050405020304" pitchFamily="18" charset="0"/>
              </a:rPr>
              <a:t>神經網路方法</a:t>
            </a:r>
          </a:p>
        </p:txBody>
      </p:sp>
      <p:sp>
        <p:nvSpPr>
          <p:cNvPr id="3" name="文字方塊 2">
            <a:extLst>
              <a:ext uri="{FF2B5EF4-FFF2-40B4-BE49-F238E27FC236}">
                <a16:creationId xmlns:a16="http://schemas.microsoft.com/office/drawing/2014/main" id="{48990D42-EEC2-5E14-DD53-E0DDE0F99AC5}"/>
              </a:ext>
            </a:extLst>
          </p:cNvPr>
          <p:cNvSpPr txBox="1"/>
          <p:nvPr/>
        </p:nvSpPr>
        <p:spPr>
          <a:xfrm>
            <a:off x="716597" y="975672"/>
            <a:ext cx="7709962" cy="1443985"/>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總體來說，在過去的研究中，我們觀察到從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CNN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到注意力機制、</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GNN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與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Transformer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架構的神經網路模型在推薦領域的演進。然而，儘管這些先進的神經網路方法在某些推薦任務上能獲得不錯的表現，但事實上，它們並未與傳統的向量空間模型</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(Vector Space Model)</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進行結合，在此種模型中，每一使用者的購買行為用一個多維向量代表，能夠客觀評估每一個消費者對於每一個商品的重複購買行為的程度。先前的神經網路模型如果把此種個人化重複購買行為的向量模型納入，可能會帶來更高效的推薦結果。</a:t>
            </a:r>
          </a:p>
        </p:txBody>
      </p:sp>
    </p:spTree>
    <p:extLst>
      <p:ext uri="{BB962C8B-B14F-4D97-AF65-F5344CB8AC3E}">
        <p14:creationId xmlns:p14="http://schemas.microsoft.com/office/powerpoint/2010/main" val="3626532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9F454374-8580-347E-B0FC-C6EFA7EE08B2}"/>
              </a:ext>
            </a:extLst>
          </p:cNvPr>
          <p:cNvSpPr txBox="1"/>
          <p:nvPr/>
        </p:nvSpPr>
        <p:spPr>
          <a:xfrm>
            <a:off x="597292" y="573574"/>
            <a:ext cx="6114421"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2.3 </a:t>
            </a:r>
            <a:r>
              <a:rPr lang="zh-TW" altLang="en-US" sz="1400" b="1" dirty="0">
                <a:latin typeface="Times New Roman" panose="02020603050405020304" pitchFamily="18" charset="0"/>
                <a:cs typeface="Times New Roman" panose="02020603050405020304" pitchFamily="18" charset="0"/>
              </a:rPr>
              <a:t>個人化項目頻率 </a:t>
            </a:r>
            <a:r>
              <a:rPr lang="en-US" altLang="zh-TW" sz="1400" b="1" dirty="0">
                <a:latin typeface="Times New Roman" panose="02020603050405020304" pitchFamily="18" charset="0"/>
                <a:cs typeface="Times New Roman" panose="02020603050405020304" pitchFamily="18" charset="0"/>
              </a:rPr>
              <a:t>&amp;</a:t>
            </a:r>
            <a:r>
              <a:rPr lang="zh-TW" altLang="en-US" sz="1400" b="1" dirty="0">
                <a:latin typeface="Times New Roman" panose="02020603050405020304" pitchFamily="18" charset="0"/>
                <a:cs typeface="Times New Roman" panose="02020603050405020304" pitchFamily="18" charset="0"/>
              </a:rPr>
              <a:t> 學習項目頻率之困難 </a:t>
            </a:r>
            <a:endParaRPr lang="en-US" altLang="zh-TW" sz="1400" b="1"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0CE654E0-E08E-4009-A285-897791524BE3}"/>
              </a:ext>
            </a:extLst>
          </p:cNvPr>
          <p:cNvSpPr txBox="1"/>
          <p:nvPr/>
        </p:nvSpPr>
        <p:spPr>
          <a:xfrm>
            <a:off x="716597" y="1020148"/>
            <a:ext cx="7709962" cy="3660041"/>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重複購買行為（</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Repeated Purchase Behavior</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即用戶在一定時間範圍內多次購買或互動同一項目或服務的行為，在多個領域如電子商務、音樂串流、影片串流等都顯得尤為常見。這種行為不僅反映了用戶的偏好和忠誠度，也成為了推薦系統中一個不可忽視的因素。事實上，重複購買行為已經逐漸被融入到許多基於序列和基於會話的推薦方法中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[31][32][33]</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以及下一個購物籃推薦任務上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[14][15][34][35]</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，並且被證明能夠顯著提升推薦性能。</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Ren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[31]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提出 </a:t>
            </a:r>
            <a:r>
              <a:rPr lang="en-US" altLang="zh-TW" sz="120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RepeatNet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模型通過融合一個重複</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探索機制到編碼器</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解碼器結構中，使用兩個解碼器分別學習兩種模式下的項目推薦概率，並自動學習模式之間的切換概率，從而在正確的時機推薦用戶合適的項目。</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Wang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等人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[33]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提出的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SLRC</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模型通過整合霍克斯過程（</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Hawkes Process</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）和協同過濾元素，明確處理與項目相關的短期和終身效應的時間動態，使得能在推薦新項目和已消費項目之間達到平衡。</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Hu</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[34]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提出一個編碼器</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解碼器框架的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Sets2Sets</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模型。該模型不僅特別關注同個購物籃內和不同購物籃之間元素的資訊，亦考慮到用戶的個人重複消費模式以及時間衰減權重，給予最近的購物籃更高的權重。</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20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Ariannezhad</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等人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[14]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提出的 </a:t>
            </a:r>
            <a:r>
              <a:rPr lang="en-US" altLang="zh-TW" sz="120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ReCANet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模型考慮到用戶購買項目的頻率和最近性，融合了項目和用戶的相似性，以及用戶的個人重複消費模式，並透過多個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LSTM</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層，以模擬用戶對項目的消費模式。</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08946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F51B5D-E04E-3737-9326-72CB988B550D}"/>
              </a:ext>
            </a:extLst>
          </p:cNvPr>
          <p:cNvSpPr txBox="1"/>
          <p:nvPr/>
        </p:nvSpPr>
        <p:spPr>
          <a:xfrm>
            <a:off x="716597" y="1040054"/>
            <a:ext cx="7709962" cy="3382977"/>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近年來，基於重複購買行為的個性化項目頻率（</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Personalized Item Frequency</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）在推薦任務中逐漸受到學界的關注。</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是用來表示某商品在用戶的購物籃中出現的次數與購物籃的總數之比。例如，喬治在某超市購買了五次，其中三次都購買了牛奶。對於喬治，牛奶的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值為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0.6</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主要用於評估用戶與商品之間的互動頻率；</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值越高，表示用戶再次購買該商品的可能性越大。這不僅反映了用戶對特定商品的偏好，還能揭示他們的購買習慣和行為模式。正因為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提供了如此深入的用戶洞見，許多學者開始研究其在推薦系統中的應用，以提供更個性化的推薦。</a:t>
            </a:r>
            <a:endPar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多項研究均指出，對於某一項目的高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值，代表使用者對該項目有較高的偏好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[36][34][64]</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。其中，</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Hu</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等人的研究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是相當具代表性的。他們指出，</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可以為下一次的購物籃推薦提供兩個主要的購買模式：重複購買模式和協同購買模式。如圖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2</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所示，重複購買模式是用來評估目標用戶在過去的購物籃中的某項目是否會在他的下一次購物中再次出現；而協同購買模式是用來評估相似用戶在他們過去的購物籃中的某項目是否會在目標用戶的下一次購物中出現。基於這些發現，他們提出一種以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為主要特徵的基於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KNN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的方法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TIFU- KNN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。這種方法在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NBR</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上的性能超越了許多基於深度學習的推薦模型，如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FPMC</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[49]</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SHAN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[65]</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DREAM</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[51]</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p:txBody>
      </p:sp>
      <p:sp>
        <p:nvSpPr>
          <p:cNvPr id="2" name="文字方塊 1">
            <a:extLst>
              <a:ext uri="{FF2B5EF4-FFF2-40B4-BE49-F238E27FC236}">
                <a16:creationId xmlns:a16="http://schemas.microsoft.com/office/drawing/2014/main" id="{FA5E5935-F4D2-9BE9-33FC-DB29BCE1BAD0}"/>
              </a:ext>
            </a:extLst>
          </p:cNvPr>
          <p:cNvSpPr txBox="1"/>
          <p:nvPr/>
        </p:nvSpPr>
        <p:spPr>
          <a:xfrm>
            <a:off x="591523" y="529256"/>
            <a:ext cx="6114421"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2.3</a:t>
            </a:r>
            <a:r>
              <a:rPr lang="zh-TW" altLang="en-US" sz="1400" b="1" dirty="0">
                <a:latin typeface="Times New Roman" panose="02020603050405020304" pitchFamily="18" charset="0"/>
                <a:cs typeface="Times New Roman" panose="02020603050405020304" pitchFamily="18" charset="0"/>
              </a:rPr>
              <a:t> 個人化項目頻率 </a:t>
            </a:r>
            <a:r>
              <a:rPr lang="en-US" altLang="zh-TW" sz="1400" b="1" dirty="0">
                <a:latin typeface="Times New Roman" panose="02020603050405020304" pitchFamily="18" charset="0"/>
                <a:cs typeface="Times New Roman" panose="02020603050405020304" pitchFamily="18" charset="0"/>
              </a:rPr>
              <a:t>&amp;</a:t>
            </a:r>
            <a:r>
              <a:rPr lang="zh-TW" altLang="en-US" sz="1400" b="1" dirty="0">
                <a:latin typeface="Times New Roman" panose="02020603050405020304" pitchFamily="18" charset="0"/>
                <a:cs typeface="Times New Roman" panose="02020603050405020304" pitchFamily="18" charset="0"/>
              </a:rPr>
              <a:t> 學習項目頻率之困難 </a:t>
            </a:r>
            <a:endParaRPr lang="en-US" altLang="zh-TW"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2615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A5E5935-F4D2-9BE9-33FC-DB29BCE1BAD0}"/>
              </a:ext>
            </a:extLst>
          </p:cNvPr>
          <p:cNvSpPr txBox="1"/>
          <p:nvPr/>
        </p:nvSpPr>
        <p:spPr>
          <a:xfrm>
            <a:off x="591523" y="529256"/>
            <a:ext cx="6114421"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2.3 </a:t>
            </a:r>
            <a:r>
              <a:rPr lang="zh-TW" altLang="en-US" sz="1400" b="1" dirty="0">
                <a:latin typeface="Times New Roman" panose="02020603050405020304" pitchFamily="18" charset="0"/>
                <a:cs typeface="Times New Roman" panose="02020603050405020304" pitchFamily="18" charset="0"/>
              </a:rPr>
              <a:t>個人化項目頻率 </a:t>
            </a:r>
            <a:r>
              <a:rPr lang="en-US" altLang="zh-TW" sz="1400" b="1" dirty="0">
                <a:latin typeface="Times New Roman" panose="02020603050405020304" pitchFamily="18" charset="0"/>
                <a:cs typeface="Times New Roman" panose="02020603050405020304" pitchFamily="18" charset="0"/>
              </a:rPr>
              <a:t>&amp;</a:t>
            </a:r>
            <a:r>
              <a:rPr lang="zh-TW" altLang="en-US" sz="1400" b="1" dirty="0">
                <a:latin typeface="Times New Roman" panose="02020603050405020304" pitchFamily="18" charset="0"/>
                <a:cs typeface="Times New Roman" panose="02020603050405020304" pitchFamily="18" charset="0"/>
              </a:rPr>
              <a:t> 學習項目頻率之困難 </a:t>
            </a:r>
            <a:endParaRPr lang="en-US" altLang="zh-TW" sz="1400" b="1" dirty="0">
              <a:latin typeface="Times New Roman" panose="02020603050405020304" pitchFamily="18" charset="0"/>
              <a:cs typeface="Times New Roman" panose="02020603050405020304" pitchFamily="18" charset="0"/>
            </a:endParaRPr>
          </a:p>
        </p:txBody>
      </p:sp>
      <p:grpSp>
        <p:nvGrpSpPr>
          <p:cNvPr id="3" name="群組 2">
            <a:extLst>
              <a:ext uri="{FF2B5EF4-FFF2-40B4-BE49-F238E27FC236}">
                <a16:creationId xmlns:a16="http://schemas.microsoft.com/office/drawing/2014/main" id="{3348A26E-C78A-8D9F-9E44-EAEFD9BEEB20}"/>
              </a:ext>
            </a:extLst>
          </p:cNvPr>
          <p:cNvGrpSpPr/>
          <p:nvPr/>
        </p:nvGrpSpPr>
        <p:grpSpPr>
          <a:xfrm>
            <a:off x="1087224" y="1728052"/>
            <a:ext cx="6826851" cy="1747652"/>
            <a:chOff x="1087224" y="1728052"/>
            <a:chExt cx="6826851" cy="1747652"/>
          </a:xfrm>
        </p:grpSpPr>
        <p:cxnSp>
          <p:nvCxnSpPr>
            <p:cNvPr id="11" name="肘形接點 3">
              <a:extLst>
                <a:ext uri="{FF2B5EF4-FFF2-40B4-BE49-F238E27FC236}">
                  <a16:creationId xmlns:a16="http://schemas.microsoft.com/office/drawing/2014/main" id="{B881C4FE-FF5C-0E4A-05E2-41C530B3E47D}"/>
                </a:ext>
              </a:extLst>
            </p:cNvPr>
            <p:cNvCxnSpPr>
              <a:cxnSpLocks/>
            </p:cNvCxnSpPr>
            <p:nvPr/>
          </p:nvCxnSpPr>
          <p:spPr>
            <a:xfrm flipV="1">
              <a:off x="4171109" y="2287851"/>
              <a:ext cx="2977427" cy="772417"/>
            </a:xfrm>
            <a:prstGeom prst="bent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0D572CEF-A456-8C5F-7C5B-C56A822F6086}"/>
                </a:ext>
              </a:extLst>
            </p:cNvPr>
            <p:cNvSpPr/>
            <p:nvPr/>
          </p:nvSpPr>
          <p:spPr>
            <a:xfrm>
              <a:off x="1984979" y="1728053"/>
              <a:ext cx="2178344"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15" name="圖片 14">
              <a:extLst>
                <a:ext uri="{FF2B5EF4-FFF2-40B4-BE49-F238E27FC236}">
                  <a16:creationId xmlns:a16="http://schemas.microsoft.com/office/drawing/2014/main" id="{64A16F43-74D8-B00D-86CD-B88EB55940EF}"/>
                </a:ext>
              </a:extLst>
            </p:cNvPr>
            <p:cNvPicPr>
              <a:picLocks noChangeAspect="1"/>
            </p:cNvPicPr>
            <p:nvPr/>
          </p:nvPicPr>
          <p:blipFill>
            <a:blip r:embed="rId6"/>
            <a:stretch>
              <a:fillRect/>
            </a:stretch>
          </p:blipFill>
          <p:spPr>
            <a:xfrm>
              <a:off x="1278317" y="1728054"/>
              <a:ext cx="512127" cy="538547"/>
            </a:xfrm>
            <a:prstGeom prst="rect">
              <a:avLst/>
            </a:prstGeom>
          </p:spPr>
        </p:pic>
        <p:pic>
          <p:nvPicPr>
            <p:cNvPr id="16" name="圖片 15">
              <a:extLst>
                <a:ext uri="{FF2B5EF4-FFF2-40B4-BE49-F238E27FC236}">
                  <a16:creationId xmlns:a16="http://schemas.microsoft.com/office/drawing/2014/main" id="{E5BA967F-A34D-EA09-27C5-906E2F6F2D7C}"/>
                </a:ext>
              </a:extLst>
            </p:cNvPr>
            <p:cNvPicPr>
              <a:picLocks noChangeAspect="1"/>
            </p:cNvPicPr>
            <p:nvPr/>
          </p:nvPicPr>
          <p:blipFill>
            <a:blip r:embed="rId7"/>
            <a:stretch>
              <a:fillRect/>
            </a:stretch>
          </p:blipFill>
          <p:spPr>
            <a:xfrm>
              <a:off x="1283201" y="2688260"/>
              <a:ext cx="520476" cy="538547"/>
            </a:xfrm>
            <a:prstGeom prst="rect">
              <a:avLst/>
            </a:prstGeom>
          </p:spPr>
        </p:pic>
        <p:sp>
          <p:nvSpPr>
            <p:cNvPr id="17" name="矩形 16">
              <a:extLst>
                <a:ext uri="{FF2B5EF4-FFF2-40B4-BE49-F238E27FC236}">
                  <a16:creationId xmlns:a16="http://schemas.microsoft.com/office/drawing/2014/main" id="{79033D14-79F8-9875-D962-29B86786082B}"/>
                </a:ext>
              </a:extLst>
            </p:cNvPr>
            <p:cNvSpPr/>
            <p:nvPr/>
          </p:nvSpPr>
          <p:spPr>
            <a:xfrm>
              <a:off x="1984979" y="2702227"/>
              <a:ext cx="2178344"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07E32075-0B0A-37F0-92C6-6C674C1B253D}"/>
                </a:ext>
              </a:extLst>
            </p:cNvPr>
            <p:cNvSpPr/>
            <p:nvPr/>
          </p:nvSpPr>
          <p:spPr>
            <a:xfrm>
              <a:off x="6274520" y="1728052"/>
              <a:ext cx="1639555"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cxnSp>
          <p:nvCxnSpPr>
            <p:cNvPr id="19" name="直線箭頭接點 16">
              <a:extLst>
                <a:ext uri="{FF2B5EF4-FFF2-40B4-BE49-F238E27FC236}">
                  <a16:creationId xmlns:a16="http://schemas.microsoft.com/office/drawing/2014/main" id="{008EBE29-96B0-2581-828A-6C85062B73F3}"/>
                </a:ext>
              </a:extLst>
            </p:cNvPr>
            <p:cNvCxnSpPr>
              <a:cxnSpLocks/>
            </p:cNvCxnSpPr>
            <p:nvPr/>
          </p:nvCxnSpPr>
          <p:spPr>
            <a:xfrm flipV="1">
              <a:off x="4175002" y="2088595"/>
              <a:ext cx="2286661" cy="152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9ECAFC7F-326B-36B2-9954-C6AAAA36834B}"/>
                </a:ext>
              </a:extLst>
            </p:cNvPr>
            <p:cNvSpPr txBox="1"/>
            <p:nvPr/>
          </p:nvSpPr>
          <p:spPr>
            <a:xfrm>
              <a:off x="4839503" y="2095311"/>
              <a:ext cx="1199367" cy="261610"/>
            </a:xfrm>
            <a:prstGeom prst="rect">
              <a:avLst/>
            </a:prstGeom>
            <a:noFill/>
          </p:spPr>
          <p:txBody>
            <a:bodyPr wrap="none" rtlCol="0">
              <a:spAutoFit/>
            </a:bodyPr>
            <a:lstStyle/>
            <a:p>
              <a:r>
                <a:rPr kumimoji="1" lang="en-US" altLang="zh-TW" sz="11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Repeat Purchase</a:t>
              </a:r>
              <a:endParaRPr kumimoji="1" lang="zh-TW" altLang="en-US" sz="11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1" name="文字方塊 20">
              <a:extLst>
                <a:ext uri="{FF2B5EF4-FFF2-40B4-BE49-F238E27FC236}">
                  <a16:creationId xmlns:a16="http://schemas.microsoft.com/office/drawing/2014/main" id="{DD0D5A3A-D78E-3139-BB1F-6974F9BBBC39}"/>
                </a:ext>
              </a:extLst>
            </p:cNvPr>
            <p:cNvSpPr txBox="1"/>
            <p:nvPr/>
          </p:nvSpPr>
          <p:spPr>
            <a:xfrm>
              <a:off x="4754144" y="3112405"/>
              <a:ext cx="1632178" cy="261610"/>
            </a:xfrm>
            <a:prstGeom prst="rect">
              <a:avLst/>
            </a:prstGeom>
            <a:noFill/>
          </p:spPr>
          <p:txBody>
            <a:bodyPr wrap="none" rtlCol="0">
              <a:spAutoFit/>
            </a:bodyPr>
            <a:lstStyle/>
            <a:p>
              <a:r>
                <a:rPr kumimoji="1" lang="en-US" altLang="zh-TW" sz="1100" b="1" dirty="0">
                  <a:solidFill>
                    <a:srgbClr val="0070C0"/>
                  </a:solidFill>
                  <a:latin typeface="Times New Roman" panose="02020603050405020304" pitchFamily="18" charset="0"/>
                  <a:ea typeface="Microsoft JhengHei" panose="020B0604030504040204" pitchFamily="34" charset="-120"/>
                  <a:cs typeface="Times New Roman" panose="02020603050405020304" pitchFamily="18" charset="0"/>
                </a:rPr>
                <a:t>Collaborative Purchase </a:t>
              </a:r>
              <a:endParaRPr kumimoji="1" lang="zh-TW" altLang="en-US" sz="1100" b="1" dirty="0">
                <a:solidFill>
                  <a:srgbClr val="0070C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2" name="文字方塊 21">
              <a:extLst>
                <a:ext uri="{FF2B5EF4-FFF2-40B4-BE49-F238E27FC236}">
                  <a16:creationId xmlns:a16="http://schemas.microsoft.com/office/drawing/2014/main" id="{466C01CE-9F24-F028-C638-5673B4C95544}"/>
                </a:ext>
              </a:extLst>
            </p:cNvPr>
            <p:cNvSpPr txBox="1"/>
            <p:nvPr/>
          </p:nvSpPr>
          <p:spPr>
            <a:xfrm>
              <a:off x="1105656" y="2254375"/>
              <a:ext cx="875561" cy="253916"/>
            </a:xfrm>
            <a:prstGeom prst="rect">
              <a:avLst/>
            </a:prstGeom>
            <a:noFill/>
          </p:spPr>
          <p:txBody>
            <a:bodyPr wrap="none" rtlCol="0">
              <a:spAutoFit/>
            </a:bodyPr>
            <a:lstStyle/>
            <a:p>
              <a:pPr algn="ctr"/>
              <a:r>
                <a:rPr kumimoji="1"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Target User</a:t>
              </a:r>
              <a:endParaRPr kumimoji="1"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3" name="文字方塊 22">
              <a:extLst>
                <a:ext uri="{FF2B5EF4-FFF2-40B4-BE49-F238E27FC236}">
                  <a16:creationId xmlns:a16="http://schemas.microsoft.com/office/drawing/2014/main" id="{C5DA6D70-F073-122F-126A-C0C9B738704D}"/>
                </a:ext>
              </a:extLst>
            </p:cNvPr>
            <p:cNvSpPr txBox="1"/>
            <p:nvPr/>
          </p:nvSpPr>
          <p:spPr>
            <a:xfrm>
              <a:off x="1087224" y="3221788"/>
              <a:ext cx="912429" cy="253916"/>
            </a:xfrm>
            <a:prstGeom prst="rect">
              <a:avLst/>
            </a:prstGeom>
            <a:noFill/>
          </p:spPr>
          <p:txBody>
            <a:bodyPr wrap="none" rtlCol="0">
              <a:spAutoFit/>
            </a:bodyPr>
            <a:lstStyle/>
            <a:p>
              <a:pPr algn="ctr"/>
              <a:r>
                <a:rPr kumimoji="1"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Similar User</a:t>
              </a:r>
              <a:endParaRPr kumimoji="1"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24" name="圖片 23">
              <a:extLst>
                <a:ext uri="{FF2B5EF4-FFF2-40B4-BE49-F238E27FC236}">
                  <a16:creationId xmlns:a16="http://schemas.microsoft.com/office/drawing/2014/main" id="{C1ADC8E0-3C35-49CC-010F-C8DA4A390515}"/>
                </a:ext>
              </a:extLst>
            </p:cNvPr>
            <p:cNvPicPr>
              <a:picLocks noChangeAspect="1"/>
            </p:cNvPicPr>
            <p:nvPr/>
          </p:nvPicPr>
          <p:blipFill>
            <a:blip r:embed="rId8"/>
            <a:stretch>
              <a:fillRect/>
            </a:stretch>
          </p:blipFill>
          <p:spPr>
            <a:xfrm>
              <a:off x="2039237" y="1818481"/>
              <a:ext cx="310403" cy="326415"/>
            </a:xfrm>
            <a:prstGeom prst="rect">
              <a:avLst/>
            </a:prstGeom>
          </p:spPr>
        </p:pic>
        <p:pic>
          <p:nvPicPr>
            <p:cNvPr id="25" name="圖片 24">
              <a:extLst>
                <a:ext uri="{FF2B5EF4-FFF2-40B4-BE49-F238E27FC236}">
                  <a16:creationId xmlns:a16="http://schemas.microsoft.com/office/drawing/2014/main" id="{BDBC8272-BF5E-C034-93F9-A7CBE52C35BD}"/>
                </a:ext>
              </a:extLst>
            </p:cNvPr>
            <p:cNvPicPr>
              <a:picLocks noChangeAspect="1"/>
            </p:cNvPicPr>
            <p:nvPr/>
          </p:nvPicPr>
          <p:blipFill>
            <a:blip r:embed="rId9"/>
            <a:stretch>
              <a:fillRect/>
            </a:stretch>
          </p:blipFill>
          <p:spPr>
            <a:xfrm>
              <a:off x="2039237" y="3032968"/>
              <a:ext cx="300340" cy="315833"/>
            </a:xfrm>
            <a:prstGeom prst="rect">
              <a:avLst/>
            </a:prstGeom>
          </p:spPr>
        </p:pic>
        <p:pic>
          <p:nvPicPr>
            <p:cNvPr id="26" name="圖片 25">
              <a:extLst>
                <a:ext uri="{FF2B5EF4-FFF2-40B4-BE49-F238E27FC236}">
                  <a16:creationId xmlns:a16="http://schemas.microsoft.com/office/drawing/2014/main" id="{A6335261-9446-FB43-1A16-E2AA242701E2}"/>
                </a:ext>
              </a:extLst>
            </p:cNvPr>
            <p:cNvPicPr>
              <a:picLocks noChangeAspect="1"/>
            </p:cNvPicPr>
            <p:nvPr/>
          </p:nvPicPr>
          <p:blipFill>
            <a:blip r:embed="rId10"/>
            <a:stretch>
              <a:fillRect/>
            </a:stretch>
          </p:blipFill>
          <p:spPr>
            <a:xfrm>
              <a:off x="2335161" y="2007663"/>
              <a:ext cx="394735" cy="415097"/>
            </a:xfrm>
            <a:prstGeom prst="rect">
              <a:avLst/>
            </a:prstGeom>
          </p:spPr>
        </p:pic>
        <p:pic>
          <p:nvPicPr>
            <p:cNvPr id="27" name="圖片 26">
              <a:extLst>
                <a:ext uri="{FF2B5EF4-FFF2-40B4-BE49-F238E27FC236}">
                  <a16:creationId xmlns:a16="http://schemas.microsoft.com/office/drawing/2014/main" id="{A7C086B4-1D41-178F-229D-72E3AD562BBF}"/>
                </a:ext>
              </a:extLst>
            </p:cNvPr>
            <p:cNvPicPr>
              <a:picLocks noChangeAspect="1"/>
            </p:cNvPicPr>
            <p:nvPr/>
          </p:nvPicPr>
          <p:blipFill>
            <a:blip r:embed="rId11"/>
            <a:stretch>
              <a:fillRect/>
            </a:stretch>
          </p:blipFill>
          <p:spPr>
            <a:xfrm>
              <a:off x="2767947" y="1773588"/>
              <a:ext cx="452442" cy="468150"/>
            </a:xfrm>
            <a:prstGeom prst="rect">
              <a:avLst/>
            </a:prstGeom>
          </p:spPr>
        </p:pic>
        <p:pic>
          <p:nvPicPr>
            <p:cNvPr id="28" name="圖片 27">
              <a:extLst>
                <a:ext uri="{FF2B5EF4-FFF2-40B4-BE49-F238E27FC236}">
                  <a16:creationId xmlns:a16="http://schemas.microsoft.com/office/drawing/2014/main" id="{C2F995E3-50A7-9017-1BC7-EB7AB4E89E85}"/>
                </a:ext>
              </a:extLst>
            </p:cNvPr>
            <p:cNvPicPr>
              <a:picLocks noChangeAspect="1"/>
            </p:cNvPicPr>
            <p:nvPr/>
          </p:nvPicPr>
          <p:blipFill>
            <a:blip r:embed="rId12"/>
            <a:stretch>
              <a:fillRect/>
            </a:stretch>
          </p:blipFill>
          <p:spPr>
            <a:xfrm>
              <a:off x="2348789" y="2768962"/>
              <a:ext cx="394735" cy="415097"/>
            </a:xfrm>
            <a:prstGeom prst="rect">
              <a:avLst/>
            </a:prstGeom>
          </p:spPr>
        </p:pic>
        <p:pic>
          <p:nvPicPr>
            <p:cNvPr id="29" name="圖片 28">
              <a:extLst>
                <a:ext uri="{FF2B5EF4-FFF2-40B4-BE49-F238E27FC236}">
                  <a16:creationId xmlns:a16="http://schemas.microsoft.com/office/drawing/2014/main" id="{ED8AE0C4-EE0A-B97E-AB48-F224A2638FC5}"/>
                </a:ext>
              </a:extLst>
            </p:cNvPr>
            <p:cNvPicPr>
              <a:picLocks noChangeAspect="1"/>
            </p:cNvPicPr>
            <p:nvPr/>
          </p:nvPicPr>
          <p:blipFill>
            <a:blip r:embed="rId8"/>
            <a:stretch>
              <a:fillRect/>
            </a:stretch>
          </p:blipFill>
          <p:spPr>
            <a:xfrm>
              <a:off x="2694361" y="3027677"/>
              <a:ext cx="310403" cy="326415"/>
            </a:xfrm>
            <a:prstGeom prst="rect">
              <a:avLst/>
            </a:prstGeom>
          </p:spPr>
        </p:pic>
        <p:pic>
          <p:nvPicPr>
            <p:cNvPr id="30" name="圖片 29">
              <a:extLst>
                <a:ext uri="{FF2B5EF4-FFF2-40B4-BE49-F238E27FC236}">
                  <a16:creationId xmlns:a16="http://schemas.microsoft.com/office/drawing/2014/main" id="{00AD4FAE-1DF8-0241-7826-89397A45C9A1}"/>
                </a:ext>
              </a:extLst>
            </p:cNvPr>
            <p:cNvPicPr>
              <a:picLocks noChangeAspect="1"/>
            </p:cNvPicPr>
            <p:nvPr/>
          </p:nvPicPr>
          <p:blipFill>
            <a:blip r:embed="rId13"/>
            <a:stretch>
              <a:fillRect/>
            </a:stretch>
          </p:blipFill>
          <p:spPr>
            <a:xfrm>
              <a:off x="3029146" y="2820128"/>
              <a:ext cx="394735" cy="415097"/>
            </a:xfrm>
            <a:prstGeom prst="rect">
              <a:avLst/>
            </a:prstGeom>
          </p:spPr>
        </p:pic>
        <p:pic>
          <p:nvPicPr>
            <p:cNvPr id="31" name="圖片 30">
              <a:extLst>
                <a:ext uri="{FF2B5EF4-FFF2-40B4-BE49-F238E27FC236}">
                  <a16:creationId xmlns:a16="http://schemas.microsoft.com/office/drawing/2014/main" id="{EEDABEB5-3004-2A44-6A37-F67C60E5B1FE}"/>
                </a:ext>
              </a:extLst>
            </p:cNvPr>
            <p:cNvPicPr>
              <a:picLocks noChangeAspect="1"/>
            </p:cNvPicPr>
            <p:nvPr/>
          </p:nvPicPr>
          <p:blipFill>
            <a:blip r:embed="rId13"/>
            <a:stretch>
              <a:fillRect/>
            </a:stretch>
          </p:blipFill>
          <p:spPr>
            <a:xfrm>
              <a:off x="3208708" y="1817352"/>
              <a:ext cx="394735" cy="415097"/>
            </a:xfrm>
            <a:prstGeom prst="rect">
              <a:avLst/>
            </a:prstGeom>
          </p:spPr>
        </p:pic>
        <p:pic>
          <p:nvPicPr>
            <p:cNvPr id="32" name="圖片 31">
              <a:extLst>
                <a:ext uri="{FF2B5EF4-FFF2-40B4-BE49-F238E27FC236}">
                  <a16:creationId xmlns:a16="http://schemas.microsoft.com/office/drawing/2014/main" id="{589040ED-601C-0BD7-C8CE-6B90725B8134}"/>
                </a:ext>
              </a:extLst>
            </p:cNvPr>
            <p:cNvPicPr>
              <a:picLocks noChangeAspect="1"/>
            </p:cNvPicPr>
            <p:nvPr/>
          </p:nvPicPr>
          <p:blipFill>
            <a:blip r:embed="rId14"/>
            <a:stretch>
              <a:fillRect/>
            </a:stretch>
          </p:blipFill>
          <p:spPr>
            <a:xfrm>
              <a:off x="3548087" y="1907652"/>
              <a:ext cx="471635" cy="488010"/>
            </a:xfrm>
            <a:prstGeom prst="rect">
              <a:avLst/>
            </a:prstGeom>
          </p:spPr>
        </p:pic>
        <p:sp>
          <p:nvSpPr>
            <p:cNvPr id="33" name="文字方塊 32">
              <a:extLst>
                <a:ext uri="{FF2B5EF4-FFF2-40B4-BE49-F238E27FC236}">
                  <a16:creationId xmlns:a16="http://schemas.microsoft.com/office/drawing/2014/main" id="{6450AA24-9CC0-E1E0-D195-999C14D0AEEC}"/>
                </a:ext>
              </a:extLst>
            </p:cNvPr>
            <p:cNvSpPr txBox="1"/>
            <p:nvPr/>
          </p:nvSpPr>
          <p:spPr>
            <a:xfrm>
              <a:off x="3860827" y="1850676"/>
              <a:ext cx="362526" cy="354945"/>
            </a:xfrm>
            <a:prstGeom prst="rect">
              <a:avLst/>
            </a:prstGeom>
            <a:noFill/>
          </p:spPr>
          <p:txBody>
            <a:bodyPr wrap="none" rtlCol="0">
              <a:spAutoFit/>
            </a:bodyPr>
            <a:lstStyle/>
            <a:p>
              <a:pPr algn="ctr"/>
              <a:r>
                <a:rPr kumimoji="1" lang="en-US" altLang="zh-TW" sz="1600" b="1" dirty="0"/>
                <a:t>...</a:t>
              </a:r>
              <a:endParaRPr kumimoji="1" lang="zh-TW" altLang="en-US" sz="1600" b="1" dirty="0"/>
            </a:p>
          </p:txBody>
        </p:sp>
        <p:sp>
          <p:nvSpPr>
            <p:cNvPr id="34" name="文字方塊 33">
              <a:extLst>
                <a:ext uri="{FF2B5EF4-FFF2-40B4-BE49-F238E27FC236}">
                  <a16:creationId xmlns:a16="http://schemas.microsoft.com/office/drawing/2014/main" id="{2C0DF594-0DC5-500A-B58B-7B8FD9878A1F}"/>
                </a:ext>
              </a:extLst>
            </p:cNvPr>
            <p:cNvSpPr txBox="1"/>
            <p:nvPr/>
          </p:nvSpPr>
          <p:spPr>
            <a:xfrm>
              <a:off x="3860827" y="2835938"/>
              <a:ext cx="362526" cy="354945"/>
            </a:xfrm>
            <a:prstGeom prst="rect">
              <a:avLst/>
            </a:prstGeom>
            <a:noFill/>
          </p:spPr>
          <p:txBody>
            <a:bodyPr wrap="none" rtlCol="0">
              <a:spAutoFit/>
            </a:bodyPr>
            <a:lstStyle/>
            <a:p>
              <a:pPr algn="ctr"/>
              <a:r>
                <a:rPr kumimoji="1" lang="en-US" altLang="zh-TW" sz="1600" b="1" dirty="0"/>
                <a:t>...</a:t>
              </a:r>
              <a:endParaRPr kumimoji="1" lang="zh-TW" altLang="en-US" sz="1600" b="1" dirty="0"/>
            </a:p>
          </p:txBody>
        </p:sp>
        <p:pic>
          <p:nvPicPr>
            <p:cNvPr id="35" name="圖片 34">
              <a:extLst>
                <a:ext uri="{FF2B5EF4-FFF2-40B4-BE49-F238E27FC236}">
                  <a16:creationId xmlns:a16="http://schemas.microsoft.com/office/drawing/2014/main" id="{82DABA66-B1FB-B5BE-88E3-1928FD0469D6}"/>
                </a:ext>
              </a:extLst>
            </p:cNvPr>
            <p:cNvPicPr>
              <a:picLocks noChangeAspect="1"/>
            </p:cNvPicPr>
            <p:nvPr/>
          </p:nvPicPr>
          <p:blipFill>
            <a:blip r:embed="rId15"/>
            <a:stretch>
              <a:fillRect/>
            </a:stretch>
          </p:blipFill>
          <p:spPr>
            <a:xfrm>
              <a:off x="3495010" y="3107664"/>
              <a:ext cx="245968" cy="258657"/>
            </a:xfrm>
            <a:prstGeom prst="rect">
              <a:avLst/>
            </a:prstGeom>
          </p:spPr>
        </p:pic>
        <p:pic>
          <p:nvPicPr>
            <p:cNvPr id="36" name="圖片 35">
              <a:extLst>
                <a:ext uri="{FF2B5EF4-FFF2-40B4-BE49-F238E27FC236}">
                  <a16:creationId xmlns:a16="http://schemas.microsoft.com/office/drawing/2014/main" id="{93FAC907-58CA-6BA4-4FDF-629017588774}"/>
                </a:ext>
              </a:extLst>
            </p:cNvPr>
            <p:cNvPicPr>
              <a:picLocks noChangeAspect="1"/>
            </p:cNvPicPr>
            <p:nvPr/>
          </p:nvPicPr>
          <p:blipFill>
            <a:blip r:embed="rId16"/>
            <a:stretch>
              <a:fillRect/>
            </a:stretch>
          </p:blipFill>
          <p:spPr>
            <a:xfrm>
              <a:off x="3649156" y="2768962"/>
              <a:ext cx="277510" cy="291825"/>
            </a:xfrm>
            <a:prstGeom prst="rect">
              <a:avLst/>
            </a:prstGeom>
          </p:spPr>
        </p:pic>
        <p:pic>
          <p:nvPicPr>
            <p:cNvPr id="37" name="圖片 36">
              <a:extLst>
                <a:ext uri="{FF2B5EF4-FFF2-40B4-BE49-F238E27FC236}">
                  <a16:creationId xmlns:a16="http://schemas.microsoft.com/office/drawing/2014/main" id="{1D949A0E-2111-E1C9-B9F5-F4E919E26D21}"/>
                </a:ext>
              </a:extLst>
            </p:cNvPr>
            <p:cNvPicPr>
              <a:picLocks noChangeAspect="1"/>
            </p:cNvPicPr>
            <p:nvPr/>
          </p:nvPicPr>
          <p:blipFill>
            <a:blip r:embed="rId16"/>
            <a:stretch>
              <a:fillRect/>
            </a:stretch>
          </p:blipFill>
          <p:spPr>
            <a:xfrm>
              <a:off x="7452138" y="1887762"/>
              <a:ext cx="394735" cy="415097"/>
            </a:xfrm>
            <a:prstGeom prst="rect">
              <a:avLst/>
            </a:prstGeom>
          </p:spPr>
        </p:pic>
        <p:pic>
          <p:nvPicPr>
            <p:cNvPr id="38" name="圖片 37">
              <a:extLst>
                <a:ext uri="{FF2B5EF4-FFF2-40B4-BE49-F238E27FC236}">
                  <a16:creationId xmlns:a16="http://schemas.microsoft.com/office/drawing/2014/main" id="{D27FBE01-D459-446A-2515-C35211522687}"/>
                </a:ext>
              </a:extLst>
            </p:cNvPr>
            <p:cNvPicPr>
              <a:picLocks noChangeAspect="1"/>
            </p:cNvPicPr>
            <p:nvPr/>
          </p:nvPicPr>
          <p:blipFill>
            <a:blip r:embed="rId10"/>
            <a:stretch>
              <a:fillRect/>
            </a:stretch>
          </p:blipFill>
          <p:spPr>
            <a:xfrm>
              <a:off x="6449984" y="1881046"/>
              <a:ext cx="394735" cy="415097"/>
            </a:xfrm>
            <a:prstGeom prst="rect">
              <a:avLst/>
            </a:prstGeom>
          </p:spPr>
        </p:pic>
        <p:pic>
          <p:nvPicPr>
            <p:cNvPr id="39" name="圖片 38">
              <a:extLst>
                <a:ext uri="{FF2B5EF4-FFF2-40B4-BE49-F238E27FC236}">
                  <a16:creationId xmlns:a16="http://schemas.microsoft.com/office/drawing/2014/main" id="{EDDBDCD0-1D01-5230-0A2C-5BF7C7AA1E16}"/>
                </a:ext>
              </a:extLst>
            </p:cNvPr>
            <p:cNvPicPr>
              <a:picLocks noChangeAspect="1"/>
            </p:cNvPicPr>
            <p:nvPr/>
          </p:nvPicPr>
          <p:blipFill>
            <a:blip r:embed="rId13"/>
            <a:stretch>
              <a:fillRect/>
            </a:stretch>
          </p:blipFill>
          <p:spPr>
            <a:xfrm>
              <a:off x="6943383" y="1876782"/>
              <a:ext cx="394735" cy="415097"/>
            </a:xfrm>
            <a:prstGeom prst="rect">
              <a:avLst/>
            </a:prstGeom>
          </p:spPr>
        </p:pic>
        <p:cxnSp>
          <p:nvCxnSpPr>
            <p:cNvPr id="40" name="肘形接點 37">
              <a:extLst>
                <a:ext uri="{FF2B5EF4-FFF2-40B4-BE49-F238E27FC236}">
                  <a16:creationId xmlns:a16="http://schemas.microsoft.com/office/drawing/2014/main" id="{B2DB8D19-6C2E-BCB9-22ED-CA9C6F41A4C2}"/>
                </a:ext>
              </a:extLst>
            </p:cNvPr>
            <p:cNvCxnSpPr>
              <a:cxnSpLocks/>
            </p:cNvCxnSpPr>
            <p:nvPr/>
          </p:nvCxnSpPr>
          <p:spPr>
            <a:xfrm flipV="1">
              <a:off x="4180321" y="2302859"/>
              <a:ext cx="3476970" cy="758972"/>
            </a:xfrm>
            <a:prstGeom prst="bent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肘形接點 38">
              <a:extLst>
                <a:ext uri="{FF2B5EF4-FFF2-40B4-BE49-F238E27FC236}">
                  <a16:creationId xmlns:a16="http://schemas.microsoft.com/office/drawing/2014/main" id="{61C196A4-160E-DD2A-1D62-FD0659DE76EC}"/>
                </a:ext>
              </a:extLst>
            </p:cNvPr>
            <p:cNvCxnSpPr>
              <a:cxnSpLocks/>
            </p:cNvCxnSpPr>
            <p:nvPr/>
          </p:nvCxnSpPr>
          <p:spPr>
            <a:xfrm flipV="1">
              <a:off x="4184749" y="1880810"/>
              <a:ext cx="2956001" cy="207288"/>
            </a:xfrm>
            <a:prstGeom prst="bentConnector4">
              <a:avLst>
                <a:gd name="adj1" fmla="val 68332"/>
                <a:gd name="adj2" fmla="val 219474"/>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文字方塊 41">
            <a:extLst>
              <a:ext uri="{FF2B5EF4-FFF2-40B4-BE49-F238E27FC236}">
                <a16:creationId xmlns:a16="http://schemas.microsoft.com/office/drawing/2014/main" id="{1E748F64-72A9-C7BD-E767-FD7568FC8E90}"/>
              </a:ext>
            </a:extLst>
          </p:cNvPr>
          <p:cNvSpPr txBox="1"/>
          <p:nvPr/>
        </p:nvSpPr>
        <p:spPr>
          <a:xfrm>
            <a:off x="1920295" y="3644620"/>
            <a:ext cx="5303409" cy="266209"/>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2</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：基於目標用戶與相似用戶過去購物籃購買項目的重複購買模式與協同購買模式</a:t>
            </a:r>
          </a:p>
        </p:txBody>
      </p:sp>
    </p:spTree>
    <p:extLst>
      <p:ext uri="{BB962C8B-B14F-4D97-AF65-F5344CB8AC3E}">
        <p14:creationId xmlns:p14="http://schemas.microsoft.com/office/powerpoint/2010/main" val="35433746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5" name="文字方塊 14">
            <a:extLst>
              <a:ext uri="{FF2B5EF4-FFF2-40B4-BE49-F238E27FC236}">
                <a16:creationId xmlns:a16="http://schemas.microsoft.com/office/drawing/2014/main" id="{B2CD6BEE-2623-417E-AEEE-2953CA58A378}"/>
              </a:ext>
            </a:extLst>
          </p:cNvPr>
          <p:cNvSpPr txBox="1"/>
          <p:nvPr/>
        </p:nvSpPr>
        <p:spPr>
          <a:xfrm>
            <a:off x="716597" y="1061582"/>
            <a:ext cx="7709962" cy="172104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此外，</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Hu</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等人的研究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[36]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亦是探討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學習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資訊的開創性研究。該研究對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進行了實驗。而訓練結果顯示，即便嘗試了不同的優化器（如</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SGD</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RMSprop</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）和增加了訓練數據的大小，抑或是移除嵌入層並直接將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One-Hot</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向量作為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單元的輸入，訓練誤差仍然相似，並未改善。該研究</a:t>
            </a:r>
            <a:r>
              <a:rPr kumimoji="0" lang="zh-TW" altLang="en-US"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揭示了一個重要發現，即基於深度學習的 </a:t>
            </a:r>
            <a:r>
              <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RNN </a:t>
            </a:r>
            <a:r>
              <a:rPr kumimoji="0" lang="zh-TW" altLang="en-US"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模型理論上具有學習 </a:t>
            </a:r>
            <a:r>
              <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PIF </a:t>
            </a:r>
            <a:r>
              <a:rPr kumimoji="0" lang="zh-TW" altLang="en-US"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的能力，但其在實際訓練過程中則會陷入局部最優，因此難以學習到一個精確的模型。這一發現對於我們理解 </a:t>
            </a:r>
            <a:r>
              <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RNN </a:t>
            </a:r>
            <a:r>
              <a:rPr kumimoji="0" lang="zh-TW" altLang="en-US"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在推薦系統領域上 </a:t>
            </a:r>
            <a:r>
              <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PIF </a:t>
            </a:r>
            <a:r>
              <a:rPr kumimoji="0" lang="zh-TW" altLang="en-US"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的應用和局限性提供了深刻的見解，並開始在後續的研究中被引用</a:t>
            </a:r>
            <a:r>
              <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66]</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kumimoji="0" lang="en-US" altLang="zh-TW" sz="12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F11D5F59-A5D7-C30D-AF46-FD0A553BD0EB}"/>
              </a:ext>
            </a:extLst>
          </p:cNvPr>
          <p:cNvSpPr txBox="1"/>
          <p:nvPr/>
        </p:nvSpPr>
        <p:spPr>
          <a:xfrm>
            <a:off x="607925" y="647368"/>
            <a:ext cx="6114421"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2.3 </a:t>
            </a:r>
            <a:r>
              <a:rPr lang="zh-TW" altLang="en-US" sz="1400" b="1" dirty="0">
                <a:latin typeface="Times New Roman" panose="02020603050405020304" pitchFamily="18" charset="0"/>
                <a:cs typeface="Times New Roman" panose="02020603050405020304" pitchFamily="18" charset="0"/>
              </a:rPr>
              <a:t>個人化項目頻率 </a:t>
            </a:r>
            <a:r>
              <a:rPr lang="en-US" altLang="zh-TW" sz="1400" b="1" dirty="0">
                <a:latin typeface="Times New Roman" panose="02020603050405020304" pitchFamily="18" charset="0"/>
                <a:cs typeface="Times New Roman" panose="02020603050405020304" pitchFamily="18" charset="0"/>
              </a:rPr>
              <a:t>&amp;</a:t>
            </a:r>
            <a:r>
              <a:rPr lang="zh-TW" altLang="en-US" sz="1400" b="1" dirty="0">
                <a:latin typeface="Times New Roman" panose="02020603050405020304" pitchFamily="18" charset="0"/>
                <a:cs typeface="Times New Roman" panose="02020603050405020304" pitchFamily="18" charset="0"/>
              </a:rPr>
              <a:t> 學習項目頻率之困難 </a:t>
            </a:r>
            <a:endParaRPr lang="en-US" altLang="zh-TW" sz="1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4537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924280" y="2875"/>
            <a:ext cx="892500" cy="561300"/>
          </a:xfrm>
          <a:prstGeom prst="rect">
            <a:avLst/>
          </a:prstGeom>
          <a:solidFill>
            <a:srgbClr val="7030A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9BE2C40A-D06A-8BB8-750F-C7A78C3AD687}"/>
              </a:ext>
            </a:extLst>
          </p:cNvPr>
          <p:cNvSpPr txBox="1"/>
          <p:nvPr/>
        </p:nvSpPr>
        <p:spPr>
          <a:xfrm>
            <a:off x="607925" y="647368"/>
            <a:ext cx="6114421" cy="307777"/>
          </a:xfrm>
          <a:prstGeom prst="rect">
            <a:avLst/>
          </a:prstGeom>
          <a:noFill/>
        </p:spPr>
        <p:txBody>
          <a:bodyPr wrap="square">
            <a:spAutoFit/>
          </a:bodyPr>
          <a:lstStyle/>
          <a:p>
            <a:r>
              <a:rPr lang="en-US" altLang="zh-TW" sz="1400" b="1" dirty="0">
                <a:latin typeface="Times New Roman" panose="02020603050405020304" pitchFamily="18" charset="0"/>
                <a:cs typeface="Times New Roman" panose="02020603050405020304" pitchFamily="18" charset="0"/>
              </a:rPr>
              <a:t>2.4 </a:t>
            </a:r>
            <a:r>
              <a:rPr lang="zh-TW" altLang="en-US" sz="1400" b="1" dirty="0">
                <a:latin typeface="Times New Roman" panose="02020603050405020304" pitchFamily="18" charset="0"/>
                <a:cs typeface="Times New Roman" panose="02020603050405020304" pitchFamily="18" charset="0"/>
              </a:rPr>
              <a:t>總結</a:t>
            </a:r>
            <a:endParaRPr lang="en-US" altLang="zh-TW" sz="1400" b="1" dirty="0">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88756473-2655-463F-B46B-E2D13180D548}"/>
              </a:ext>
            </a:extLst>
          </p:cNvPr>
          <p:cNvSpPr>
            <a:spLocks noChangeArrowheads="1"/>
          </p:cNvSpPr>
          <p:nvPr/>
        </p:nvSpPr>
        <p:spPr bwMode="auto">
          <a:xfrm>
            <a:off x="607925" y="839097"/>
            <a:ext cx="7928150" cy="3785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總結上述所有小節內容，在購物籃推薦的研究中，傳統如基於馬可夫鏈和協同過濾的方法，均展現了一定的效能，但也暴露出許多缺點，如</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忽略用戶長期偏好、忽略購物籃或項目之間的複雜關係、以及面對新用戶或新項目時的冷啟動問題等。基於熱門度的推薦方法雖能緩解某些冷啟動問題，卻傾向於過度推薦已經非常熱門的項目，降低推薦的多樣性。學者們為克服這些挑戰，開始探索混合方法，結合用戶的長期偏好和行為序列。</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然而，</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基於神經網路的推薦模型（如</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 RNN</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CNN</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Attention </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機制、</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GNN </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和 </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Transformer </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架構）逐漸成為研究焦點，這些模型能夠更精確地捕捉用戶的長短期偏好、項目間的相互關聯性、以及用戶和項目間的複雜結構關聯。但在實際應用中，他們仍然面臨著自己的挑戰和局限性，如</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對更長期、全局關係的建模不足。此外，它們並未</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嘗試與傳統的</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向量模型進行結合，而傳統向量模式的優點是可以反應不同消費者重複購買行為。</a:t>
            </a:r>
            <a:endPar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a:p>
            <a:pPr marL="171450" marR="0" lvl="0" indent="-171450" algn="just" defTabSz="914400" rtl="0" eaLnBrk="0" fontAlgn="base" latinLnBrk="0" hangingPunct="0">
              <a:spcBef>
                <a:spcPct val="0"/>
              </a:spcBef>
              <a:spcAft>
                <a:spcPct val="0"/>
              </a:spcAft>
              <a:buClrTx/>
              <a:buSzTx/>
              <a:buFont typeface="Arial" panose="020B0604020202020204" pitchFamily="34" charset="0"/>
              <a:buChar char="•"/>
              <a:tabLst/>
            </a:pPr>
            <a:endParaRPr lang="en-US" altLang="zh-TW" sz="1100" dirty="0">
              <a:solidFill>
                <a:schemeClr val="tx1"/>
              </a:solidFill>
              <a:highlight>
                <a:srgbClr val="FFFF00"/>
              </a:highlight>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eaLnBrk="0" fontAlgn="base" hangingPunct="0">
              <a:lnSpc>
                <a:spcPct val="150000"/>
              </a:lnSpc>
              <a:spcBef>
                <a:spcPct val="0"/>
              </a:spcBef>
              <a:spcAft>
                <a:spcPct val="0"/>
              </a:spcAft>
              <a:buClrTx/>
              <a:buFont typeface="Arial" panose="020B0604020202020204" pitchFamily="34" charset="0"/>
              <a:buChar char="•"/>
            </a:pP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另一方面，購物籃推薦</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任務已逐漸受到重複購買行為之影響，</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PIF </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資訊在非深度學習方法 </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TIFU- KNN</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 下，證實了在 </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NBR </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任務中具有顯著的潛力和實用價值。同時，運用在深度學習中的 </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RNN</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，則被揭示</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無法進行有效學習。這些發現激發了許多研究學者之興趣，而本研究，則是結合傳統的向量模型與現有的類神經網路，旨在探索這兩種模型之融合，能否</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延續傳統 </a:t>
            </a:r>
            <a:r>
              <a:rPr lang="en-US" altLang="zh-TW"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KNN</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結合 </a:t>
            </a:r>
            <a:r>
              <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PIF</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 資訊的優異表現，同時</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深入探討結合</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基於深度學習的</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注意力</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機制</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下，</a:t>
            </a:r>
            <a:r>
              <a:rPr lang="en-US" altLang="zh-TW"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a:t>
            </a:r>
            <a:r>
              <a:rPr lang="zh-TW" altLang="en-US" sz="11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的推薦效能和應用潛力如何。</a:t>
            </a:r>
            <a:r>
              <a:rPr kumimoji="0" lang="zh-TW" altLang="en-US"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透過這種方法，我們希望能夠更精確地捕捉用戶的重複購買行為，並試圖通過結合不同的模型和策略來提供一個更全面和精確的購物籃推薦系統。</a:t>
            </a:r>
            <a:endParaRPr kumimoji="0" lang="en-US" altLang="zh-TW" sz="1100" b="0" i="0" u="none" strike="noStrike" cap="none" normalizeH="0" baseline="0" dirty="0">
              <a:ln>
                <a:noFill/>
              </a:ln>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322953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2" name="Google Shape;1093;p31">
            <a:extLst>
              <a:ext uri="{FF2B5EF4-FFF2-40B4-BE49-F238E27FC236}">
                <a16:creationId xmlns:a16="http://schemas.microsoft.com/office/drawing/2014/main" id="{E6A4E45F-CA0A-2579-EF9C-13A082555150}"/>
              </a:ext>
            </a:extLst>
          </p:cNvPr>
          <p:cNvSpPr/>
          <p:nvPr/>
        </p:nvSpPr>
        <p:spPr>
          <a:xfrm>
            <a:off x="679815" y="0"/>
            <a:ext cx="1284451"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3"/>
          <p:cNvSpPr/>
          <p:nvPr/>
        </p:nvSpPr>
        <p:spPr>
          <a:xfrm>
            <a:off x="3673187"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3"/>
          <p:cNvSpPr txBox="1">
            <a:spLocks noGrp="1"/>
          </p:cNvSpPr>
          <p:nvPr>
            <p:ph type="title"/>
          </p:nvPr>
        </p:nvSpPr>
        <p:spPr>
          <a:xfrm>
            <a:off x="3673187" y="1248400"/>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0 2 </a:t>
            </a:r>
            <a:endParaRPr dirty="0"/>
          </a:p>
        </p:txBody>
      </p:sp>
      <p:sp>
        <p:nvSpPr>
          <p:cNvPr id="1787" name="Google Shape;1787;p33"/>
          <p:cNvSpPr txBox="1">
            <a:spLocks noGrp="1"/>
          </p:cNvSpPr>
          <p:nvPr>
            <p:ph type="subTitle" idx="1"/>
          </p:nvPr>
        </p:nvSpPr>
        <p:spPr>
          <a:xfrm>
            <a:off x="3673187" y="1631026"/>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b="1" dirty="0">
                <a:latin typeface="Microsoft JhengHei" panose="020B0604030504040204" pitchFamily="34" charset="-120"/>
                <a:ea typeface="Microsoft JhengHei" panose="020B0604030504040204" pitchFamily="34" charset="-120"/>
              </a:rPr>
              <a:t>文獻探討</a:t>
            </a:r>
            <a:endParaRPr sz="1600" b="1" dirty="0">
              <a:latin typeface="Microsoft JhengHei" panose="020B0604030504040204" pitchFamily="34" charset="-120"/>
              <a:ea typeface="Microsoft JhengHei" panose="020B0604030504040204" pitchFamily="34" charset="-120"/>
            </a:endParaRPr>
          </a:p>
        </p:txBody>
      </p:sp>
      <p:sp>
        <p:nvSpPr>
          <p:cNvPr id="1788" name="Google Shape;1788;p33"/>
          <p:cNvSpPr txBox="1">
            <a:spLocks noGrp="1"/>
          </p:cNvSpPr>
          <p:nvPr>
            <p:ph type="title" idx="2"/>
          </p:nvPr>
        </p:nvSpPr>
        <p:spPr>
          <a:xfrm>
            <a:off x="5974781" y="1248400"/>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0 3</a:t>
            </a:r>
            <a:endParaRPr dirty="0"/>
          </a:p>
        </p:txBody>
      </p:sp>
      <p:sp>
        <p:nvSpPr>
          <p:cNvPr id="1789" name="Google Shape;1789;p33"/>
          <p:cNvSpPr txBox="1">
            <a:spLocks noGrp="1"/>
          </p:cNvSpPr>
          <p:nvPr>
            <p:ph type="subTitle" idx="3"/>
          </p:nvPr>
        </p:nvSpPr>
        <p:spPr>
          <a:xfrm>
            <a:off x="5974780" y="1631026"/>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b="1" dirty="0">
                <a:latin typeface="Microsoft JhengHei" panose="020B0604030504040204" pitchFamily="34" charset="-120"/>
                <a:ea typeface="Microsoft JhengHei" panose="020B0604030504040204" pitchFamily="34" charset="-120"/>
              </a:rPr>
              <a:t>研究方法</a:t>
            </a:r>
            <a:endParaRPr sz="1600" b="1" dirty="0">
              <a:latin typeface="Microsoft JhengHei" panose="020B0604030504040204" pitchFamily="34" charset="-120"/>
              <a:ea typeface="Microsoft JhengHei" panose="020B0604030504040204" pitchFamily="34" charset="-120"/>
            </a:endParaRPr>
          </a:p>
        </p:txBody>
      </p:sp>
      <p:sp>
        <p:nvSpPr>
          <p:cNvPr id="1790" name="Google Shape;1790;p33"/>
          <p:cNvSpPr txBox="1">
            <a:spLocks noGrp="1"/>
          </p:cNvSpPr>
          <p:nvPr>
            <p:ph type="title" idx="4"/>
          </p:nvPr>
        </p:nvSpPr>
        <p:spPr>
          <a:xfrm>
            <a:off x="3673190" y="3006850"/>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0 5</a:t>
            </a:r>
            <a:endParaRPr dirty="0"/>
          </a:p>
        </p:txBody>
      </p:sp>
      <p:sp>
        <p:nvSpPr>
          <p:cNvPr id="1791" name="Google Shape;1791;p33"/>
          <p:cNvSpPr txBox="1">
            <a:spLocks noGrp="1"/>
          </p:cNvSpPr>
          <p:nvPr>
            <p:ph type="subTitle" idx="5"/>
          </p:nvPr>
        </p:nvSpPr>
        <p:spPr>
          <a:xfrm>
            <a:off x="3673188" y="3389393"/>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err="1">
                <a:latin typeface="Microsoft JhengHei" panose="020B0604030504040204" pitchFamily="34" charset="-120"/>
                <a:ea typeface="Microsoft JhengHei" panose="020B0604030504040204" pitchFamily="34" charset="-120"/>
              </a:rPr>
              <a:t>實驗結果</a:t>
            </a:r>
            <a:endParaRPr sz="1600" b="1" dirty="0">
              <a:latin typeface="Microsoft JhengHei" panose="020B0604030504040204" pitchFamily="34" charset="-120"/>
              <a:ea typeface="Microsoft JhengHei" panose="020B0604030504040204" pitchFamily="34" charset="-120"/>
            </a:endParaRPr>
          </a:p>
        </p:txBody>
      </p:sp>
      <p:sp>
        <p:nvSpPr>
          <p:cNvPr id="1792" name="Google Shape;1792;p33"/>
          <p:cNvSpPr txBox="1">
            <a:spLocks noGrp="1"/>
          </p:cNvSpPr>
          <p:nvPr>
            <p:ph type="title" idx="6"/>
          </p:nvPr>
        </p:nvSpPr>
        <p:spPr>
          <a:xfrm>
            <a:off x="5974777" y="3006861"/>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0 6</a:t>
            </a:r>
            <a:endParaRPr dirty="0"/>
          </a:p>
        </p:txBody>
      </p:sp>
      <p:sp>
        <p:nvSpPr>
          <p:cNvPr id="1793" name="Google Shape;1793;p33"/>
          <p:cNvSpPr txBox="1">
            <a:spLocks noGrp="1"/>
          </p:cNvSpPr>
          <p:nvPr>
            <p:ph type="subTitle" idx="7"/>
          </p:nvPr>
        </p:nvSpPr>
        <p:spPr>
          <a:xfrm>
            <a:off x="5974774" y="3389401"/>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b="1" dirty="0">
                <a:latin typeface="Microsoft JhengHei" panose="020B0604030504040204" pitchFamily="34" charset="-120"/>
                <a:ea typeface="Microsoft JhengHei" panose="020B0604030504040204" pitchFamily="34" charset="-120"/>
              </a:rPr>
              <a:t>總結</a:t>
            </a:r>
            <a:endParaRPr sz="1600" b="1" dirty="0">
              <a:latin typeface="Microsoft JhengHei" panose="020B0604030504040204" pitchFamily="34" charset="-120"/>
              <a:ea typeface="Microsoft JhengHei" panose="020B0604030504040204" pitchFamily="34" charset="-120"/>
            </a:endParaRPr>
          </a:p>
        </p:txBody>
      </p:sp>
      <p:sp>
        <p:nvSpPr>
          <p:cNvPr id="1794" name="Google Shape;1794;p33">
            <a:hlinkClick r:id="" action="ppaction://hlinkshowjump?jump=firstslide"/>
          </p:cNvPr>
          <p:cNvSpPr txBox="1">
            <a:spLocks noGrp="1"/>
          </p:cNvSpPr>
          <p:nvPr>
            <p:ph type="subTitle" idx="4294967295"/>
          </p:nvPr>
        </p:nvSpPr>
        <p:spPr>
          <a:xfrm>
            <a:off x="679816" y="233300"/>
            <a:ext cx="1284451" cy="1510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t>Contents</a:t>
            </a:r>
            <a:endParaRPr sz="1200" b="1" dirty="0"/>
          </a:p>
        </p:txBody>
      </p:sp>
      <p:sp>
        <p:nvSpPr>
          <p:cNvPr id="1795" name="Google Shape;1795;p33"/>
          <p:cNvSpPr/>
          <p:nvPr/>
        </p:nvSpPr>
        <p:spPr>
          <a:xfrm>
            <a:off x="1371600"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3"/>
          <p:cNvSpPr/>
          <p:nvPr/>
        </p:nvSpPr>
        <p:spPr>
          <a:xfrm>
            <a:off x="1371600"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3"/>
          <p:cNvSpPr/>
          <p:nvPr/>
        </p:nvSpPr>
        <p:spPr>
          <a:xfrm>
            <a:off x="3673187"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3">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3"/>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3">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3"/>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3"/>
          <p:cNvSpPr txBox="1">
            <a:spLocks noGrp="1"/>
          </p:cNvSpPr>
          <p:nvPr>
            <p:ph type="title" idx="8"/>
          </p:nvPr>
        </p:nvSpPr>
        <p:spPr>
          <a:xfrm>
            <a:off x="1371626" y="1248400"/>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0 1 </a:t>
            </a:r>
            <a:endParaRPr dirty="0"/>
          </a:p>
        </p:txBody>
      </p:sp>
      <p:sp>
        <p:nvSpPr>
          <p:cNvPr id="1810" name="Google Shape;1810;p33"/>
          <p:cNvSpPr txBox="1">
            <a:spLocks noGrp="1"/>
          </p:cNvSpPr>
          <p:nvPr>
            <p:ph type="subTitle" idx="9"/>
          </p:nvPr>
        </p:nvSpPr>
        <p:spPr>
          <a:xfrm>
            <a:off x="1371626" y="1631026"/>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b="1" dirty="0">
                <a:latin typeface="Microsoft JhengHei" panose="020B0604030504040204" pitchFamily="34" charset="-120"/>
                <a:ea typeface="Microsoft JhengHei" panose="020B0604030504040204" pitchFamily="34" charset="-120"/>
              </a:rPr>
              <a:t>緒論</a:t>
            </a:r>
            <a:endParaRPr sz="1600" b="1" dirty="0">
              <a:latin typeface="Microsoft JhengHei" panose="020B0604030504040204" pitchFamily="34" charset="-120"/>
              <a:ea typeface="Microsoft JhengHei" panose="020B0604030504040204" pitchFamily="34" charset="-120"/>
            </a:endParaRPr>
          </a:p>
        </p:txBody>
      </p:sp>
      <p:sp>
        <p:nvSpPr>
          <p:cNvPr id="1811" name="Google Shape;1811;p33"/>
          <p:cNvSpPr txBox="1">
            <a:spLocks noGrp="1"/>
          </p:cNvSpPr>
          <p:nvPr>
            <p:ph type="title" idx="13"/>
          </p:nvPr>
        </p:nvSpPr>
        <p:spPr>
          <a:xfrm>
            <a:off x="1371601" y="3006850"/>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0 4</a:t>
            </a:r>
            <a:endParaRPr dirty="0"/>
          </a:p>
        </p:txBody>
      </p:sp>
      <p:sp>
        <p:nvSpPr>
          <p:cNvPr id="1812" name="Google Shape;1812;p33"/>
          <p:cNvSpPr txBox="1">
            <a:spLocks noGrp="1"/>
          </p:cNvSpPr>
          <p:nvPr>
            <p:ph type="subTitle" idx="14"/>
          </p:nvPr>
        </p:nvSpPr>
        <p:spPr>
          <a:xfrm>
            <a:off x="1371599" y="3389393"/>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1600" b="1" dirty="0">
                <a:latin typeface="Microsoft JhengHei" panose="020B0604030504040204" pitchFamily="34" charset="-120"/>
                <a:ea typeface="Microsoft JhengHei" panose="020B0604030504040204" pitchFamily="34" charset="-120"/>
              </a:rPr>
              <a:t>實驗設計</a:t>
            </a:r>
            <a:endParaRPr sz="1600" b="1" dirty="0">
              <a:latin typeface="Microsoft JhengHei" panose="020B0604030504040204" pitchFamily="34" charset="-120"/>
              <a:ea typeface="Microsoft JhengHei" panose="020B0604030504040204" pitchFamily="34" charset="-120"/>
            </a:endParaRPr>
          </a:p>
          <a:p>
            <a:pPr marL="0" lvl="0" indent="0" algn="l" rtl="0">
              <a:spcBef>
                <a:spcPts val="0"/>
              </a:spcBef>
              <a:spcAft>
                <a:spcPts val="0"/>
              </a:spcAft>
              <a:buNone/>
            </a:pPr>
            <a:endParaRPr sz="1600" b="1" dirty="0">
              <a:latin typeface="Microsoft JhengHei" panose="020B0604030504040204" pitchFamily="34" charset="-120"/>
              <a:ea typeface="Microsoft JhengHei" panose="020B0604030504040204" pitchFamily="34" charset="-120"/>
            </a:endParaRPr>
          </a:p>
        </p:txBody>
      </p:sp>
      <p:sp>
        <p:nvSpPr>
          <p:cNvPr id="1813" name="Google Shape;1813;p33"/>
          <p:cNvSpPr/>
          <p:nvPr/>
        </p:nvSpPr>
        <p:spPr>
          <a:xfrm>
            <a:off x="5974775"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3"/>
          <p:cNvSpPr/>
          <p:nvPr/>
        </p:nvSpPr>
        <p:spPr>
          <a:xfrm>
            <a:off x="5974775"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0070C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Methodology</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研究方法</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47013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Rectangle 1">
            <a:extLst>
              <a:ext uri="{FF2B5EF4-FFF2-40B4-BE49-F238E27FC236}">
                <a16:creationId xmlns:a16="http://schemas.microsoft.com/office/drawing/2014/main" id="{F1878B3C-2CEB-B52A-14BC-5906E66108D5}"/>
              </a:ext>
            </a:extLst>
          </p:cNvPr>
          <p:cNvSpPr>
            <a:spLocks noChangeArrowheads="1"/>
          </p:cNvSpPr>
          <p:nvPr/>
        </p:nvSpPr>
        <p:spPr bwMode="auto">
          <a:xfrm>
            <a:off x="785770" y="773105"/>
            <a:ext cx="7572460" cy="3567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eaLnBrk="0" fontAlgn="base" hangingPunct="0">
              <a:lnSpc>
                <a:spcPct val="150000"/>
              </a:lnSpc>
              <a:spcBef>
                <a:spcPct val="0"/>
              </a:spcBef>
              <a:spcAft>
                <a:spcPct val="0"/>
              </a:spcAft>
              <a:buClrTx/>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本節將介紹本研究提出的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Personalized Item Frequency and Temporal Attention for Next-basket Recommendation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）模型架構。首先</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會先說明問題定義及符號意義，並針對整體架構進行概述。接著再逐一詳細說明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模型中的各個組件，以及最終訓練時的損失函數</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。我們將分為以下小節進行更詳細的說明：</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eaLnBrk="0" fontAlgn="base" hangingPunct="0">
              <a:spcBef>
                <a:spcPct val="0"/>
              </a:spcBef>
              <a:spcAft>
                <a:spcPct val="0"/>
              </a:spcAft>
              <a:buClrTx/>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3.1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問題定義與符號說明</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3.2</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概述</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 –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資料前處理</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31775" lvl="1"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3.3.1 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User &amp; Neighbor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a:t>
            </a:r>
          </a:p>
          <a:p>
            <a:pPr marL="231775" lvl="1"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p>
          <a:p>
            <a:pPr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3.4 –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31775" lvl="1"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3.4.1 – KNN-based Information Module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31775" lvl="1"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3.4.2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31775" lvl="1" algn="just" eaLnBrk="0" fontAlgn="base" hangingPunct="0">
              <a:lnSpc>
                <a:spcPct val="150000"/>
              </a:lnSpc>
              <a:spcBef>
                <a:spcPct val="0"/>
              </a:spcBef>
              <a:spcAft>
                <a:spcPct val="0"/>
              </a:spcAft>
              <a:buClrTx/>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3.4.3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Final Prediction Module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4956551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1E985B00-0DBC-C030-33FE-879A6749D339}"/>
              </a:ext>
            </a:extLst>
          </p:cNvPr>
          <p:cNvSpPr txBox="1"/>
          <p:nvPr/>
        </p:nvSpPr>
        <p:spPr>
          <a:xfrm>
            <a:off x="607925" y="647368"/>
            <a:ext cx="3719525"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3.1 </a:t>
            </a:r>
            <a:r>
              <a:rPr lang="zh-TW" altLang="en-US" sz="1400" b="1" dirty="0">
                <a:latin typeface="Times New Roman" panose="02020603050405020304" pitchFamily="18" charset="0"/>
                <a:cs typeface="Times New Roman" panose="02020603050405020304" pitchFamily="18" charset="0"/>
              </a:rPr>
              <a:t>問題定義與符號說明</a:t>
            </a: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8FB619AF-65BC-8714-CB9C-5894FF31D0A6}"/>
                  </a:ext>
                </a:extLst>
              </p:cNvPr>
              <p:cNvSpPr txBox="1"/>
              <p:nvPr/>
            </p:nvSpPr>
            <p:spPr>
              <a:xfrm>
                <a:off x="782141" y="1027596"/>
                <a:ext cx="7579718" cy="323441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在實際應用中，假設有一個交易數據集，其中包含了一組用戶集合 </a:t>
                </a:r>
                <a14:m>
                  <m:oMath xmlns:m="http://schemas.openxmlformats.org/officeDocument/2006/math">
                    <m:r>
                      <a:rPr lang="en-US" altLang="zh-TW" sz="1200" i="1" dirty="0">
                        <a:latin typeface="Cambria Math" panose="02040503050406030204" pitchFamily="18" charset="0"/>
                      </a:rPr>
                      <m:t>𝑈</m:t>
                    </m:r>
                    <m:r>
                      <a:rPr lang="zh-TW" altLang="en-US" sz="1200" i="1" dirty="0">
                        <a:latin typeface="Cambria Math" panose="02040503050406030204" pitchFamily="18" charset="0"/>
                      </a:rPr>
                      <m:t> </m:t>
                    </m:r>
                    <m:r>
                      <a:rPr lang="en-US" altLang="zh-TW" sz="1200" i="1" dirty="0">
                        <a:latin typeface="Cambria Math" panose="02040503050406030204" pitchFamily="18" charset="0"/>
                      </a:rPr>
                      <m:t>=</m:t>
                    </m:r>
                    <m:r>
                      <a:rPr lang="zh-TW" altLang="en-US" sz="1200" i="1" dirty="0">
                        <a:latin typeface="Cambria Math" panose="02040503050406030204" pitchFamily="18" charset="0"/>
                      </a:rPr>
                      <m:t> </m:t>
                    </m:r>
                    <m:r>
                      <a:rPr lang="en-US" altLang="zh-TW" sz="1200" i="1" dirty="0">
                        <a:latin typeface="Cambria Math" panose="02040503050406030204" pitchFamily="18" charset="0"/>
                      </a:rPr>
                      <m:t>{</m:t>
                    </m:r>
                    <m:sSub>
                      <m:sSubPr>
                        <m:ctrlPr>
                          <a:rPr lang="en-US" altLang="zh-TW" sz="1200" i="1" dirty="0">
                            <a:latin typeface="Cambria Math" panose="02040503050406030204" pitchFamily="18" charset="0"/>
                          </a:rPr>
                        </m:ctrlPr>
                      </m:sSubPr>
                      <m:e>
                        <m:r>
                          <a:rPr lang="en-US" altLang="zh-TW" sz="1200" i="1" dirty="0">
                            <a:latin typeface="Cambria Math" panose="02040503050406030204" pitchFamily="18" charset="0"/>
                          </a:rPr>
                          <m:t>𝑢</m:t>
                        </m:r>
                      </m:e>
                      <m:sub>
                        <m:r>
                          <a:rPr lang="en-US" altLang="zh-TW" sz="1200" i="1" dirty="0">
                            <a:latin typeface="Cambria Math" panose="02040503050406030204" pitchFamily="18" charset="0"/>
                          </a:rPr>
                          <m:t>1</m:t>
                        </m:r>
                      </m:sub>
                    </m:sSub>
                    <m:r>
                      <a:rPr lang="en-US" altLang="zh-TW" sz="1200" i="1" dirty="0">
                        <a:latin typeface="Cambria Math" panose="02040503050406030204" pitchFamily="18" charset="0"/>
                      </a:rPr>
                      <m:t>,</m:t>
                    </m:r>
                    <m:sSub>
                      <m:sSubPr>
                        <m:ctrlPr>
                          <a:rPr lang="en-US" altLang="zh-TW" sz="1200" i="1" dirty="0">
                            <a:latin typeface="Cambria Math" panose="02040503050406030204" pitchFamily="18" charset="0"/>
                          </a:rPr>
                        </m:ctrlPr>
                      </m:sSubPr>
                      <m:e>
                        <m:r>
                          <a:rPr lang="en-US" altLang="zh-TW" sz="1200" i="1" dirty="0">
                            <a:latin typeface="Cambria Math" panose="02040503050406030204" pitchFamily="18" charset="0"/>
                          </a:rPr>
                          <m:t>𝑢</m:t>
                        </m:r>
                      </m:e>
                      <m:sub>
                        <m:r>
                          <a:rPr lang="en-US" altLang="zh-TW" sz="1200" i="1" dirty="0">
                            <a:latin typeface="Cambria Math" panose="02040503050406030204" pitchFamily="18" charset="0"/>
                          </a:rPr>
                          <m:t>2</m:t>
                        </m:r>
                      </m:sub>
                    </m:sSub>
                    <m:r>
                      <a:rPr lang="en-US" altLang="zh-TW" sz="1200" i="1" dirty="0">
                        <a:latin typeface="Cambria Math" panose="02040503050406030204" pitchFamily="18" charset="0"/>
                      </a:rPr>
                      <m:t>,…,</m:t>
                    </m:r>
                    <m:sSub>
                      <m:sSubPr>
                        <m:ctrlPr>
                          <a:rPr lang="en-US" altLang="zh-TW" sz="1200" i="1" dirty="0">
                            <a:latin typeface="Cambria Math" panose="02040503050406030204" pitchFamily="18" charset="0"/>
                          </a:rPr>
                        </m:ctrlPr>
                      </m:sSubPr>
                      <m:e>
                        <m:r>
                          <a:rPr lang="en-US" altLang="zh-TW" sz="1200" i="1" dirty="0" err="1">
                            <a:latin typeface="Cambria Math" panose="02040503050406030204" pitchFamily="18" charset="0"/>
                          </a:rPr>
                          <m:t>𝑢</m:t>
                        </m:r>
                      </m:e>
                      <m:sub>
                        <m:d>
                          <m:dPr>
                            <m:begChr m:val="|"/>
                            <m:endChr m:val="|"/>
                            <m:ctrlPr>
                              <a:rPr lang="en-US" altLang="zh-TW" sz="1200" i="1" dirty="0">
                                <a:latin typeface="Cambria Math" panose="02040503050406030204" pitchFamily="18" charset="0"/>
                              </a:rPr>
                            </m:ctrlPr>
                          </m:dPr>
                          <m:e>
                            <m:r>
                              <a:rPr lang="en-US" altLang="zh-TW" sz="1200" i="1" dirty="0" err="1">
                                <a:latin typeface="Cambria Math" panose="02040503050406030204" pitchFamily="18" charset="0"/>
                              </a:rPr>
                              <m:t>𝑈</m:t>
                            </m:r>
                          </m:e>
                        </m:d>
                      </m:sub>
                    </m:sSub>
                    <m:r>
                      <a:rPr lang="en-US" altLang="zh-TW" sz="1200" i="1" dirty="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、一組項目集合 </a:t>
                </a:r>
                <a14:m>
                  <m:oMath xmlns:m="http://schemas.openxmlformats.org/officeDocument/2006/math">
                    <m:r>
                      <a:rPr lang="en-US" altLang="zh-TW" sz="1200" i="1" dirty="0">
                        <a:latin typeface="Cambria Math" panose="02040503050406030204" pitchFamily="18" charset="0"/>
                      </a:rPr>
                      <m:t>𝐼</m:t>
                    </m:r>
                    <m:r>
                      <a:rPr lang="en-US" altLang="zh-TW" sz="1200" i="1" dirty="0">
                        <a:latin typeface="Cambria Math" panose="02040503050406030204" pitchFamily="18" charset="0"/>
                      </a:rPr>
                      <m:t> = {</m:t>
                    </m:r>
                    <m:sSub>
                      <m:sSubPr>
                        <m:ctrlPr>
                          <a:rPr lang="en-US" altLang="zh-TW" sz="1200" i="1" dirty="0">
                            <a:latin typeface="Cambria Math" panose="02040503050406030204" pitchFamily="18" charset="0"/>
                          </a:rPr>
                        </m:ctrlPr>
                      </m:sSubPr>
                      <m:e>
                        <m:r>
                          <a:rPr lang="en-US" altLang="zh-TW" sz="1200" i="1" dirty="0">
                            <a:latin typeface="Cambria Math" panose="02040503050406030204" pitchFamily="18" charset="0"/>
                          </a:rPr>
                          <m:t>𝑖</m:t>
                        </m:r>
                      </m:e>
                      <m:sub>
                        <m:r>
                          <a:rPr lang="en-US" altLang="zh-TW" sz="1200" i="1" dirty="0">
                            <a:latin typeface="Cambria Math" panose="02040503050406030204" pitchFamily="18" charset="0"/>
                          </a:rPr>
                          <m:t>1</m:t>
                        </m:r>
                      </m:sub>
                    </m:sSub>
                    <m:r>
                      <a:rPr lang="en-US" altLang="zh-TW" sz="1200" i="1" dirty="0">
                        <a:latin typeface="Cambria Math" panose="02040503050406030204" pitchFamily="18" charset="0"/>
                      </a:rPr>
                      <m:t>, </m:t>
                    </m:r>
                    <m:sSub>
                      <m:sSubPr>
                        <m:ctrlPr>
                          <a:rPr lang="en-US" altLang="zh-TW" sz="1200" i="1" dirty="0">
                            <a:latin typeface="Cambria Math" panose="02040503050406030204" pitchFamily="18" charset="0"/>
                          </a:rPr>
                        </m:ctrlPr>
                      </m:sSubPr>
                      <m:e>
                        <m:r>
                          <a:rPr lang="en-US" altLang="zh-TW" sz="1200" i="1" dirty="0">
                            <a:latin typeface="Cambria Math" panose="02040503050406030204" pitchFamily="18" charset="0"/>
                          </a:rPr>
                          <m:t>𝑖</m:t>
                        </m:r>
                      </m:e>
                      <m:sub>
                        <m:r>
                          <a:rPr lang="en-US" altLang="zh-TW" sz="1200" i="1" dirty="0">
                            <a:latin typeface="Cambria Math" panose="02040503050406030204" pitchFamily="18" charset="0"/>
                          </a:rPr>
                          <m:t>2</m:t>
                        </m:r>
                      </m:sub>
                    </m:sSub>
                    <m:r>
                      <a:rPr lang="en-US" altLang="zh-TW" sz="1200" i="1" dirty="0">
                        <a:latin typeface="Cambria Math" panose="02040503050406030204" pitchFamily="18" charset="0"/>
                      </a:rPr>
                      <m:t>, . . . , </m:t>
                    </m:r>
                    <m:sSub>
                      <m:sSubPr>
                        <m:ctrlPr>
                          <a:rPr lang="en-US" altLang="zh-TW" sz="1200" i="1" dirty="0">
                            <a:latin typeface="Cambria Math" panose="02040503050406030204" pitchFamily="18" charset="0"/>
                          </a:rPr>
                        </m:ctrlPr>
                      </m:sSubPr>
                      <m:e>
                        <m:r>
                          <a:rPr lang="en-US" altLang="zh-TW" sz="1200" i="1" dirty="0">
                            <a:latin typeface="Cambria Math" panose="02040503050406030204" pitchFamily="18" charset="0"/>
                          </a:rPr>
                          <m:t>𝑖</m:t>
                        </m:r>
                      </m:e>
                      <m:sub>
                        <m:d>
                          <m:dPr>
                            <m:begChr m:val="|"/>
                            <m:endChr m:val="|"/>
                            <m:ctrlPr>
                              <a:rPr lang="en-US" altLang="zh-TW" sz="1200" i="1" dirty="0">
                                <a:latin typeface="Cambria Math" panose="02040503050406030204" pitchFamily="18" charset="0"/>
                              </a:rPr>
                            </m:ctrlPr>
                          </m:dPr>
                          <m:e>
                            <m:r>
                              <a:rPr lang="en-US" altLang="zh-TW" sz="1200" i="1" dirty="0">
                                <a:latin typeface="Cambria Math" panose="02040503050406030204" pitchFamily="18" charset="0"/>
                              </a:rPr>
                              <m:t>𝐼</m:t>
                            </m:r>
                          </m:e>
                        </m:d>
                      </m:sub>
                    </m:sSub>
                    <m:r>
                      <a:rPr lang="en-US" altLang="zh-TW" sz="1200" i="1" dirty="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，以及一組由所有用戶與項目交互而產生的購物籃集合 </a:t>
                </a:r>
                <a14:m>
                  <m:oMath xmlns:m="http://schemas.openxmlformats.org/officeDocument/2006/math">
                    <m:r>
                      <a:rPr lang="en-US" altLang="zh-TW" sz="1200" i="1" dirty="0">
                        <a:latin typeface="Cambria Math" panose="02040503050406030204" pitchFamily="18" charset="0"/>
                      </a:rPr>
                      <m:t>𝐵</m:t>
                    </m:r>
                    <m:r>
                      <a:rPr lang="en-US" altLang="zh-TW" sz="1200" i="1" dirty="0">
                        <a:latin typeface="Cambria Math" panose="02040503050406030204" pitchFamily="18" charset="0"/>
                      </a:rPr>
                      <m:t>={</m:t>
                    </m:r>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1</m:t>
                        </m:r>
                      </m:sup>
                    </m:sSup>
                    <m:r>
                      <a:rPr lang="en-US" altLang="zh-TW" sz="1200" i="1" dirty="0">
                        <a:latin typeface="Cambria Math" panose="02040503050406030204" pitchFamily="18" charset="0"/>
                      </a:rPr>
                      <m:t>, </m:t>
                    </m:r>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2</m:t>
                        </m:r>
                      </m:sup>
                    </m:sSup>
                    <m:r>
                      <a:rPr lang="en-US" altLang="zh-TW" sz="1200" i="1" dirty="0" smtClean="0">
                        <a:latin typeface="Cambria Math" panose="02040503050406030204" pitchFamily="18" charset="0"/>
                      </a:rPr>
                      <m:t>,</m:t>
                    </m:r>
                    <m:r>
                      <a:rPr lang="en-US" altLang="zh-TW" sz="1200" b="0" i="1" dirty="0" smtClean="0">
                        <a:latin typeface="Cambria Math" panose="02040503050406030204" pitchFamily="18" charset="0"/>
                      </a:rPr>
                      <m:t>…,</m:t>
                    </m:r>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𝑢</m:t>
                        </m:r>
                      </m:sup>
                    </m:sSup>
                    <m:r>
                      <a:rPr lang="en-US" altLang="zh-TW" sz="1200" b="0" i="1" dirty="0" smtClean="0">
                        <a:latin typeface="Cambria Math" panose="02040503050406030204" pitchFamily="18" charset="0"/>
                      </a:rPr>
                      <m:t>,</m:t>
                    </m:r>
                    <m:r>
                      <a:rPr lang="en-US" altLang="zh-TW" sz="1200" i="1" dirty="0">
                        <a:latin typeface="Cambria Math" panose="02040503050406030204" pitchFamily="18" charset="0"/>
                      </a:rPr>
                      <m:t>… ,</m:t>
                    </m:r>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d>
                          <m:dPr>
                            <m:begChr m:val="|"/>
                            <m:endChr m:val="|"/>
                            <m:ctrlPr>
                              <a:rPr lang="en-US" altLang="zh-TW" sz="1200" b="0" i="1" dirty="0" smtClean="0">
                                <a:latin typeface="Cambria Math" panose="02040503050406030204" pitchFamily="18" charset="0"/>
                              </a:rPr>
                            </m:ctrlPr>
                          </m:dPr>
                          <m:e>
                            <m:r>
                              <a:rPr lang="en-US" altLang="zh-TW" sz="1200" b="0" i="1" dirty="0" smtClean="0">
                                <a:latin typeface="Cambria Math" panose="02040503050406030204" pitchFamily="18" charset="0"/>
                              </a:rPr>
                              <m:t>𝑈</m:t>
                            </m:r>
                          </m:e>
                        </m:d>
                      </m:sup>
                    </m:sSup>
                    <m:r>
                      <a:rPr lang="en-US" altLang="zh-TW" sz="1200" i="1" dirty="0">
                        <a:latin typeface="Cambria Math" panose="02040503050406030204" pitchFamily="18" charset="0"/>
                      </a:rPr>
                      <m:t>}</m:t>
                    </m:r>
                    <m:r>
                      <a:rPr lang="zh-TW" altLang="en-US" sz="1200" i="1" dirty="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其中 </a:t>
                </a:r>
                <a14:m>
                  <m:oMath xmlns:m="http://schemas.openxmlformats.org/officeDocument/2006/math">
                    <m:r>
                      <a:rPr lang="en-US" altLang="zh-TW" sz="1200" i="1">
                        <a:latin typeface="Cambria Math" panose="02040503050406030204" pitchFamily="18" charset="0"/>
                      </a:rPr>
                      <m:t>𝑢</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𝑈</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表示一個用戶、</a:t>
                </a:r>
                <a14:m>
                  <m:oMath xmlns:m="http://schemas.openxmlformats.org/officeDocument/2006/math">
                    <m:r>
                      <a:rPr lang="en-US" altLang="zh-TW" sz="1200" i="1">
                        <a:latin typeface="Cambria Math" panose="02040503050406030204" pitchFamily="18" charset="0"/>
                      </a:rPr>
                      <m:t>𝑖</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𝐼</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表示一個項目、</a:t>
                </a:r>
                <a14:m>
                  <m:oMath xmlns:m="http://schemas.openxmlformats.org/officeDocument/2006/math">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𝑢</m:t>
                        </m:r>
                      </m:sup>
                    </m:sSup>
                    <m:r>
                      <a:rPr lang="zh-TW" altLang="en-US" sz="1200" b="0" i="0" dirty="0" smtClean="0">
                        <a:latin typeface="Cambria Math" panose="02040503050406030204" pitchFamily="18" charset="0"/>
                      </a:rPr>
                      <m:t> </m:t>
                    </m:r>
                    <m:r>
                      <a:rPr lang="zh-TW" altLang="en-US" sz="1200" i="1" dirty="0" smtClean="0">
                        <a:latin typeface="Cambria Math" panose="02040503050406030204" pitchFamily="18" charset="0"/>
                      </a:rPr>
                      <m:t>表示</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用戶 </a:t>
                </a:r>
                <a14:m>
                  <m:oMath xmlns:m="http://schemas.openxmlformats.org/officeDocument/2006/math">
                    <m:r>
                      <a:rPr lang="en-US" altLang="zh-TW" sz="1200" b="0" i="1" smtClean="0">
                        <a:latin typeface="Cambria Math" panose="02040503050406030204" pitchFamily="18" charset="0"/>
                        <a:ea typeface="微軟正黑體" panose="020B0604030504040204" pitchFamily="34" charset="-120"/>
                        <a:cs typeface="Times New Roman" panose="020206030504050203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的所有購物籃序列、</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d>
                      <m:dPr>
                        <m:begChr m:val="|"/>
                        <m:endChr m:val="|"/>
                        <m:ctrlPr>
                          <a:rPr lang="en-US" altLang="zh-TW" sz="1200" i="1" dirty="0">
                            <a:latin typeface="Cambria Math" panose="02040503050406030204" pitchFamily="18" charset="0"/>
                          </a:rPr>
                        </m:ctrlPr>
                      </m:dPr>
                      <m:e>
                        <m:r>
                          <a:rPr lang="en-US" altLang="zh-TW" sz="1200" i="1" dirty="0" err="1">
                            <a:latin typeface="Cambria Math" panose="02040503050406030204" pitchFamily="18" charset="0"/>
                          </a:rPr>
                          <m:t>𝑈</m:t>
                        </m:r>
                      </m:e>
                    </m: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和 </a:t>
                </a:r>
                <a14:m>
                  <m:oMath xmlns:m="http://schemas.openxmlformats.org/officeDocument/2006/math">
                    <m:d>
                      <m:dPr>
                        <m:begChr m:val="|"/>
                        <m:endChr m:val="|"/>
                        <m:ctrlPr>
                          <a:rPr lang="en-US" altLang="zh-TW" sz="1200" i="1" dirty="0">
                            <a:latin typeface="Cambria Math" panose="02040503050406030204" pitchFamily="18" charset="0"/>
                          </a:rPr>
                        </m:ctrlPr>
                      </m:dPr>
                      <m:e>
                        <m:r>
                          <a:rPr lang="en-US" altLang="zh-TW" sz="1200" i="1" dirty="0">
                            <a:latin typeface="Cambria Math" panose="02040503050406030204" pitchFamily="18" charset="0"/>
                          </a:rPr>
                          <m:t>𝐼</m:t>
                        </m:r>
                      </m:e>
                    </m: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分別表示用戶和項目的數量。</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每個用戶 </a:t>
                </a:r>
                <a14:m>
                  <m:oMath xmlns:m="http://schemas.openxmlformats.org/officeDocument/2006/math">
                    <m:r>
                      <a:rPr lang="en-US" altLang="zh-TW" sz="1200" i="1" dirty="0" smtClean="0">
                        <a:latin typeface="Cambria Math" panose="02040503050406030204" pitchFamily="18" charset="0"/>
                        <a:ea typeface="微軟正黑體" panose="020B0604030504040204" pitchFamily="34" charset="-120"/>
                        <a:cs typeface="Times New Roman" panose="020206030504050203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的購買歷史，由按時間排序的購物籃序列 </a:t>
                </a:r>
                <a14:m>
                  <m:oMath xmlns:m="http://schemas.openxmlformats.org/officeDocument/2006/math">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𝑢</m:t>
                        </m:r>
                      </m:sup>
                    </m:sSup>
                    <m:r>
                      <a:rPr lang="en-US" altLang="zh-TW" sz="1200" b="0" i="1" dirty="0" smtClean="0">
                        <a:latin typeface="Cambria Math" panose="02040503050406030204" pitchFamily="18" charset="0"/>
                      </a:rPr>
                      <m:t>={</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1</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2</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sub>
                      <m:sup>
                        <m:r>
                          <a:rPr lang="en-US" altLang="zh-TW" sz="1200" i="1" dirty="0">
                            <a:latin typeface="Cambria Math" panose="02040503050406030204" pitchFamily="18" charset="0"/>
                          </a:rPr>
                          <m:t>𝑢</m:t>
                        </m:r>
                      </m:sup>
                    </m:sSubSup>
                    <m:r>
                      <a:rPr lang="en-US" altLang="zh-TW" sz="1200" b="0" i="1" dirty="0" smtClean="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為表示 ，其中 </a:t>
                </a:r>
                <a14:m>
                  <m:oMath xmlns:m="http://schemas.openxmlformats.org/officeDocument/2006/math">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ea typeface="Cambria Math" panose="02040503050406030204" pitchFamily="18" charset="0"/>
                      </a:rPr>
                      <m:t>⊆</m:t>
                    </m:r>
                    <m:r>
                      <m:rPr>
                        <m:sty m:val="p"/>
                      </m:rPr>
                      <a:rPr lang="en-US" altLang="zh-TW" sz="1200" i="1" dirty="0">
                        <a:latin typeface="Cambria Math" panose="02040503050406030204" pitchFamily="18" charset="0"/>
                        <a:ea typeface="Cambria Math" panose="02040503050406030204" pitchFamily="18" charset="0"/>
                      </a:rPr>
                      <m:t>I</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是用戶 </a:t>
                </a:r>
                <a14:m>
                  <m:oMath xmlns:m="http://schemas.openxmlformats.org/officeDocument/2006/math">
                    <m:r>
                      <a:rPr lang="en-US" altLang="zh-TW" sz="1200" i="1" dirty="0">
                        <a:latin typeface="Cambria Math" panose="020405030504060302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購買的第 </a:t>
                </a:r>
                <a14:m>
                  <m:oMath xmlns:m="http://schemas.openxmlformats.org/officeDocument/2006/math">
                    <m:r>
                      <a:rPr lang="en-US" altLang="zh-TW" sz="1200" i="1" dirty="0">
                        <a:latin typeface="Cambria Math" panose="02040503050406030204" pitchFamily="18" charset="0"/>
                      </a:rPr>
                      <m:t>𝑡</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個購物籃。而對於 </a:t>
                </a:r>
                <a14:m>
                  <m:oMath xmlns:m="http://schemas.openxmlformats.org/officeDocument/2006/math">
                    <m:sSup>
                      <m:sSupPr>
                        <m:ctrlPr>
                          <a:rPr lang="en-US" altLang="zh-TW" sz="1200" i="1" dirty="0">
                            <a:latin typeface="Cambria Math" panose="02040503050406030204" pitchFamily="18" charset="0"/>
                          </a:rPr>
                        </m:ctrlPr>
                      </m:sSupPr>
                      <m:e>
                        <m:r>
                          <a:rPr lang="en-US" altLang="zh-TW" sz="1200" i="1" dirty="0">
                            <a:latin typeface="Cambria Math" panose="02040503050406030204" pitchFamily="18" charset="0"/>
                          </a:rPr>
                          <m:t>𝐵</m:t>
                        </m:r>
                      </m:e>
                      <m:sup>
                        <m:r>
                          <a:rPr lang="en-US" altLang="zh-TW" sz="1200" i="1" dirty="0">
                            <a:latin typeface="Cambria Math" panose="02040503050406030204" pitchFamily="18" charset="0"/>
                          </a:rPr>
                          <m:t>𝑢</m:t>
                        </m:r>
                      </m:sup>
                    </m:s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中的每個購物籃 </a:t>
                </a:r>
                <a14:m>
                  <m:oMath xmlns:m="http://schemas.openxmlformats.org/officeDocument/2006/math">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sub>
                      <m:sup>
                        <m:r>
                          <a:rPr lang="en-US" altLang="zh-TW" sz="1200" i="1" dirty="0">
                            <a:latin typeface="Cambria Math" panose="02040503050406030204" pitchFamily="18" charset="0"/>
                          </a:rPr>
                          <m:t>𝑢</m:t>
                        </m:r>
                      </m:sup>
                    </m:sSubSup>
                    <m:r>
                      <a:rPr lang="en-US" altLang="zh-TW" sz="1200" b="0" i="1" dirty="0" smtClean="0">
                        <a:latin typeface="Cambria Math" panose="02040503050406030204" pitchFamily="18" charset="0"/>
                      </a:rPr>
                      <m:t>={</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𝑖</m:t>
                        </m:r>
                      </m:e>
                      <m:sub>
                        <m:r>
                          <a:rPr lang="en-US" altLang="zh-TW" sz="1200" b="0" i="1" dirty="0" smtClean="0">
                            <a:latin typeface="Cambria Math" panose="02040503050406030204" pitchFamily="18" charset="0"/>
                          </a:rPr>
                          <m:t>1</m:t>
                        </m:r>
                      </m:sub>
                      <m:sup>
                        <m:r>
                          <a:rPr lang="en-US" altLang="zh-TW" sz="1200" b="0" i="1" dirty="0" smtClean="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𝑖</m:t>
                        </m:r>
                      </m:e>
                      <m:sub>
                        <m:r>
                          <a:rPr lang="en-US" altLang="zh-TW" sz="1200" b="0" i="1" dirty="0" smtClean="0">
                            <a:latin typeface="Cambria Math" panose="02040503050406030204" pitchFamily="18" charset="0"/>
                          </a:rPr>
                          <m:t>2</m:t>
                        </m:r>
                      </m:sub>
                      <m:sup>
                        <m:r>
                          <a:rPr lang="en-US" altLang="zh-TW" sz="1200" b="0" i="1" dirty="0" smtClean="0">
                            <a:latin typeface="Cambria Math" panose="02040503050406030204" pitchFamily="18" charset="0"/>
                          </a:rPr>
                          <m:t>𝑢</m:t>
                        </m:r>
                      </m:sup>
                    </m:sSubSup>
                    <m:r>
                      <a:rPr lang="en-US" altLang="zh-TW" sz="1200" i="1" dirty="0">
                        <a:latin typeface="Cambria Math" panose="02040503050406030204" pitchFamily="18" charset="0"/>
                      </a:rPr>
                      <m:t>, . . . , </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𝑖</m:t>
                        </m:r>
                      </m:e>
                      <m:sub>
                        <m:r>
                          <a:rPr lang="en-US" altLang="zh-TW" sz="1200" b="0" i="1" dirty="0" smtClean="0">
                            <a:latin typeface="Cambria Math" panose="02040503050406030204" pitchFamily="18" charset="0"/>
                          </a:rPr>
                          <m:t>𝑛</m:t>
                        </m:r>
                      </m:sub>
                      <m:sup>
                        <m:r>
                          <a:rPr lang="en-US" altLang="zh-TW" sz="1200" b="0" i="1" dirty="0" smtClean="0">
                            <a:latin typeface="Cambria Math" panose="02040503050406030204" pitchFamily="18" charset="0"/>
                          </a:rPr>
                          <m:t>𝑢</m:t>
                        </m:r>
                      </m:sup>
                    </m:sSubSup>
                    <m:r>
                      <a:rPr lang="en-US" altLang="zh-TW" sz="1200" b="0" i="1" dirty="0" smtClean="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，則表示一次交易的項目集合，其中 </a:t>
                </a:r>
                <a14:m>
                  <m:oMath xmlns:m="http://schemas.openxmlformats.org/officeDocument/2006/math">
                    <m:r>
                      <a:rPr lang="en-US" altLang="zh-TW" sz="1200" i="1" dirty="0" smtClean="0">
                        <a:latin typeface="Cambria Math" panose="02040503050406030204" pitchFamily="18" charset="0"/>
                        <a:ea typeface="Microsoft JhengHei" panose="020B0604030504040204" pitchFamily="34" charset="-120"/>
                        <a:cs typeface="Times New Roman" panose="02020603050405020304" pitchFamily="18" charset="0"/>
                      </a:rPr>
                      <m:t>𝑛</m:t>
                    </m:r>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表示該購物籃的項目數量，而項目之間並無順序關係。</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因此，本研究之任務目標定義為：給定用戶 </a:t>
                </a:r>
                <a14:m>
                  <m:oMath xmlns:m="http://schemas.openxmlformats.org/officeDocument/2006/math">
                    <m:r>
                      <a:rPr lang="en-US" altLang="zh-TW" sz="1200" i="1">
                        <a:latin typeface="Cambria Math" panose="02040503050406030204" pitchFamily="18" charset="0"/>
                        <a:ea typeface="微軟正黑體" panose="020B0604030504040204" pitchFamily="34" charset="-120"/>
                        <a:cs typeface="Times New Roman" panose="020206030504050203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的一系列歷史購物籃序列 </a:t>
                </a:r>
                <a14:m>
                  <m:oMath xmlns:m="http://schemas.openxmlformats.org/officeDocument/2006/math">
                    <m:sSup>
                      <m:sSupPr>
                        <m:ctrlPr>
                          <a:rPr lang="en-US" altLang="zh-TW" sz="1200" b="0" i="1" dirty="0" smtClean="0">
                            <a:latin typeface="Cambria Math" panose="02040503050406030204" pitchFamily="18" charset="0"/>
                          </a:rPr>
                        </m:ctrlPr>
                      </m:sSupPr>
                      <m:e>
                        <m:r>
                          <a:rPr lang="en-US" altLang="zh-TW" sz="1200" b="0" i="1" dirty="0" smtClean="0">
                            <a:latin typeface="Cambria Math" panose="02040503050406030204" pitchFamily="18" charset="0"/>
                          </a:rPr>
                          <m:t>𝐵</m:t>
                        </m:r>
                      </m:e>
                      <m:sup>
                        <m:r>
                          <a:rPr lang="en-US" altLang="zh-TW" sz="1200" b="0" i="1" dirty="0" smtClean="0">
                            <a:latin typeface="Cambria Math" panose="02040503050406030204" pitchFamily="18" charset="0"/>
                          </a:rPr>
                          <m:t>𝑢</m:t>
                        </m:r>
                      </m:sup>
                    </m:sSup>
                    <m:r>
                      <a:rPr lang="en-US" altLang="zh-TW" sz="1200" b="0" i="1" dirty="0" smtClean="0">
                        <a:latin typeface="Cambria Math" panose="02040503050406030204" pitchFamily="18" charset="0"/>
                      </a:rPr>
                      <m:t>′</m:t>
                    </m:r>
                    <m:r>
                      <a:rPr lang="en-US" altLang="zh-TW" sz="1200" i="1" dirty="0">
                        <a:latin typeface="Cambria Math" panose="02040503050406030204" pitchFamily="18" charset="0"/>
                      </a:rPr>
                      <m:t>={</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𝑏</m:t>
                        </m:r>
                      </m:e>
                      <m:sub>
                        <m:r>
                          <a:rPr lang="en-US" altLang="zh-TW" sz="1200" b="0" i="1" dirty="0" smtClean="0">
                            <a:latin typeface="Cambria Math" panose="02040503050406030204" pitchFamily="18" charset="0"/>
                          </a:rPr>
                          <m:t>1</m:t>
                        </m:r>
                      </m:sub>
                      <m:sup>
                        <m:r>
                          <a:rPr lang="en-US" altLang="zh-TW" sz="1200" b="0" i="1" dirty="0" smtClean="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𝑏</m:t>
                        </m:r>
                      </m:e>
                      <m:sub>
                        <m:r>
                          <a:rPr lang="en-US" altLang="zh-TW" sz="1200" b="0" i="1" dirty="0" smtClean="0">
                            <a:latin typeface="Cambria Math" panose="02040503050406030204" pitchFamily="18" charset="0"/>
                          </a:rPr>
                          <m:t>2</m:t>
                        </m:r>
                      </m:sub>
                      <m:sup>
                        <m:r>
                          <a:rPr lang="en-US" altLang="zh-TW" sz="1200" b="0" i="1" dirty="0" smtClean="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𝑏</m:t>
                        </m:r>
                      </m:e>
                      <m:sub>
                        <m:r>
                          <a:rPr lang="en-US" altLang="zh-TW" sz="1200" b="0" i="1" dirty="0" smtClean="0">
                            <a:latin typeface="Cambria Math" panose="02040503050406030204" pitchFamily="18" charset="0"/>
                          </a:rPr>
                          <m:t>𝑡</m:t>
                        </m:r>
                        <m:r>
                          <a:rPr lang="en-US" altLang="zh-TW" sz="1200" b="0" i="1" dirty="0" smtClean="0">
                            <a:latin typeface="Cambria Math" panose="02040503050406030204" pitchFamily="18" charset="0"/>
                          </a:rPr>
                          <m:t>−1</m:t>
                        </m:r>
                      </m:sub>
                      <m:sup>
                        <m:r>
                          <a:rPr lang="en-US" altLang="zh-TW" sz="1200" b="0" i="1" dirty="0" smtClean="0">
                            <a:latin typeface="Cambria Math" panose="02040503050406030204" pitchFamily="18" charset="0"/>
                          </a:rPr>
                          <m:t>𝑢</m:t>
                        </m:r>
                      </m:sup>
                    </m:sSubSup>
                    <m:r>
                      <a:rPr lang="en-US" altLang="zh-TW" sz="1200" i="1" dirty="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，預測用戶在下個購物籃 </a:t>
                </a:r>
                <a14:m>
                  <m:oMath xmlns:m="http://schemas.openxmlformats.org/officeDocument/2006/math">
                    <m:sSubSup>
                      <m:sSubSupPr>
                        <m:ctrlPr>
                          <a:rPr lang="en-US" altLang="zh-TW" sz="1200" b="0" i="1" dirty="0" smtClean="0">
                            <a:latin typeface="Cambria Math" panose="02040503050406030204" pitchFamily="18" charset="0"/>
                          </a:rPr>
                        </m:ctrlPr>
                      </m:sSubSupPr>
                      <m:e>
                        <m:r>
                          <a:rPr lang="en-US" altLang="zh-TW" sz="1200" b="0" i="1" dirty="0" smtClean="0">
                            <a:latin typeface="Cambria Math" panose="02040503050406030204" pitchFamily="18" charset="0"/>
                          </a:rPr>
                          <m:t>𝑏</m:t>
                        </m:r>
                      </m:e>
                      <m:sub>
                        <m:r>
                          <a:rPr lang="en-US" altLang="zh-TW" sz="1200" b="0" i="1" dirty="0" smtClean="0">
                            <a:latin typeface="Cambria Math" panose="02040503050406030204" pitchFamily="18" charset="0"/>
                          </a:rPr>
                          <m:t>𝑡</m:t>
                        </m:r>
                      </m:sub>
                      <m:sup>
                        <m:r>
                          <a:rPr lang="en-US" altLang="zh-TW" sz="1200" b="0" i="1" dirty="0" smtClean="0">
                            <a:latin typeface="Cambria Math" panose="02040503050406030204" pitchFamily="18" charset="0"/>
                          </a:rPr>
                          <m:t>𝑢</m:t>
                        </m:r>
                      </m:sup>
                    </m:sSubSup>
                    <m:r>
                      <a:rPr lang="en-US" altLang="zh-TW" sz="1200" b="0" i="1" dirty="0" smtClean="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中最有可能會購買的項目集合 </a:t>
                </a:r>
                <a14:m>
                  <m:oMath xmlns:m="http://schemas.openxmlformats.org/officeDocument/2006/math">
                    <m:r>
                      <m:rPr>
                        <m:sty m:val="p"/>
                      </m:rPr>
                      <a:rPr lang="en-US" altLang="zh-TW" sz="1200" i="1" dirty="0">
                        <a:latin typeface="Cambria Math" panose="02040503050406030204" pitchFamily="18" charset="0"/>
                        <a:ea typeface="微軟正黑體" panose="020B0604030504040204" pitchFamily="34" charset="-120"/>
                        <a:cs typeface="Times New Roman" panose="02020603050405020304" pitchFamily="18" charset="0"/>
                      </a:rPr>
                      <m:t>Y</m:t>
                    </m:r>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m:t>
                    </m:r>
                    <m:sSub>
                      <m:sSubPr>
                        <m:ctrlP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1</m:t>
                        </m:r>
                      </m:sub>
                    </m:s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 </m:t>
                    </m:r>
                    <m:sSub>
                      <m:sSubPr>
                        <m:ctrlP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2</m:t>
                        </m:r>
                      </m:sub>
                    </m:s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 …,</m:t>
                    </m:r>
                    <m:sSub>
                      <m:sSubPr>
                        <m:ctrlP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𝑘</m:t>
                        </m:r>
                      </m:sub>
                    </m:sSub>
                    <m:r>
                      <a:rPr lang="en-US" altLang="zh-TW" sz="1200" b="0" i="1" dirty="0" smtClean="0">
                        <a:latin typeface="Cambria Math" panose="02040503050406030204" pitchFamily="18" charset="0"/>
                        <a:ea typeface="微軟正黑體" panose="020B0604030504040204" pitchFamily="34" charset="-120"/>
                        <a:cs typeface="Times New Roman" panose="020206030504050203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，其中</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m:rPr>
                        <m:sty m:val="p"/>
                      </m:rPr>
                      <a:rPr lang="en-US" altLang="zh-TW" sz="1200" i="1" dirty="0" smtClean="0">
                        <a:latin typeface="Cambria Math" panose="02040503050406030204" pitchFamily="18" charset="0"/>
                        <a:ea typeface="微軟正黑體" panose="020B0604030504040204" pitchFamily="34" charset="-120"/>
                        <a:cs typeface="Times New Roman" panose="02020603050405020304" pitchFamily="18" charset="0"/>
                      </a:rPr>
                      <m:t>Y</m:t>
                    </m:r>
                    <m:r>
                      <a:rPr lang="en-US" altLang="zh-TW" sz="12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b="0" i="1" dirty="0" smtClean="0">
                        <a:latin typeface="Cambria Math" panose="02040503050406030204" pitchFamily="18" charset="0"/>
                        <a:ea typeface="Cambria Math" panose="02040503050406030204" pitchFamily="18" charset="0"/>
                        <a:cs typeface="Times New Roman" panose="02020603050405020304" pitchFamily="18" charset="0"/>
                      </a:rPr>
                      <m:t>𝐼</m:t>
                    </m:r>
                    <m:r>
                      <a:rPr lang="en-US" altLang="zh-TW" sz="1200" i="1" dirty="0">
                        <a:latin typeface="Cambria Math" panose="02040503050406030204" pitchFamily="18" charset="0"/>
                        <a:ea typeface="微軟正黑體" panose="020B0604030504040204" pitchFamily="34" charset="-120"/>
                        <a:cs typeface="Times New Roman" panose="02020603050405020304" pitchFamily="18" charset="0"/>
                      </a:rPr>
                      <m:t> </m:t>
                    </m:r>
                    <m:r>
                      <a:rPr lang="zh-TW" altLang="en-US" sz="1200" i="1" dirty="0" smtClean="0">
                        <a:latin typeface="Cambria Math" panose="02040503050406030204" pitchFamily="18" charset="0"/>
                        <a:ea typeface="微軟正黑體" panose="020B0604030504040204" pitchFamily="34" charset="-120"/>
                        <a:cs typeface="Times New Roman" panose="02020603050405020304" pitchFamily="18" charset="0"/>
                      </a:rPr>
                      <m:t>、</m:t>
                    </m:r>
                    <m:sSub>
                      <m:sSubPr>
                        <m:ctrlPr>
                          <a:rPr lang="en-US" altLang="zh-TW" sz="1200"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200" i="1" dirty="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1200" i="1" dirty="0">
                            <a:latin typeface="Cambria Math" panose="02040503050406030204" pitchFamily="18" charset="0"/>
                            <a:ea typeface="微軟正黑體" panose="020B0604030504040204" pitchFamily="34" charset="-120"/>
                            <a:cs typeface="Times New Roman" panose="02020603050405020304" pitchFamily="18" charset="0"/>
                          </a:rPr>
                          <m:t>𝑘</m:t>
                        </m:r>
                      </m:sub>
                    </m:sSub>
                    <m:r>
                      <a:rPr lang="en-US" altLang="zh-TW" sz="1200" i="1">
                        <a:latin typeface="Cambria Math" panose="02040503050406030204" pitchFamily="18" charset="0"/>
                        <a:ea typeface="Cambria Math" panose="02040503050406030204" pitchFamily="18" charset="0"/>
                      </a:rPr>
                      <m:t>∈</m:t>
                    </m:r>
                    <m:r>
                      <a:rPr lang="en-US" altLang="zh-TW" sz="1200" b="0" i="1" smtClean="0">
                        <a:latin typeface="Cambria Math" panose="02040503050406030204" pitchFamily="18" charset="0"/>
                        <a:ea typeface="Cambria Math" panose="02040503050406030204" pitchFamily="18" charset="0"/>
                      </a:rPr>
                      <m:t>𝐼</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200" i="1" dirty="0" smtClean="0">
                        <a:latin typeface="Cambria Math" panose="02040503050406030204" pitchFamily="18" charset="0"/>
                        <a:ea typeface="Microsoft JhengHei" panose="020B0604030504040204" pitchFamily="34" charset="-120"/>
                        <a:cs typeface="Times New Roman" panose="02020603050405020304" pitchFamily="18" charset="0"/>
                      </a:rPr>
                      <m:t>𝑘</m:t>
                    </m:r>
                    <m:r>
                      <a:rPr lang="zh-TW" altLang="en-US" sz="1200" i="1" dirty="0" smtClean="0">
                        <a:latin typeface="Cambria Math" panose="02040503050406030204" pitchFamily="18" charset="0"/>
                        <a:ea typeface="Microsoft JhengHei" panose="020B0604030504040204" pitchFamily="34" charset="-120"/>
                        <a:cs typeface="Times New Roman" panose="02020603050405020304" pitchFamily="18" charset="0"/>
                      </a:rPr>
                      <m:t>∈</m:t>
                    </m:r>
                    <m:r>
                      <a:rPr lang="zh-TW" altLang="en-US" sz="1200" i="1" dirty="0">
                        <a:latin typeface="Cambria Math" panose="02040503050406030204" pitchFamily="18" charset="0"/>
                        <a:ea typeface="Microsoft JhengHei" panose="020B0604030504040204" pitchFamily="34" charset="-120"/>
                        <a:cs typeface="Times New Roman" panose="02020603050405020304" pitchFamily="18" charset="0"/>
                      </a:rPr>
                      <m:t>𝑁</m:t>
                    </m:r>
                    <m:r>
                      <a:rPr lang="zh-TW" altLang="en-US" sz="1200" i="1" dirty="0">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8FB619AF-65BC-8714-CB9C-5894FF31D0A6}"/>
                  </a:ext>
                </a:extLst>
              </p:cNvPr>
              <p:cNvSpPr txBox="1">
                <a:spLocks noRot="1" noChangeAspect="1" noMove="1" noResize="1" noEditPoints="1" noAdjustHandles="1" noChangeArrowheads="1" noChangeShapeType="1" noTextEdit="1"/>
              </p:cNvSpPr>
              <p:nvPr/>
            </p:nvSpPr>
            <p:spPr>
              <a:xfrm>
                <a:off x="782141" y="1027596"/>
                <a:ext cx="7579718" cy="3234412"/>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693817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01BBF3E7-CAC6-9E96-EC6F-3165E908E66C}"/>
              </a:ext>
            </a:extLst>
          </p:cNvPr>
          <p:cNvSpPr txBox="1"/>
          <p:nvPr/>
        </p:nvSpPr>
        <p:spPr>
          <a:xfrm>
            <a:off x="607925" y="647368"/>
            <a:ext cx="3719525"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3.1 </a:t>
            </a:r>
            <a:r>
              <a:rPr lang="zh-TW" altLang="en-US" sz="1400" b="1" dirty="0">
                <a:latin typeface="Times New Roman" panose="02020603050405020304" pitchFamily="18" charset="0"/>
                <a:cs typeface="Times New Roman" panose="02020603050405020304" pitchFamily="18" charset="0"/>
              </a:rPr>
              <a:t>問題定義與符號說明</a:t>
            </a:r>
          </a:p>
        </p:txBody>
      </p:sp>
      <mc:AlternateContent xmlns:mc="http://schemas.openxmlformats.org/markup-compatibility/2006" xmlns:a14="http://schemas.microsoft.com/office/drawing/2010/main">
        <mc:Choice Requires="a14">
          <p:graphicFrame>
            <p:nvGraphicFramePr>
              <p:cNvPr id="19" name="表格 18">
                <a:extLst>
                  <a:ext uri="{FF2B5EF4-FFF2-40B4-BE49-F238E27FC236}">
                    <a16:creationId xmlns:a16="http://schemas.microsoft.com/office/drawing/2014/main" id="{01127C20-CE71-040E-FECA-6DA0EAC0562E}"/>
                  </a:ext>
                </a:extLst>
              </p:cNvPr>
              <p:cNvGraphicFramePr>
                <a:graphicFrameLocks noGrp="1"/>
              </p:cNvGraphicFramePr>
              <p:nvPr>
                <p:extLst>
                  <p:ext uri="{D42A27DB-BD31-4B8C-83A1-F6EECF244321}">
                    <p14:modId xmlns:p14="http://schemas.microsoft.com/office/powerpoint/2010/main" val="909872272"/>
                  </p:ext>
                </p:extLst>
              </p:nvPr>
            </p:nvGraphicFramePr>
            <p:xfrm>
              <a:off x="3221887" y="900298"/>
              <a:ext cx="4888418" cy="3528633"/>
            </p:xfrm>
            <a:graphic>
              <a:graphicData uri="http://schemas.openxmlformats.org/drawingml/2006/table">
                <a:tbl>
                  <a:tblPr firstRow="1" bandRow="1">
                    <a:tableStyleId>{2D5ABB26-0587-4C30-8999-92F81FD0307C}</a:tableStyleId>
                  </a:tblPr>
                  <a:tblGrid>
                    <a:gridCol w="1426513">
                      <a:extLst>
                        <a:ext uri="{9D8B030D-6E8A-4147-A177-3AD203B41FA5}">
                          <a16:colId xmlns:a16="http://schemas.microsoft.com/office/drawing/2014/main" val="4273289890"/>
                        </a:ext>
                      </a:extLst>
                    </a:gridCol>
                    <a:gridCol w="3461905">
                      <a:extLst>
                        <a:ext uri="{9D8B030D-6E8A-4147-A177-3AD203B41FA5}">
                          <a16:colId xmlns:a16="http://schemas.microsoft.com/office/drawing/2014/main" val="706989095"/>
                        </a:ext>
                      </a:extLst>
                    </a:gridCol>
                  </a:tblGrid>
                  <a:tr h="20834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Notation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Description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782322"/>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r>
                                  <a:rPr lang="en-US" altLang="zh-TW" sz="900" i="1" dirty="0" smtClean="0">
                                    <a:latin typeface="Cambria Math" panose="02040503050406030204" pitchFamily="18" charset="0"/>
                                  </a:rPr>
                                  <m:t>𝑢</m:t>
                                </m:r>
                                <m:r>
                                  <a:rPr lang="en-US" altLang="zh-TW" sz="900" i="1" dirty="0" smtClean="0">
                                    <a:latin typeface="Cambria Math" panose="02040503050406030204" pitchFamily="18" charset="0"/>
                                    <a:ea typeface="Cambria Math" panose="02040503050406030204" pitchFamily="18" charset="0"/>
                                  </a:rPr>
                                  <m:t>∈</m:t>
                                </m:r>
                                <m:r>
                                  <a:rPr lang="en-US" altLang="zh-TW" sz="900" i="1" dirty="0" smtClean="0">
                                    <a:latin typeface="Cambria Math" panose="02040503050406030204" pitchFamily="18" charset="0"/>
                                  </a:rPr>
                                  <m:t>𝑈</m:t>
                                </m:r>
                                <m:r>
                                  <a:rPr lang="en-US" altLang="zh-TW" sz="900" b="0" i="1" dirty="0" smtClean="0">
                                    <a:latin typeface="Cambria Math" panose="02040503050406030204" pitchFamily="18" charset="0"/>
                                  </a:rPr>
                                  <m:t>, </m:t>
                                </m:r>
                                <m:r>
                                  <a:rPr lang="en-US" altLang="zh-TW" sz="900" b="0" i="1" dirty="0" smtClean="0">
                                    <a:latin typeface="Cambria Math" panose="02040503050406030204" pitchFamily="18" charset="0"/>
                                  </a:rPr>
                                  <m:t>𝑖</m:t>
                                </m:r>
                                <m:r>
                                  <a:rPr lang="en-US" altLang="zh-TW" sz="900" b="0" i="1" dirty="0" smtClean="0">
                                    <a:latin typeface="Cambria Math" panose="02040503050406030204" pitchFamily="18" charset="0"/>
                                    <a:ea typeface="Cambria Math" panose="02040503050406030204" pitchFamily="18" charset="0"/>
                                  </a:rPr>
                                  <m:t>∈</m:t>
                                </m:r>
                                <m:r>
                                  <a:rPr lang="en-US" altLang="zh-TW" sz="900" b="0" i="1" dirty="0" smtClean="0">
                                    <a:latin typeface="Cambria Math" panose="02040503050406030204" pitchFamily="18" charset="0"/>
                                    <a:ea typeface="Cambria Math" panose="02040503050406030204" pitchFamily="18" charset="0"/>
                                  </a:rPr>
                                  <m:t>𝐼</m:t>
                                </m:r>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用戶集合 𝑈 中的用戶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以及項目集合 𝐼 中的項目 𝑖</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564305643"/>
                      </a:ext>
                    </a:extLst>
                  </a:tr>
                  <a:tr h="226804">
                    <a:tc>
                      <a:txBody>
                        <a:bodyPr/>
                        <a:lstStyle/>
                        <a:p>
                          <a:pPr algn="l"/>
                          <a14:m>
                            <m:oMath xmlns:m="http://schemas.openxmlformats.org/officeDocument/2006/math">
                              <m:d>
                                <m:dPr>
                                  <m:begChr m:val="|"/>
                                  <m:endChr m:val="|"/>
                                  <m:ctrlPr>
                                    <a:rPr lang="en-US" altLang="zh-TW" sz="900" i="1" dirty="0" smtClean="0">
                                      <a:latin typeface="Cambria Math" panose="02040503050406030204" pitchFamily="18" charset="0"/>
                                    </a:rPr>
                                  </m:ctrlPr>
                                </m:dPr>
                                <m:e>
                                  <m:r>
                                    <a:rPr lang="en-US" altLang="zh-TW" sz="900" i="1" dirty="0" err="1">
                                      <a:latin typeface="Cambria Math" panose="02040503050406030204" pitchFamily="18" charset="0"/>
                                    </a:rPr>
                                    <m:t>𝑈</m:t>
                                  </m:r>
                                </m:e>
                              </m:d>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d>
                                <m:dPr>
                                  <m:begChr m:val="|"/>
                                  <m:endChr m:val="|"/>
                                  <m:ctrlPr>
                                    <a:rPr lang="en-US" altLang="zh-TW" sz="900" i="1" dirty="0">
                                      <a:latin typeface="Cambria Math" panose="02040503050406030204" pitchFamily="18" charset="0"/>
                                    </a:rPr>
                                  </m:ctrlPr>
                                </m:dPr>
                                <m:e>
                                  <m:r>
                                    <a:rPr lang="en-US" altLang="zh-TW" sz="900" i="1" dirty="0">
                                      <a:latin typeface="Cambria Math" panose="02040503050406030204" pitchFamily="18" charset="0"/>
                                    </a:rPr>
                                    <m:t>𝐼</m:t>
                                  </m:r>
                                </m:e>
                              </m:d>
                            </m:oMath>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用戶和項目的總數</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2933590"/>
                      </a:ext>
                    </a:extLst>
                  </a:tr>
                  <a:tr h="22680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r>
                                  <a:rPr lang="en-US" altLang="zh-TW" sz="900" i="1" dirty="0" smtClean="0">
                                    <a:latin typeface="Cambria Math" panose="02040503050406030204" pitchFamily="18" charset="0"/>
                                  </a:rPr>
                                  <m:t>𝐵</m:t>
                                </m:r>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所有的歷史購物籃集合</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1642441"/>
                      </a:ext>
                    </a:extLst>
                  </a:tr>
                  <a:tr h="226804">
                    <a:tc>
                      <a:txBody>
                        <a:bodyPr/>
                        <a:lstStyle/>
                        <a:p>
                          <a:pPr algn="l"/>
                          <a14:m>
                            <m:oMathPara xmlns:m="http://schemas.openxmlformats.org/officeDocument/2006/math">
                              <m:oMathParaPr>
                                <m:jc m:val="left"/>
                              </m:oMathParaPr>
                              <m:oMath xmlns:m="http://schemas.openxmlformats.org/officeDocument/2006/math">
                                <m:sSup>
                                  <m:sSupPr>
                                    <m:ctrlPr>
                                      <a:rPr lang="en-US" altLang="zh-TW" sz="900" b="0" i="1" dirty="0" smtClean="0">
                                        <a:latin typeface="Cambria Math" panose="02040503050406030204" pitchFamily="18" charset="0"/>
                                      </a:rPr>
                                    </m:ctrlPr>
                                  </m:sSupPr>
                                  <m:e>
                                    <m:r>
                                      <a:rPr lang="en-US" altLang="zh-TW" sz="900" b="0" i="1" dirty="0" smtClean="0">
                                        <a:latin typeface="Cambria Math" panose="02040503050406030204" pitchFamily="18" charset="0"/>
                                      </a:rPr>
                                      <m:t>𝐵</m:t>
                                    </m:r>
                                  </m:e>
                                  <m:sup>
                                    <m:r>
                                      <a:rPr lang="en-US" altLang="zh-TW" sz="900" b="0" i="1" dirty="0" smtClean="0">
                                        <a:latin typeface="Cambria Math" panose="02040503050406030204" pitchFamily="18" charset="0"/>
                                      </a:rPr>
                                      <m:t>𝑢</m:t>
                                    </m:r>
                                  </m:sup>
                                </m:sSup>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的歷史購物籃序列</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08120631"/>
                      </a:ext>
                    </a:extLst>
                  </a:tr>
                  <a:tr h="226804">
                    <a:tc>
                      <a:txBody>
                        <a:bodyPr/>
                        <a:lstStyle/>
                        <a:p>
                          <a:pPr algn="l"/>
                          <a14:m>
                            <m:oMathPara xmlns:m="http://schemas.openxmlformats.org/officeDocument/2006/math">
                              <m:oMathParaPr>
                                <m:jc m:val="left"/>
                              </m:oMathParaPr>
                              <m:oMath xmlns:m="http://schemas.openxmlformats.org/officeDocument/2006/math">
                                <m:sSubSup>
                                  <m:sSubSupPr>
                                    <m:ctrlPr>
                                      <a:rPr lang="en-US" altLang="zh-TW" sz="900" i="1" smtClean="0">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900" b="0" i="1" smtClean="0">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900" b="0" i="1" smtClean="0">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900" b="0" i="1" smtClean="0">
                                        <a:latin typeface="Cambria Math" panose="02040503050406030204" pitchFamily="18" charset="0"/>
                                        <a:ea typeface="Microsoft JhengHei" panose="020B0604030504040204" pitchFamily="34" charset="-120"/>
                                        <a:cs typeface="Times New Roman" panose="02020603050405020304" pitchFamily="18" charset="0"/>
                                      </a:rPr>
                                      <m:t>𝑢</m:t>
                                    </m:r>
                                  </m:sup>
                                </m:sSubSup>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第 𝑖 個購物籃的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embedding</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9241629"/>
                      </a:ext>
                    </a:extLst>
                  </a:tr>
                  <a:tr h="22680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Sup>
                                  <m:sSubSupPr>
                                    <m:ctrlPr>
                                      <a:rPr lang="en-US" altLang="zh-TW" sz="900" i="1" dirty="0" smtClean="0">
                                        <a:latin typeface="Cambria Math" panose="02040503050406030204" pitchFamily="18" charset="0"/>
                                      </a:rPr>
                                    </m:ctrlPr>
                                  </m:sSubSupPr>
                                  <m:e>
                                    <m:r>
                                      <a:rPr lang="en-US" altLang="zh-TW" sz="900" i="1" dirty="0">
                                        <a:latin typeface="Cambria Math" panose="02040503050406030204" pitchFamily="18" charset="0"/>
                                      </a:rPr>
                                      <m:t>𝑏</m:t>
                                    </m:r>
                                  </m:e>
                                  <m:sub>
                                    <m:r>
                                      <a:rPr lang="en-US" altLang="zh-TW" sz="900" i="1" dirty="0">
                                        <a:latin typeface="Cambria Math" panose="02040503050406030204" pitchFamily="18" charset="0"/>
                                      </a:rPr>
                                      <m:t>𝑡</m:t>
                                    </m:r>
                                  </m:sub>
                                  <m:sup>
                                    <m:r>
                                      <a:rPr lang="en-US" altLang="zh-TW" sz="900" i="1" dirty="0">
                                        <a:latin typeface="Cambria Math" panose="02040503050406030204" pitchFamily="18" charset="0"/>
                                      </a:rPr>
                                      <m:t>𝑢</m:t>
                                    </m:r>
                                  </m:sup>
                                </m:sSubSup>
                                <m:r>
                                  <a:rPr lang="en-US" altLang="zh-TW" sz="900" i="1" dirty="0">
                                    <a:latin typeface="Cambria Math" panose="02040503050406030204" pitchFamily="18" charset="0"/>
                                    <a:ea typeface="Cambria Math" panose="02040503050406030204" pitchFamily="18" charset="0"/>
                                  </a:rPr>
                                  <m:t>⊆</m:t>
                                </m:r>
                                <m:r>
                                  <a:rPr lang="en-US" altLang="zh-TW" sz="900" i="1" dirty="0">
                                    <a:latin typeface="Cambria Math" panose="02040503050406030204" pitchFamily="18" charset="0"/>
                                    <a:ea typeface="Cambria Math" panose="02040503050406030204" pitchFamily="18" charset="0"/>
                                  </a:rPr>
                                  <m:t>𝐼</m:t>
                                </m:r>
                              </m:oMath>
                            </m:oMathPara>
                          </a14:m>
                          <a:endParaRPr lang="zh-TW" altLang="en-US" sz="900" i="1"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購買的第 𝑡 個購物籃，是項目集 𝐼 的子集</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42507953"/>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r>
                                  <m:rPr>
                                    <m:sty m:val="p"/>
                                  </m:rPr>
                                  <a:rPr lang="en-US" altLang="zh-TW" sz="900" i="1" dirty="0" smtClean="0">
                                    <a:latin typeface="Cambria Math" panose="02040503050406030204" pitchFamily="18" charset="0"/>
                                    <a:ea typeface="Cambria Math" panose="02040503050406030204" pitchFamily="18" charset="0"/>
                                    <a:cs typeface="Times New Roman" panose="02020603050405020304" pitchFamily="18" charset="0"/>
                                  </a:rPr>
                                  <m:t>Y</m:t>
                                </m:r>
                                <m:r>
                                  <a:rPr lang="en-US" altLang="zh-TW" sz="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900" b="0" i="1" dirty="0" smtClean="0">
                                    <a:latin typeface="Cambria Math" panose="02040503050406030204" pitchFamily="18" charset="0"/>
                                    <a:ea typeface="Cambria Math" panose="02040503050406030204" pitchFamily="18" charset="0"/>
                                    <a:cs typeface="Times New Roman" panose="02020603050405020304" pitchFamily="18" charset="0"/>
                                  </a:rPr>
                                  <m:t>𝐼</m:t>
                                </m:r>
                                <m:r>
                                  <a:rPr lang="en-US" altLang="zh-TW" sz="900" i="1" dirty="0">
                                    <a:latin typeface="Cambria Math" panose="02040503050406030204" pitchFamily="18" charset="0"/>
                                    <a:ea typeface="微軟正黑體" panose="020B0604030504040204" pitchFamily="34" charset="-120"/>
                                    <a:cs typeface="Times New Roman" panose="02020603050405020304" pitchFamily="18" charset="0"/>
                                  </a:rPr>
                                  <m:t> </m:t>
                                </m:r>
                              </m:oMath>
                            </m:oMathPara>
                          </a14:m>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預測的項目集合</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04268326"/>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900" i="1" dirty="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900" i="1" dirty="0">
                                        <a:latin typeface="Cambria Math" panose="02040503050406030204" pitchFamily="18" charset="0"/>
                                        <a:ea typeface="微軟正黑體" panose="020B0604030504040204" pitchFamily="34" charset="-120"/>
                                        <a:cs typeface="Times New Roman" panose="02020603050405020304" pitchFamily="18" charset="0"/>
                                      </a:rPr>
                                      <m:t>𝑘</m:t>
                                    </m:r>
                                  </m:sub>
                                </m:sSub>
                                <m:r>
                                  <a:rPr lang="en-US" altLang="zh-TW" sz="900" i="1">
                                    <a:latin typeface="Cambria Math" panose="02040503050406030204" pitchFamily="18" charset="0"/>
                                    <a:ea typeface="Cambria Math" panose="02040503050406030204" pitchFamily="18" charset="0"/>
                                  </a:rPr>
                                  <m:t>∈</m:t>
                                </m:r>
                                <m:r>
                                  <a:rPr lang="en-US" altLang="zh-TW" sz="900" b="0" i="1" smtClean="0">
                                    <a:latin typeface="Cambria Math" panose="02040503050406030204" pitchFamily="18" charset="0"/>
                                    <a:ea typeface="Cambria Math" panose="02040503050406030204" pitchFamily="18" charset="0"/>
                                  </a:rPr>
                                  <m:t>𝐼</m:t>
                                </m:r>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預測的項目集合中的項目</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7991407"/>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9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𝑢</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用戶</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的嵌入向量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68766724"/>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Sup>
                                  <m:sSubSupPr>
                                    <m:ctrlPr>
                                      <a:rPr lang="en-US" altLang="zh-TW" sz="900" i="1" smtClean="0">
                                        <a:latin typeface="Cambria Math" panose="02040503050406030204" pitchFamily="18" charset="0"/>
                                      </a:rPr>
                                    </m:ctrlPr>
                                  </m:sSubSupPr>
                                  <m:e>
                                    <m:r>
                                      <a:rPr lang="en-US" altLang="zh-TW" sz="900" b="0" i="1" smtClean="0">
                                        <a:latin typeface="Cambria Math" panose="02040503050406030204" pitchFamily="18" charset="0"/>
                                      </a:rPr>
                                      <m:t>𝑈</m:t>
                                    </m:r>
                                  </m:e>
                                  <m:sub>
                                    <m:r>
                                      <a:rPr lang="en-US" altLang="zh-TW" sz="900" b="0" i="1" smtClean="0">
                                        <a:latin typeface="Cambria Math" panose="02040503050406030204" pitchFamily="18" charset="0"/>
                                      </a:rPr>
                                      <m:t>𝑡𝑎𝑟𝑔𝑒𝑡</m:t>
                                    </m:r>
                                  </m:sub>
                                  <m:sup>
                                    <m:r>
                                      <a:rPr lang="en-US" altLang="zh-TW" sz="900" b="0" i="1" smtClean="0">
                                        <a:latin typeface="Cambria Math" panose="02040503050406030204" pitchFamily="18" charset="0"/>
                                      </a:rPr>
                                      <m:t>𝑘𝑛𝑛</m:t>
                                    </m:r>
                                  </m:sup>
                                </m:sSubSup>
                              </m:oMath>
                            </m:oMathPara>
                          </a14:m>
                          <a:endParaRPr lang="zh-TW" altLang="en-US" sz="900" i="1" dirty="0"/>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中的目標用戶向量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1487902"/>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i="1" dirty="0" smtClean="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900" b="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900" b="0" i="1" dirty="0">
                                        <a:ln w="0"/>
                                        <a:solidFill>
                                          <a:schemeClr val="accent3">
                                            <a:lumMod val="10000"/>
                                          </a:schemeClr>
                                        </a:solidFill>
                                        <a:latin typeface="Cambria Math" panose="02040503050406030204" pitchFamily="18" charset="0"/>
                                        <a:cs typeface="Times New Roman" panose="02020603050405020304" pitchFamily="18" charset="0"/>
                                      </a:rPr>
                                      <m:t>𝑛𝑏𝑟</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中用戶 </a:t>
                          </a:r>
                          <a14:m>
                            <m:oMath xmlns:m="http://schemas.openxmlformats.org/officeDocument/2006/math">
                              <m:sSubSup>
                                <m:sSubSupPr>
                                  <m:ctrlPr>
                                    <a:rPr lang="en-US" altLang="zh-TW" sz="900" i="1" smtClean="0">
                                      <a:latin typeface="Cambria Math" panose="02040503050406030204" pitchFamily="18" charset="0"/>
                                    </a:rPr>
                                  </m:ctrlPr>
                                </m:sSubSupPr>
                                <m:e>
                                  <m:r>
                                    <a:rPr lang="en-US" altLang="zh-TW" sz="900" b="0" i="1" smtClean="0">
                                      <a:latin typeface="Cambria Math" panose="02040503050406030204" pitchFamily="18" charset="0"/>
                                    </a:rPr>
                                    <m:t>𝑈</m:t>
                                  </m:r>
                                </m:e>
                                <m:sub>
                                  <m:r>
                                    <a:rPr lang="en-US" altLang="zh-TW" sz="900" b="0" i="1" smtClean="0">
                                      <a:latin typeface="Cambria Math" panose="02040503050406030204" pitchFamily="18" charset="0"/>
                                    </a:rPr>
                                    <m:t>𝑡𝑎𝑟𝑔𝑒𝑡</m:t>
                                  </m:r>
                                </m:sub>
                                <m:sup>
                                  <m:r>
                                    <a:rPr lang="en-US" altLang="zh-TW" sz="900" b="0" i="1" smtClean="0">
                                      <a:latin typeface="Cambria Math" panose="02040503050406030204" pitchFamily="18" charset="0"/>
                                    </a:rPr>
                                    <m:t>𝑘𝑛𝑛</m:t>
                                  </m:r>
                                </m:sup>
                              </m:sSubSup>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的鄰居集合</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864939313"/>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Sup>
                                  <m:sSubSupPr>
                                    <m:ctrlPr>
                                      <a:rPr lang="en-US" altLang="zh-TW" sz="900" i="1" dirty="0" smtClean="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9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9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9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900" b="0" i="1" dirty="0" smtClean="0">
                                            <a:ln w="0"/>
                                            <a:solidFill>
                                              <a:schemeClr val="accent3">
                                                <a:lumMod val="10000"/>
                                              </a:schemeClr>
                                            </a:solidFill>
                                            <a:latin typeface="Cambria Math" panose="02040503050406030204" pitchFamily="18" charset="0"/>
                                            <a:cs typeface="Times New Roman" panose="02020603050405020304" pitchFamily="18" charset="0"/>
                                          </a:rPr>
                                          <m:t>𝑘</m:t>
                                        </m:r>
                                      </m:sub>
                                    </m:sSub>
                                  </m:sub>
                                  <m:sup>
                                    <m:r>
                                      <a:rPr lang="en-US" altLang="zh-TW" sz="9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鄰居集合 </a:t>
                          </a:r>
                          <a14:m>
                            <m:oMath xmlns:m="http://schemas.openxmlformats.org/officeDocument/2006/math">
                              <m:sSub>
                                <m:sSubPr>
                                  <m:ctrlPr>
                                    <a:rPr lang="en-US" altLang="zh-TW" sz="900" i="1" dirty="0" smtClean="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900" b="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900" b="0" i="1" dirty="0">
                                      <a:ln w="0"/>
                                      <a:solidFill>
                                        <a:schemeClr val="accent3">
                                          <a:lumMod val="10000"/>
                                        </a:schemeClr>
                                      </a:solidFill>
                                      <a:latin typeface="Cambria Math" panose="02040503050406030204" pitchFamily="18" charset="0"/>
                                      <a:cs typeface="Times New Roman" panose="02020603050405020304" pitchFamily="18" charset="0"/>
                                    </a:rPr>
                                    <m:t>𝑛𝑏𝑟</m:t>
                                  </m:r>
                                </m:sub>
                              </m:sSub>
                              <m:r>
                                <a:rPr lang="zh-TW" altLang="en-US" sz="900" b="0" i="0" dirty="0" smtClean="0">
                                  <a:ln w="0"/>
                                  <a:solidFill>
                                    <a:schemeClr val="accent3">
                                      <a:lumMod val="10000"/>
                                    </a:schemeClr>
                                  </a:solidFill>
                                  <a:latin typeface="Cambria Math" panose="02040503050406030204" pitchFamily="18" charset="0"/>
                                  <a:cs typeface="Times New Roman" panose="02020603050405020304" pitchFamily="18" charset="0"/>
                                </a:rPr>
                                <m:t> </m:t>
                              </m:r>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的第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𝑘</m:t>
                              </m:r>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個鄰居向量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88318584"/>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Sup>
                                  <m:sSubSupPr>
                                    <m:ctrlPr>
                                      <a:rPr lang="en-US" altLang="zh-TW" sz="900" i="1" smtClean="0">
                                        <a:solidFill>
                                          <a:schemeClr val="accent3">
                                            <a:lumMod val="10000"/>
                                          </a:schemeClr>
                                        </a:solidFill>
                                        <a:latin typeface="Cambria Math" panose="02040503050406030204" pitchFamily="18" charset="0"/>
                                      </a:rPr>
                                    </m:ctrlPr>
                                  </m:sSubSupPr>
                                  <m:e>
                                    <m:r>
                                      <a:rPr lang="en-US" altLang="zh-TW" sz="900" b="0" i="1">
                                        <a:solidFill>
                                          <a:schemeClr val="accent3">
                                            <a:lumMod val="10000"/>
                                          </a:schemeClr>
                                        </a:solidFill>
                                        <a:latin typeface="Cambria Math" panose="02040503050406030204" pitchFamily="18" charset="0"/>
                                      </a:rPr>
                                      <m:t>𝑈</m:t>
                                    </m:r>
                                  </m:e>
                                  <m:sub>
                                    <m:sSub>
                                      <m:sSubPr>
                                        <m:ctrlPr>
                                          <a:rPr lang="en-US" altLang="zh-TW" sz="900" i="1">
                                            <a:solidFill>
                                              <a:schemeClr val="accent3">
                                                <a:lumMod val="10000"/>
                                              </a:schemeClr>
                                            </a:solidFill>
                                            <a:latin typeface="Cambria Math" panose="02040503050406030204" pitchFamily="18" charset="0"/>
                                          </a:rPr>
                                        </m:ctrlPr>
                                      </m:sSubPr>
                                      <m:e>
                                        <m:r>
                                          <a:rPr lang="en-US" altLang="zh-TW" sz="900" b="0" i="1">
                                            <a:solidFill>
                                              <a:schemeClr val="accent3">
                                                <a:lumMod val="10000"/>
                                              </a:schemeClr>
                                            </a:solidFill>
                                            <a:latin typeface="Cambria Math" panose="02040503050406030204" pitchFamily="18" charset="0"/>
                                          </a:rPr>
                                          <m:t>𝑛𝑏𝑟</m:t>
                                        </m:r>
                                      </m:e>
                                      <m:sub>
                                        <m:r>
                                          <a:rPr lang="en-US" altLang="zh-TW" sz="900" b="0" i="1">
                                            <a:solidFill>
                                              <a:schemeClr val="accent3">
                                                <a:lumMod val="10000"/>
                                              </a:schemeClr>
                                            </a:solidFill>
                                            <a:latin typeface="Cambria Math" panose="02040503050406030204" pitchFamily="18" charset="0"/>
                                          </a:rPr>
                                          <m:t>𝑎𝑟𝑔</m:t>
                                        </m:r>
                                      </m:sub>
                                    </m:sSub>
                                  </m:sub>
                                  <m:sup>
                                    <m:r>
                                      <a:rPr lang="en-US" altLang="zh-TW" sz="900" b="0" i="1">
                                        <a:solidFill>
                                          <a:schemeClr val="accent3">
                                            <a:lumMod val="10000"/>
                                          </a:schemeClr>
                                        </a:solidFill>
                                        <a:latin typeface="Cambria Math" panose="02040503050406030204" pitchFamily="18" charset="0"/>
                                      </a:rPr>
                                      <m:t>𝑘𝑛𝑛</m:t>
                                    </m:r>
                                  </m:sup>
                                </m:sSubSup>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中用戶 </a:t>
                          </a:r>
                          <a14:m>
                            <m:oMath xmlns:m="http://schemas.openxmlformats.org/officeDocument/2006/math">
                              <m:sSubSup>
                                <m:sSubSupPr>
                                  <m:ctrlPr>
                                    <a:rPr lang="en-US" altLang="zh-TW" sz="900" i="1" smtClean="0">
                                      <a:latin typeface="Cambria Math" panose="02040503050406030204" pitchFamily="18" charset="0"/>
                                    </a:rPr>
                                  </m:ctrlPr>
                                </m:sSubSupPr>
                                <m:e>
                                  <m:r>
                                    <a:rPr lang="en-US" altLang="zh-TW" sz="900" b="0" i="1" smtClean="0">
                                      <a:latin typeface="Cambria Math" panose="02040503050406030204" pitchFamily="18" charset="0"/>
                                    </a:rPr>
                                    <m:t>𝑈</m:t>
                                  </m:r>
                                </m:e>
                                <m:sub>
                                  <m:r>
                                    <a:rPr lang="en-US" altLang="zh-TW" sz="900" b="0" i="1" smtClean="0">
                                      <a:latin typeface="Cambria Math" panose="02040503050406030204" pitchFamily="18" charset="0"/>
                                    </a:rPr>
                                    <m:t>𝑡𝑎𝑟𝑔𝑒𝑡</m:t>
                                  </m:r>
                                </m:sub>
                                <m:sup>
                                  <m:r>
                                    <a:rPr lang="en-US" altLang="zh-TW" sz="900" b="0" i="1" smtClean="0">
                                      <a:latin typeface="Cambria Math" panose="02040503050406030204" pitchFamily="18" charset="0"/>
                                    </a:rPr>
                                    <m:t>𝑘𝑛𝑛</m:t>
                                  </m:r>
                                </m:sup>
                              </m:sSubSup>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900" strike="noStrike"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900" strike="noStrike"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個最接近鄰居</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的平均向量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2077727"/>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9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900" b="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t>1</m:t>
                                    </m:r>
                                  </m:sub>
                                </m:sSub>
                                <m:r>
                                  <a:rPr lang="zh-TW" altLang="en-US" sz="900" b="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sSub>
                                  <m:sSubPr>
                                    <m:ctrlPr>
                                      <a:rPr lang="en-US" altLang="zh-TW" sz="90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9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900" b="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t>2</m:t>
                                    </m:r>
                                  </m:sub>
                                </m:sSub>
                              </m:oMath>
                            </m:oMathPara>
                          </a14:m>
                          <a:endParaRPr lang="en-US" altLang="zh-TW"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分別為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的輸出預測分數</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67722486"/>
                      </a:ext>
                    </a:extLst>
                  </a:tr>
                </a:tbl>
              </a:graphicData>
            </a:graphic>
          </p:graphicFrame>
        </mc:Choice>
        <mc:Fallback xmlns="">
          <p:graphicFrame>
            <p:nvGraphicFramePr>
              <p:cNvPr id="19" name="表格 18">
                <a:extLst>
                  <a:ext uri="{FF2B5EF4-FFF2-40B4-BE49-F238E27FC236}">
                    <a16:creationId xmlns:a16="http://schemas.microsoft.com/office/drawing/2014/main" id="{01127C20-CE71-040E-FECA-6DA0EAC0562E}"/>
                  </a:ext>
                </a:extLst>
              </p:cNvPr>
              <p:cNvGraphicFramePr>
                <a:graphicFrameLocks noGrp="1"/>
              </p:cNvGraphicFramePr>
              <p:nvPr>
                <p:extLst>
                  <p:ext uri="{D42A27DB-BD31-4B8C-83A1-F6EECF244321}">
                    <p14:modId xmlns:p14="http://schemas.microsoft.com/office/powerpoint/2010/main" val="909872272"/>
                  </p:ext>
                </p:extLst>
              </p:nvPr>
            </p:nvGraphicFramePr>
            <p:xfrm>
              <a:off x="3221887" y="900298"/>
              <a:ext cx="4888418" cy="3528633"/>
            </p:xfrm>
            <a:graphic>
              <a:graphicData uri="http://schemas.openxmlformats.org/drawingml/2006/table">
                <a:tbl>
                  <a:tblPr firstRow="1" bandRow="1">
                    <a:tableStyleId>{2D5ABB26-0587-4C30-8999-92F81FD0307C}</a:tableStyleId>
                  </a:tblPr>
                  <a:tblGrid>
                    <a:gridCol w="1426513">
                      <a:extLst>
                        <a:ext uri="{9D8B030D-6E8A-4147-A177-3AD203B41FA5}">
                          <a16:colId xmlns:a16="http://schemas.microsoft.com/office/drawing/2014/main" val="4273289890"/>
                        </a:ext>
                      </a:extLst>
                    </a:gridCol>
                    <a:gridCol w="3461905">
                      <a:extLst>
                        <a:ext uri="{9D8B030D-6E8A-4147-A177-3AD203B41FA5}">
                          <a16:colId xmlns:a16="http://schemas.microsoft.com/office/drawing/2014/main" val="706989095"/>
                        </a:ext>
                      </a:extLst>
                    </a:gridCol>
                  </a:tblGrid>
                  <a:tr h="22860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Notation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Description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782322"/>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00000" r="-242478" b="-1361111"/>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100000" r="-366" b="-1361111"/>
                          </a:stretch>
                        </a:blipFill>
                      </a:tcPr>
                    </a:tc>
                    <a:extLst>
                      <a:ext uri="{0D108BD9-81ED-4DB2-BD59-A6C34878D82A}">
                        <a16:rowId xmlns:a16="http://schemas.microsoft.com/office/drawing/2014/main" val="3564305643"/>
                      </a:ext>
                    </a:extLst>
                  </a:tr>
                  <a:tr h="228600">
                    <a:tc>
                      <a:txBody>
                        <a:bodyPr/>
                        <a:lstStyle/>
                        <a:p>
                          <a:endParaRPr lang="zh-TW"/>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200000" r="-242478" b="-1261111"/>
                          </a:stretch>
                        </a:blipFill>
                      </a:tcPr>
                    </a:tc>
                    <a:tc>
                      <a:txBody>
                        <a:bodyPr/>
                        <a:lstStyle/>
                        <a:p>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用戶和項目的總數</a:t>
                          </a: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92933590"/>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300000" r="-242478" b="-1161111"/>
                          </a:stretch>
                        </a:blipFill>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所有的歷史購物籃集合</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61642441"/>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400000" r="-242478" b="-1061111"/>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400000" r="-366" b="-1061111"/>
                          </a:stretch>
                        </a:blipFill>
                      </a:tcPr>
                    </a:tc>
                    <a:extLst>
                      <a:ext uri="{0D108BD9-81ED-4DB2-BD59-A6C34878D82A}">
                        <a16:rowId xmlns:a16="http://schemas.microsoft.com/office/drawing/2014/main" val="2008120631"/>
                      </a:ext>
                    </a:extLst>
                  </a:tr>
                  <a:tr h="229108">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500000" r="-242478" b="-961111"/>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500000" r="-366" b="-961111"/>
                          </a:stretch>
                        </a:blipFill>
                      </a:tcPr>
                    </a:tc>
                    <a:extLst>
                      <a:ext uri="{0D108BD9-81ED-4DB2-BD59-A6C34878D82A}">
                        <a16:rowId xmlns:a16="http://schemas.microsoft.com/office/drawing/2014/main" val="119241629"/>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568421" r="-242478" b="-810526"/>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568421" r="-366" b="-810526"/>
                          </a:stretch>
                        </a:blipFill>
                      </a:tcPr>
                    </a:tc>
                    <a:extLst>
                      <a:ext uri="{0D108BD9-81ED-4DB2-BD59-A6C34878D82A}">
                        <a16:rowId xmlns:a16="http://schemas.microsoft.com/office/drawing/2014/main" val="342507953"/>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705556" r="-242478" b="-755556"/>
                          </a:stretch>
                        </a:blipFill>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預測的項目集合</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504268326"/>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805556" r="-242478" b="-655556"/>
                          </a:stretch>
                        </a:blipFill>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預測的項目集合中的項目</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47991407"/>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905556" r="-242478" b="-555556"/>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905556" r="-366" b="-555556"/>
                          </a:stretch>
                        </a:blipFill>
                      </a:tcPr>
                    </a:tc>
                    <a:extLst>
                      <a:ext uri="{0D108BD9-81ED-4DB2-BD59-A6C34878D82A}">
                        <a16:rowId xmlns:a16="http://schemas.microsoft.com/office/drawing/2014/main" val="3168766724"/>
                      </a:ext>
                    </a:extLst>
                  </a:tr>
                  <a:tr h="248857">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952632" r="-242478" b="-426316"/>
                          </a:stretch>
                        </a:blipFill>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中的目標用戶向量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261487902"/>
                      </a:ext>
                    </a:extLst>
                  </a:tr>
                  <a:tr h="248857">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000000" r="-242478" b="-305000"/>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1000000" r="-366" b="-305000"/>
                          </a:stretch>
                        </a:blipFill>
                      </a:tcPr>
                    </a:tc>
                    <a:extLst>
                      <a:ext uri="{0D108BD9-81ED-4DB2-BD59-A6C34878D82A}">
                        <a16:rowId xmlns:a16="http://schemas.microsoft.com/office/drawing/2014/main" val="2864939313"/>
                      </a:ext>
                    </a:extLst>
                  </a:tr>
                  <a:tr h="247142">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100000" r="-242478" b="-205000"/>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1100000" r="-366" b="-205000"/>
                          </a:stretch>
                        </a:blipFill>
                      </a:tcPr>
                    </a:tc>
                    <a:extLst>
                      <a:ext uri="{0D108BD9-81ED-4DB2-BD59-A6C34878D82A}">
                        <a16:rowId xmlns:a16="http://schemas.microsoft.com/office/drawing/2014/main" val="488318584"/>
                      </a:ext>
                    </a:extLst>
                  </a:tr>
                  <a:tr h="268669">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142857" r="-242478" b="-95238"/>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1142857" r="-366" b="-95238"/>
                          </a:stretch>
                        </a:blipFill>
                      </a:tcPr>
                    </a:tc>
                    <a:extLst>
                      <a:ext uri="{0D108BD9-81ED-4DB2-BD59-A6C34878D82A}">
                        <a16:rowId xmlns:a16="http://schemas.microsoft.com/office/drawing/2014/main" val="2452077727"/>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450000" r="-242478" b="-11111"/>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分別為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的輸出預測分數</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967722486"/>
                      </a:ext>
                    </a:extLst>
                  </a:tr>
                </a:tbl>
              </a:graphicData>
            </a:graphic>
          </p:graphicFrame>
        </mc:Fallback>
      </mc:AlternateContent>
      <p:sp>
        <p:nvSpPr>
          <p:cNvPr id="4" name="文字方塊 3">
            <a:extLst>
              <a:ext uri="{FF2B5EF4-FFF2-40B4-BE49-F238E27FC236}">
                <a16:creationId xmlns:a16="http://schemas.microsoft.com/office/drawing/2014/main" id="{4A8A393A-F2C6-B32A-D92C-5B195BDE0A43}"/>
              </a:ext>
            </a:extLst>
          </p:cNvPr>
          <p:cNvSpPr txBox="1"/>
          <p:nvPr/>
        </p:nvSpPr>
        <p:spPr>
          <a:xfrm>
            <a:off x="607925" y="1047041"/>
            <a:ext cx="2613962" cy="3360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表一為本文的符號說明。</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1" name="文字方塊 10">
            <a:extLst>
              <a:ext uri="{FF2B5EF4-FFF2-40B4-BE49-F238E27FC236}">
                <a16:creationId xmlns:a16="http://schemas.microsoft.com/office/drawing/2014/main" id="{3941CD08-53F1-A6E9-3820-68AB11BA9313}"/>
              </a:ext>
            </a:extLst>
          </p:cNvPr>
          <p:cNvSpPr txBox="1"/>
          <p:nvPr/>
        </p:nvSpPr>
        <p:spPr>
          <a:xfrm>
            <a:off x="4463829" y="633627"/>
            <a:ext cx="2404533" cy="276999"/>
          </a:xfrm>
          <a:prstGeom prst="rect">
            <a:avLst/>
          </a:prstGeom>
          <a:noFill/>
        </p:spPr>
        <p:txBody>
          <a:bodyPr wrap="square">
            <a:spAutoFit/>
          </a:bodyPr>
          <a:lstStyle/>
          <a:p>
            <a:pPr algn="ctr"/>
            <a:r>
              <a:rPr lang="en-US" altLang="zh-TW" sz="1200" b="1" dirty="0">
                <a:latin typeface="Times New Roman" panose="02020603050405020304" pitchFamily="18" charset="0"/>
                <a:cs typeface="Times New Roman" panose="02020603050405020304" pitchFamily="18" charset="0"/>
              </a:rPr>
              <a:t>Table1</a:t>
            </a:r>
            <a:r>
              <a:rPr lang="en-US" altLang="zh-TW" sz="1200" dirty="0">
                <a:latin typeface="Times New Roman" panose="02020603050405020304" pitchFamily="18" charset="0"/>
                <a:cs typeface="Times New Roman" panose="02020603050405020304" pitchFamily="18" charset="0"/>
              </a:rPr>
              <a:t> Notation.</a:t>
            </a:r>
            <a:endParaRPr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5452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01BBF3E7-CAC6-9E96-EC6F-3165E908E66C}"/>
              </a:ext>
            </a:extLst>
          </p:cNvPr>
          <p:cNvSpPr txBox="1"/>
          <p:nvPr/>
        </p:nvSpPr>
        <p:spPr>
          <a:xfrm>
            <a:off x="607925" y="647368"/>
            <a:ext cx="3719525"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3.1 </a:t>
            </a:r>
            <a:r>
              <a:rPr lang="zh-TW" altLang="en-US" sz="1400" b="1" dirty="0">
                <a:latin typeface="Times New Roman" panose="02020603050405020304" pitchFamily="18" charset="0"/>
                <a:cs typeface="Times New Roman" panose="02020603050405020304" pitchFamily="18" charset="0"/>
              </a:rPr>
              <a:t>問題定義與符號說明</a:t>
            </a:r>
          </a:p>
        </p:txBody>
      </p:sp>
      <mc:AlternateContent xmlns:mc="http://schemas.openxmlformats.org/markup-compatibility/2006" xmlns:a14="http://schemas.microsoft.com/office/drawing/2010/main">
        <mc:Choice Requires="a14">
          <p:graphicFrame>
            <p:nvGraphicFramePr>
              <p:cNvPr id="19" name="表格 18">
                <a:extLst>
                  <a:ext uri="{FF2B5EF4-FFF2-40B4-BE49-F238E27FC236}">
                    <a16:creationId xmlns:a16="http://schemas.microsoft.com/office/drawing/2014/main" id="{01127C20-CE71-040E-FECA-6DA0EAC0562E}"/>
                  </a:ext>
                </a:extLst>
              </p:cNvPr>
              <p:cNvGraphicFramePr>
                <a:graphicFrameLocks noGrp="1"/>
              </p:cNvGraphicFramePr>
              <p:nvPr>
                <p:extLst>
                  <p:ext uri="{D42A27DB-BD31-4B8C-83A1-F6EECF244321}">
                    <p14:modId xmlns:p14="http://schemas.microsoft.com/office/powerpoint/2010/main" val="1903836584"/>
                  </p:ext>
                </p:extLst>
              </p:nvPr>
            </p:nvGraphicFramePr>
            <p:xfrm>
              <a:off x="3221887" y="900298"/>
              <a:ext cx="4888418" cy="1644461"/>
            </p:xfrm>
            <a:graphic>
              <a:graphicData uri="http://schemas.openxmlformats.org/drawingml/2006/table">
                <a:tbl>
                  <a:tblPr firstRow="1" bandRow="1">
                    <a:tableStyleId>{2D5ABB26-0587-4C30-8999-92F81FD0307C}</a:tableStyleId>
                  </a:tblPr>
                  <a:tblGrid>
                    <a:gridCol w="1426513">
                      <a:extLst>
                        <a:ext uri="{9D8B030D-6E8A-4147-A177-3AD203B41FA5}">
                          <a16:colId xmlns:a16="http://schemas.microsoft.com/office/drawing/2014/main" val="4273289890"/>
                        </a:ext>
                      </a:extLst>
                    </a:gridCol>
                    <a:gridCol w="3461905">
                      <a:extLst>
                        <a:ext uri="{9D8B030D-6E8A-4147-A177-3AD203B41FA5}">
                          <a16:colId xmlns:a16="http://schemas.microsoft.com/office/drawing/2014/main" val="706989095"/>
                        </a:ext>
                      </a:extLst>
                    </a:gridCol>
                  </a:tblGrid>
                  <a:tr h="208342">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Notation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Description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782322"/>
                      </a:ext>
                    </a:extLst>
                  </a:tr>
                  <a:tr h="226804">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i="1" smtClean="0">
                                        <a:latin typeface="Cambria Math" panose="02040503050406030204" pitchFamily="18" charset="0"/>
                                      </a:rPr>
                                    </m:ctrlPr>
                                  </m:sSubPr>
                                  <m:e>
                                    <m:r>
                                      <a:rPr lang="en-US" altLang="zh-TW" sz="900" b="0" i="1" smtClean="0">
                                        <a:latin typeface="Cambria Math" panose="02040503050406030204" pitchFamily="18" charset="0"/>
                                      </a:rPr>
                                      <m:t>𝑈</m:t>
                                    </m:r>
                                  </m:e>
                                  <m:sub>
                                    <m:r>
                                      <a:rPr lang="en-US" altLang="zh-TW" sz="900" b="0" i="1" smtClean="0">
                                        <a:latin typeface="Cambria Math" panose="02040503050406030204" pitchFamily="18" charset="0"/>
                                      </a:rPr>
                                      <m:t>𝑇𝑎𝑟𝑔𝑒𝑡</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中</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經過 </a:t>
                          </a:r>
                          <a:r>
                            <a:rPr lang="en-US" altLang="zh-TW"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目標用戶向量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08120631"/>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 xmlns:m="http://schemas.openxmlformats.org/officeDocument/2006/math">
                              <m:sSub>
                                <m:sSubPr>
                                  <m:ctrlP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sSub>
                                    <m:sSubPr>
                                      <m:ctrlP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𝑛</m:t>
                                      </m:r>
                                    </m:e>
                                    <m:sub>
                                      <m:r>
                                        <a:rPr lang="en-US" altLang="zh-TW" sz="9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𝑘</m:t>
                                      </m:r>
                                    </m:sub>
                                  </m:sSub>
                                </m:sub>
                              </m:sSub>
                            </m:oMath>
                          </a14:m>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中的第 </a:t>
                          </a:r>
                          <a14:m>
                            <m:oMath xmlns:m="http://schemas.openxmlformats.org/officeDocument/2006/math">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𝑘</m:t>
                              </m:r>
                              <m:r>
                                <a:rPr lang="en-US" altLang="zh-TW" sz="900" i="1" dirty="0" smtClean="0">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個鄰居</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經過 </a:t>
                          </a:r>
                          <a:r>
                            <a:rPr lang="en-US" altLang="zh-TW"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後</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68766724"/>
                      </a:ext>
                    </a:extLst>
                  </a:tr>
                  <a:tr h="208342">
                    <a:tc>
                      <a:txBody>
                        <a:bodyPr/>
                        <a:lstStyle/>
                        <a:p>
                          <a:pPr algn="l"/>
                          <a14:m>
                            <m:oMathPara xmlns:m="http://schemas.openxmlformats.org/officeDocument/2006/math">
                              <m:oMathParaPr>
                                <m:jc m:val="left"/>
                              </m:oMathParaPr>
                              <m:oMath xmlns:m="http://schemas.openxmlformats.org/officeDocument/2006/math">
                                <m:sSub>
                                  <m:sSubPr>
                                    <m:ctrlPr>
                                      <a:rPr lang="en-US" altLang="zh-TW" sz="900" i="1" smtClean="0">
                                        <a:latin typeface="Cambria Math" panose="02040503050406030204" pitchFamily="18" charset="0"/>
                                      </a:rPr>
                                    </m:ctrlPr>
                                  </m:sSubPr>
                                  <m:e>
                                    <m:r>
                                      <a:rPr lang="en-US" altLang="zh-TW" sz="900" i="1">
                                        <a:latin typeface="Cambria Math" panose="02040503050406030204" pitchFamily="18" charset="0"/>
                                      </a:rPr>
                                      <m:t>𝑈</m:t>
                                    </m:r>
                                  </m:e>
                                  <m:sub>
                                    <m:r>
                                      <a:rPr lang="en-US" altLang="zh-TW" sz="900" b="0" i="1" smtClean="0">
                                        <a:latin typeface="Cambria Math" panose="02040503050406030204" pitchFamily="18" charset="0"/>
                                      </a:rPr>
                                      <m:t>𝑁𝑒𝑖𝑔h𝑏𝑜𝑟</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中用戶 </a:t>
                          </a:r>
                          <a14:m>
                            <m:oMath xmlns:m="http://schemas.openxmlformats.org/officeDocument/2006/math">
                              <m:sSubSup>
                                <m:sSubSupPr>
                                  <m:ctrlPr>
                                    <a:rPr lang="en-US" altLang="zh-TW" sz="900" i="1" smtClean="0">
                                      <a:latin typeface="Cambria Math" panose="02040503050406030204" pitchFamily="18" charset="0"/>
                                    </a:rPr>
                                  </m:ctrlPr>
                                </m:sSubSupPr>
                                <m:e>
                                  <m:r>
                                    <a:rPr lang="en-US" altLang="zh-TW" sz="900" b="0" i="1" smtClean="0">
                                      <a:latin typeface="Cambria Math" panose="02040503050406030204" pitchFamily="18" charset="0"/>
                                    </a:rPr>
                                    <m:t>𝑈</m:t>
                                  </m:r>
                                </m:e>
                                <m:sub>
                                  <m:r>
                                    <a:rPr lang="en-US" altLang="zh-TW" sz="900" b="0" i="1" smtClean="0">
                                      <a:latin typeface="Cambria Math" panose="02040503050406030204" pitchFamily="18" charset="0"/>
                                    </a:rPr>
                                    <m:t>𝑡𝑎𝑟𝑔𝑒𝑡</m:t>
                                  </m:r>
                                </m:sub>
                                <m:sup>
                                  <m:r>
                                    <a:rPr lang="en-US" altLang="zh-TW" sz="900" b="0" i="1" smtClean="0">
                                      <a:latin typeface="Cambria Math" panose="02040503050406030204" pitchFamily="18" charset="0"/>
                                    </a:rPr>
                                    <m:t>𝑘𝑛𝑛</m:t>
                                  </m:r>
                                </m:sup>
                              </m:sSubSup>
                            </m:oMath>
                          </a14:m>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 的</a:t>
                          </a:r>
                          <a:r>
                            <a:rPr lang="zh-TW" altLang="en-US" sz="900" strike="noStrike" baseline="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900" strike="noStrike"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900" strike="noStrike"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a:t>
                          </a:r>
                          <a:r>
                            <a:rPr lang="zh-TW" altLang="en-US" sz="900" strike="noStrike"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鄰居經過</a:t>
                          </a:r>
                          <a:r>
                            <a:rPr lang="en-US" altLang="zh-TW" sz="900" strike="noStrike" baseline="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Self-Attention </a:t>
                          </a:r>
                          <a:r>
                            <a:rPr lang="zh-TW" altLang="en-US" sz="900" strike="noStrike" baseline="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後</a:t>
                          </a:r>
                          <a:r>
                            <a:rPr lang="zh-TW" altLang="en-US" sz="900" strike="noStrike" baseline="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的</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向量</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52077727"/>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
                                  <m:sSubPr>
                                    <m:ctrlPr>
                                      <a:rPr lang="en-US" altLang="zh-TW" sz="900" b="0" i="1" dirty="0" smtClean="0">
                                        <a:latin typeface="Cambria Math" panose="02040503050406030204" pitchFamily="18" charset="0"/>
                                        <a:ea typeface="Cambria Math" panose="02040503050406030204" pitchFamily="18" charset="0"/>
                                      </a:rPr>
                                    </m:ctrlPr>
                                  </m:sSubPr>
                                  <m:e>
                                    <m:r>
                                      <a:rPr lang="en-US" altLang="zh-TW" sz="900" b="0" i="1" dirty="0" smtClean="0">
                                        <a:latin typeface="Cambria Math" panose="02040503050406030204" pitchFamily="18" charset="0"/>
                                        <a:ea typeface="Cambria Math" panose="02040503050406030204" pitchFamily="18" charset="0"/>
                                      </a:rPr>
                                      <m:t>𝐼</m:t>
                                    </m:r>
                                  </m:e>
                                  <m:sub>
                                    <m:r>
                                      <a:rPr lang="en-US" altLang="zh-TW" sz="900" b="0" i="1" dirty="0" smtClean="0">
                                        <a:latin typeface="Cambria Math" panose="02040503050406030204" pitchFamily="18" charset="0"/>
                                        <a:ea typeface="Cambria Math" panose="02040503050406030204" pitchFamily="18" charset="0"/>
                                      </a:rPr>
                                      <m:t>𝑖</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項目</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𝑖</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embedding</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26057915"/>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sSubSup>
                                  <m:sSubSupPr>
                                    <m:ctrlPr>
                                      <a:rPr lang="en-US" altLang="zh-TW" sz="900" i="1" dirty="0" smtClean="0">
                                        <a:latin typeface="Cambria Math" panose="02040503050406030204" pitchFamily="18" charset="0"/>
                                      </a:rPr>
                                    </m:ctrlPr>
                                  </m:sSubSupPr>
                                  <m:e>
                                    <m:r>
                                      <a:rPr lang="en-US" altLang="zh-TW" sz="900" i="1" dirty="0">
                                        <a:latin typeface="Cambria Math" panose="02040503050406030204" pitchFamily="18" charset="0"/>
                                      </a:rPr>
                                      <m:t>𝑖</m:t>
                                    </m:r>
                                  </m:e>
                                  <m:sub>
                                    <m:r>
                                      <a:rPr lang="en-US" altLang="zh-TW" sz="900" i="1" dirty="0">
                                        <a:latin typeface="Cambria Math" panose="02040503050406030204" pitchFamily="18" charset="0"/>
                                      </a:rPr>
                                      <m:t>𝑛</m:t>
                                    </m:r>
                                  </m:sub>
                                  <m:sup>
                                    <m:r>
                                      <a:rPr lang="en-US" altLang="zh-TW" sz="900" i="1" dirty="0">
                                        <a:latin typeface="Cambria Math" panose="02040503050406030204" pitchFamily="18" charset="0"/>
                                      </a:rPr>
                                      <m:t>𝑢</m:t>
                                    </m:r>
                                  </m:sup>
                                </m:sSubSup>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購物籃中第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個項目</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23246683"/>
                      </a:ext>
                    </a:extLst>
                  </a:tr>
                  <a:tr h="208342">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left"/>
                              </m:oMathParaPr>
                              <m:oMath xmlns:m="http://schemas.openxmlformats.org/officeDocument/2006/math">
                                <m:r>
                                  <a:rPr kumimoji="1" lang="zh-TW" altLang="en-US" sz="900" i="1" smtClean="0">
                                    <a:latin typeface="Cambria Math" panose="02040503050406030204" pitchFamily="18" charset="0"/>
                                  </a:rPr>
                                  <m:t>∆</m:t>
                                </m:r>
                                <m:sSub>
                                  <m:sSubPr>
                                    <m:ctrlPr>
                                      <a:rPr kumimoji="1" lang="en-US" altLang="zh-TW" sz="900" i="1" smtClean="0">
                                        <a:latin typeface="Cambria Math" panose="02040503050406030204" pitchFamily="18" charset="0"/>
                                      </a:rPr>
                                    </m:ctrlPr>
                                  </m:sSubPr>
                                  <m:e>
                                    <m:r>
                                      <a:rPr kumimoji="1" lang="en-US" altLang="zh-TW" sz="900" b="0" i="1" smtClean="0">
                                        <a:latin typeface="Cambria Math" panose="02040503050406030204" pitchFamily="18" charset="0"/>
                                      </a:rPr>
                                      <m:t>𝑡</m:t>
                                    </m:r>
                                  </m:e>
                                  <m:sub>
                                    <m:r>
                                      <a:rPr kumimoji="1" lang="en-US" altLang="zh-TW" sz="900" b="0" i="1" smtClean="0">
                                        <a:latin typeface="Cambria Math" panose="02040503050406030204" pitchFamily="18" charset="0"/>
                                      </a:rPr>
                                      <m:t>𝑖</m:t>
                                    </m:r>
                                  </m:sub>
                                </m:sSub>
                              </m:oMath>
                            </m:oMathPara>
                          </a14:m>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第 </a:t>
                          </a:r>
                          <a:r>
                            <a:rPr lang="en-US" altLang="zh-TW" sz="900" dirty="0" err="1">
                              <a:latin typeface="Times New Roman" panose="02020603050405020304" pitchFamily="18" charset="0"/>
                              <a:ea typeface="Microsoft JhengHei" panose="020B0604030504040204" pitchFamily="34" charset="-120"/>
                              <a:cs typeface="Times New Roman" panose="02020603050405020304" pitchFamily="18" charset="0"/>
                            </a:rPr>
                            <a:t>i</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個購物籃與最後一個購物籃的時間間隔</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34581589"/>
                      </a:ext>
                    </a:extLst>
                  </a:tr>
                </a:tbl>
              </a:graphicData>
            </a:graphic>
          </p:graphicFrame>
        </mc:Choice>
        <mc:Fallback xmlns="">
          <p:graphicFrame>
            <p:nvGraphicFramePr>
              <p:cNvPr id="19" name="表格 18">
                <a:extLst>
                  <a:ext uri="{FF2B5EF4-FFF2-40B4-BE49-F238E27FC236}">
                    <a16:creationId xmlns:a16="http://schemas.microsoft.com/office/drawing/2014/main" id="{01127C20-CE71-040E-FECA-6DA0EAC0562E}"/>
                  </a:ext>
                </a:extLst>
              </p:cNvPr>
              <p:cNvGraphicFramePr>
                <a:graphicFrameLocks noGrp="1"/>
              </p:cNvGraphicFramePr>
              <p:nvPr>
                <p:extLst>
                  <p:ext uri="{D42A27DB-BD31-4B8C-83A1-F6EECF244321}">
                    <p14:modId xmlns:p14="http://schemas.microsoft.com/office/powerpoint/2010/main" val="1903836584"/>
                  </p:ext>
                </p:extLst>
              </p:nvPr>
            </p:nvGraphicFramePr>
            <p:xfrm>
              <a:off x="3221887" y="900298"/>
              <a:ext cx="4888418" cy="1644461"/>
            </p:xfrm>
            <a:graphic>
              <a:graphicData uri="http://schemas.openxmlformats.org/drawingml/2006/table">
                <a:tbl>
                  <a:tblPr firstRow="1" bandRow="1">
                    <a:tableStyleId>{2D5ABB26-0587-4C30-8999-92F81FD0307C}</a:tableStyleId>
                  </a:tblPr>
                  <a:tblGrid>
                    <a:gridCol w="1426513">
                      <a:extLst>
                        <a:ext uri="{9D8B030D-6E8A-4147-A177-3AD203B41FA5}">
                          <a16:colId xmlns:a16="http://schemas.microsoft.com/office/drawing/2014/main" val="4273289890"/>
                        </a:ext>
                      </a:extLst>
                    </a:gridCol>
                    <a:gridCol w="3461905">
                      <a:extLst>
                        <a:ext uri="{9D8B030D-6E8A-4147-A177-3AD203B41FA5}">
                          <a16:colId xmlns:a16="http://schemas.microsoft.com/office/drawing/2014/main" val="706989095"/>
                        </a:ext>
                      </a:extLst>
                    </a:gridCol>
                  </a:tblGrid>
                  <a:tr h="22860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Notation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Description</a:t>
                          </a:r>
                          <a:endPar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7782322"/>
                      </a:ext>
                    </a:extLst>
                  </a:tr>
                  <a:tr h="239713">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94737" r="-242478" b="-505263"/>
                          </a:stretch>
                        </a:blipFill>
                      </a:tcPr>
                    </a:tc>
                    <a:tc>
                      <a:txBody>
                        <a:bodyPr/>
                        <a:lstStyle/>
                        <a:p>
                          <a:pPr algn="l"/>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中</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經過 </a:t>
                          </a:r>
                          <a:r>
                            <a:rPr lang="en-US" altLang="zh-TW"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a:t>
                          </a:r>
                          <a:r>
                            <a:rPr lang="zh-TW" altLang="en-US" sz="9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目標用戶向量</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008120631"/>
                      </a:ext>
                    </a:extLst>
                  </a:tr>
                  <a:tr h="241491">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185000" r="-242478" b="-380000"/>
                          </a:stretch>
                        </a:blipFill>
                      </a:tcPr>
                    </a:tc>
                    <a:tc>
                      <a:txBody>
                        <a:bodyPr/>
                        <a:lstStyle/>
                        <a:p>
                          <a:endParaRPr lang="zh-TW"/>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185000" r="-366" b="-380000"/>
                          </a:stretch>
                        </a:blipFill>
                      </a:tcPr>
                    </a:tc>
                    <a:extLst>
                      <a:ext uri="{0D108BD9-81ED-4DB2-BD59-A6C34878D82A}">
                        <a16:rowId xmlns:a16="http://schemas.microsoft.com/office/drawing/2014/main" val="3168766724"/>
                      </a:ext>
                    </a:extLst>
                  </a:tr>
                  <a:tr h="248857">
                    <a:tc>
                      <a:txBody>
                        <a:bodyPr/>
                        <a:lstStyle/>
                        <a:p>
                          <a:endParaRPr lang="zh-TW"/>
                        </a:p>
                      </a:txBody>
                      <a:tcP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300000" r="-242478" b="-300000"/>
                          </a:stretch>
                        </a:blipFill>
                      </a:tcPr>
                    </a:tc>
                    <a:tc>
                      <a:txBody>
                        <a:bodyPr/>
                        <a:lstStyle/>
                        <a:p>
                          <a:endParaRPr lang="zh-TW"/>
                        </a:p>
                      </a:txBody>
                      <a:tcP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l="-41392" t="-300000" r="-366" b="-300000"/>
                          </a:stretch>
                        </a:blipFill>
                      </a:tcPr>
                    </a:tc>
                    <a:extLst>
                      <a:ext uri="{0D108BD9-81ED-4DB2-BD59-A6C34878D82A}">
                        <a16:rowId xmlns:a16="http://schemas.microsoft.com/office/drawing/2014/main" val="2452077727"/>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400000" r="-242478" b="-200000"/>
                          </a:stretch>
                        </a:blip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項目</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𝑖</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embedding</a:t>
                          </a: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526057915"/>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527778" r="-242478" b="-111111"/>
                          </a:stretch>
                        </a:blipFill>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購物籃中第 </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n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個項目</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23246683"/>
                      </a:ext>
                    </a:extLst>
                  </a:tr>
                  <a:tr h="228600">
                    <a:tc>
                      <a:txBody>
                        <a:bodyPr/>
                        <a:lstStyle/>
                        <a:p>
                          <a:endParaRPr lang="zh-TW"/>
                        </a:p>
                      </a:txBody>
                      <a:tcPr anchor="ctr">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blipFill>
                          <a:blip r:embed="rId6"/>
                          <a:stretch>
                            <a:fillRect t="-627778" r="-242478" b="-11111"/>
                          </a:stretch>
                        </a:blipFill>
                      </a:tcPr>
                    </a:tc>
                    <a:tc>
                      <a:txBody>
                        <a:bodyPr/>
                        <a:lstStyle/>
                        <a:p>
                          <a:pPr algn="l"/>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第 </a:t>
                          </a:r>
                          <a:r>
                            <a:rPr lang="en-US" altLang="zh-TW" sz="900" dirty="0" err="1">
                              <a:latin typeface="Times New Roman" panose="02020603050405020304" pitchFamily="18" charset="0"/>
                              <a:ea typeface="Microsoft JhengHei" panose="020B0604030504040204" pitchFamily="34" charset="-120"/>
                              <a:cs typeface="Times New Roman" panose="02020603050405020304" pitchFamily="18" charset="0"/>
                            </a:rPr>
                            <a:t>i</a:t>
                          </a:r>
                          <a:r>
                            <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900" dirty="0">
                              <a:latin typeface="Times New Roman" panose="02020603050405020304" pitchFamily="18" charset="0"/>
                              <a:ea typeface="Microsoft JhengHei" panose="020B0604030504040204" pitchFamily="34" charset="-120"/>
                              <a:cs typeface="Times New Roman" panose="02020603050405020304" pitchFamily="18" charset="0"/>
                            </a:rPr>
                            <a:t>個購物籃與最後一個購物籃的時間間隔</a:t>
                          </a:r>
                          <a:endParaRPr lang="en-US" altLang="zh-TW" sz="9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lnL w="12700" cap="flat" cmpd="sng" algn="ctr">
                          <a:solidFill>
                            <a:schemeClr val="bg1">
                              <a:lumMod val="85000"/>
                            </a:schemeClr>
                          </a:solidFill>
                          <a:prstDash val="solid"/>
                          <a:round/>
                          <a:headEnd type="none" w="med" len="med"/>
                          <a:tailEnd type="none" w="med" len="med"/>
                        </a:lnL>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2434581589"/>
                      </a:ext>
                    </a:extLst>
                  </a:tr>
                </a:tbl>
              </a:graphicData>
            </a:graphic>
          </p:graphicFrame>
        </mc:Fallback>
      </mc:AlternateContent>
      <p:sp>
        <p:nvSpPr>
          <p:cNvPr id="4" name="文字方塊 3">
            <a:extLst>
              <a:ext uri="{FF2B5EF4-FFF2-40B4-BE49-F238E27FC236}">
                <a16:creationId xmlns:a16="http://schemas.microsoft.com/office/drawing/2014/main" id="{4A8A393A-F2C6-B32A-D92C-5B195BDE0A43}"/>
              </a:ext>
            </a:extLst>
          </p:cNvPr>
          <p:cNvSpPr txBox="1"/>
          <p:nvPr/>
        </p:nvSpPr>
        <p:spPr>
          <a:xfrm>
            <a:off x="607925" y="1047041"/>
            <a:ext cx="2613962" cy="3360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表一為本文的符號說明。</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1" name="文字方塊 10">
            <a:extLst>
              <a:ext uri="{FF2B5EF4-FFF2-40B4-BE49-F238E27FC236}">
                <a16:creationId xmlns:a16="http://schemas.microsoft.com/office/drawing/2014/main" id="{3941CD08-53F1-A6E9-3820-68AB11BA9313}"/>
              </a:ext>
            </a:extLst>
          </p:cNvPr>
          <p:cNvSpPr txBox="1"/>
          <p:nvPr/>
        </p:nvSpPr>
        <p:spPr>
          <a:xfrm>
            <a:off x="4463829" y="633627"/>
            <a:ext cx="2404533" cy="276999"/>
          </a:xfrm>
          <a:prstGeom prst="rect">
            <a:avLst/>
          </a:prstGeom>
          <a:noFill/>
        </p:spPr>
        <p:txBody>
          <a:bodyPr wrap="square">
            <a:spAutoFit/>
          </a:bodyPr>
          <a:lstStyle/>
          <a:p>
            <a:pPr algn="ctr"/>
            <a:r>
              <a:rPr lang="en-US" altLang="zh-TW" sz="1200" b="1" dirty="0">
                <a:latin typeface="Times New Roman" panose="02020603050405020304" pitchFamily="18" charset="0"/>
                <a:cs typeface="Times New Roman" panose="02020603050405020304" pitchFamily="18" charset="0"/>
              </a:rPr>
              <a:t>Table1</a:t>
            </a:r>
            <a:r>
              <a:rPr lang="en-US" altLang="zh-TW" sz="1200" dirty="0">
                <a:latin typeface="Times New Roman" panose="02020603050405020304" pitchFamily="18" charset="0"/>
                <a:cs typeface="Times New Roman" panose="02020603050405020304" pitchFamily="18" charset="0"/>
              </a:rPr>
              <a:t> Notation.</a:t>
            </a:r>
            <a:r>
              <a:rPr lang="zh-TW" altLang="en-US" sz="1200" dirty="0">
                <a:latin typeface="Times New Roman" panose="02020603050405020304" pitchFamily="18" charset="0"/>
                <a:cs typeface="Times New Roman" panose="02020603050405020304" pitchFamily="18" charset="0"/>
              </a:rPr>
              <a:t>（續）</a:t>
            </a:r>
          </a:p>
        </p:txBody>
      </p:sp>
    </p:spTree>
    <p:extLst>
      <p:ext uri="{BB962C8B-B14F-4D97-AF65-F5344CB8AC3E}">
        <p14:creationId xmlns:p14="http://schemas.microsoft.com/office/powerpoint/2010/main" val="4238469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F93ACB4-832F-09BA-2418-4402E2836F3F}"/>
                  </a:ext>
                </a:extLst>
              </p:cNvPr>
              <p:cNvSpPr txBox="1"/>
              <p:nvPr/>
            </p:nvSpPr>
            <p:spPr>
              <a:xfrm>
                <a:off x="782141" y="987715"/>
                <a:ext cx="7579718" cy="3587200"/>
              </a:xfrm>
              <a:prstGeom prst="rect">
                <a:avLst/>
              </a:prstGeom>
              <a:noFill/>
            </p:spPr>
            <p:txBody>
              <a:bodyPr wrap="square" rtlCol="0">
                <a:spAutoFit/>
              </a:bodyPr>
              <a:lstStyle/>
              <a:p>
                <a:pPr algn="just">
                  <a:lnSpc>
                    <a:spcPct val="150000"/>
                  </a:lnSpc>
                </a:pP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於本節，我們將概述本研究所提出的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方法框架。如圖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3</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所示，</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主要由兩個子模型組成，分別為：</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KNN-based Information Module</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，以及預測最終結果的 </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Final Prediction Module</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FPM</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首先，左邊的 </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KNN-based Information Module</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是基於</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用戶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PIF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資訊的網路模型。其分為兩個部分，分別為資料前處理階段與預測階段。</a:t>
                </a:r>
                <a:endPar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endParaRPr>
              </a:p>
              <a:p>
                <a:pPr marL="171450" indent="-171450" algn="just">
                  <a:lnSpc>
                    <a:spcPct val="150000"/>
                  </a:lnSpc>
                  <a:buFont typeface="Arial" panose="020B0604020202020204" pitchFamily="34" charset="0"/>
                  <a:buChar char="•"/>
                </a:pP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資料前處理階段</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：如圖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4</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所示，此階段目的在於通過考慮用戶的購買頻率來生成購物籃嵌入向量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，並利用分組的時間衰減權重來調整每個購物籃對用戶的重要性。</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我們參考先前研究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[36]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所提出的編碼方法</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，以此產生每個用戶的嵌入向量 </a:t>
                </a:r>
                <a14:m>
                  <m:oMath xmlns:m="http://schemas.openxmlformats.org/officeDocument/2006/math">
                    <m:sSub>
                      <m:sSubPr>
                        <m:ctrlPr>
                          <a:rPr lang="en-US" altLang="zh-TW" sz="120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1</m:t>
                        </m:r>
                      </m:sub>
                    </m:s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sSub>
                      <m:sSubPr>
                        <m:ctrlP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2</m:t>
                        </m:r>
                      </m:sub>
                    </m:s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sSub>
                      <m:sSubPr>
                        <m:ctrlP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𝑢</m:t>
                        </m:r>
                      </m:sub>
                    </m:sSub>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sSub>
                      <m:sSubPr>
                        <m:ctrlP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sub>
                        <m:d>
                          <m:dPr>
                            <m:begChr m:val="|"/>
                            <m:endChr m:val="|"/>
                            <m:ctrlP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dPr>
                          <m:e>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𝑈</m:t>
                            </m:r>
                          </m:e>
                        </m:d>
                      </m:sub>
                    </m:sSub>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，並以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KNN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方法來為每個目標用戶 </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en-US" altLang="zh-TW" sz="1200" i="1">
                            <a:solidFill>
                              <a:schemeClr val="accent3">
                                <a:lumMod val="10000"/>
                              </a:schemeClr>
                            </a:solidFill>
                            <a:latin typeface="Cambria Math" panose="02040503050406030204" pitchFamily="18" charset="0"/>
                          </a:rPr>
                          <m:t>𝑈</m:t>
                        </m:r>
                      </m:e>
                      <m:sub>
                        <m:r>
                          <a:rPr lang="en-US" altLang="zh-TW" sz="1200" i="1">
                            <a:solidFill>
                              <a:schemeClr val="accent3">
                                <a:lumMod val="10000"/>
                              </a:schemeClr>
                            </a:solidFill>
                            <a:latin typeface="Cambria Math" panose="02040503050406030204" pitchFamily="18" charset="0"/>
                          </a:rPr>
                          <m:t>𝑡𝑎𝑟𝑔𝑒𝑡</m:t>
                        </m:r>
                      </m:sub>
                      <m:sup>
                        <m:r>
                          <a:rPr lang="en-US" altLang="zh-TW" sz="120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找到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個最相近的鄰居</a:t>
                </a:r>
                <a14:m>
                  <m:oMath xmlns:m="http://schemas.openxmlformats.org/officeDocument/2006/math">
                    <m:sSub>
                      <m:sSubPr>
                        <m:ctrlPr>
                          <a:rPr lang="en-US" altLang="zh-TW" sz="1200" i="1" dirty="0" smtClean="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b="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200" b="0" i="1" dirty="0">
                            <a:ln w="0"/>
                            <a:solidFill>
                              <a:schemeClr val="accent3">
                                <a:lumMod val="10000"/>
                              </a:schemeClr>
                            </a:solidFill>
                            <a:latin typeface="Cambria Math" panose="02040503050406030204" pitchFamily="18" charset="0"/>
                            <a:cs typeface="Times New Roman" panose="02020603050405020304" pitchFamily="18" charset="0"/>
                          </a:rPr>
                          <m:t>𝑛𝑏𝑟</m:t>
                        </m:r>
                      </m:sub>
                    </m:sSub>
                    <m:r>
                      <a:rPr lang="en-US" altLang="zh-TW" sz="1200" b="0" i="0" dirty="0" smtClean="0">
                        <a:ln w="0"/>
                        <a:solidFill>
                          <a:schemeClr val="accent3">
                            <a:lumMod val="10000"/>
                          </a:schemeClr>
                        </a:solidFill>
                        <a:latin typeface="Cambria Math" panose="02040503050406030204" pitchFamily="18" charset="0"/>
                        <a:cs typeface="Times New Roman" panose="02020603050405020304" pitchFamily="18" charset="0"/>
                      </a:rPr>
                      <m:t>={ </m:t>
                    </m:r>
                    <m:sSubSup>
                      <m:sSubSupPr>
                        <m:ctrlP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1</m:t>
                            </m:r>
                          </m:sub>
                        </m:sSub>
                      </m:sub>
                      <m:sup>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2</m:t>
                            </m:r>
                          </m:sub>
                        </m:sSub>
                      </m:sub>
                      <m: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b="0" i="1" dirty="0" smtClean="0">
                                <a:ln w="0"/>
                                <a:solidFill>
                                  <a:schemeClr val="accent3">
                                    <a:lumMod val="10000"/>
                                  </a:schemeClr>
                                </a:solidFill>
                                <a:latin typeface="Cambria Math" panose="02040503050406030204" pitchFamily="18" charset="0"/>
                                <a:cs typeface="Times New Roman" panose="02020603050405020304" pitchFamily="18" charset="0"/>
                              </a:rPr>
                              <m:t>𝑘</m:t>
                            </m:r>
                          </m:sub>
                        </m:sSub>
                      </m:sub>
                      <m: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b="0"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，最後獲得這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個鄰居的平均向量 </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en-US" altLang="zh-TW" sz="1200" b="0" i="1">
                            <a:solidFill>
                              <a:schemeClr val="accent3">
                                <a:lumMod val="10000"/>
                              </a:schemeClr>
                            </a:solidFill>
                            <a:latin typeface="Cambria Math" panose="02040503050406030204" pitchFamily="18" charset="0"/>
                          </a:rPr>
                          <m:t>𝑈</m:t>
                        </m:r>
                      </m:e>
                      <m:sub>
                        <m:sSub>
                          <m:sSubPr>
                            <m:ctrlPr>
                              <a:rPr lang="en-US" altLang="zh-TW" sz="1200" i="1">
                                <a:solidFill>
                                  <a:schemeClr val="accent3">
                                    <a:lumMod val="10000"/>
                                  </a:schemeClr>
                                </a:solidFill>
                                <a:latin typeface="Cambria Math" panose="02040503050406030204" pitchFamily="18" charset="0"/>
                              </a:rPr>
                            </m:ctrlPr>
                          </m:sSubPr>
                          <m:e>
                            <m:r>
                              <a:rPr lang="en-US" altLang="zh-TW" sz="1200" b="0" i="1">
                                <a:solidFill>
                                  <a:schemeClr val="accent3">
                                    <a:lumMod val="10000"/>
                                  </a:schemeClr>
                                </a:solidFill>
                                <a:latin typeface="Cambria Math" panose="02040503050406030204" pitchFamily="18" charset="0"/>
                              </a:rPr>
                              <m:t>𝑛𝑏𝑟</m:t>
                            </m:r>
                          </m:e>
                          <m:sub>
                            <m:r>
                              <a:rPr lang="en-US" altLang="zh-TW" sz="1200" b="0" i="1">
                                <a:solidFill>
                                  <a:schemeClr val="accent3">
                                    <a:lumMod val="10000"/>
                                  </a:schemeClr>
                                </a:solidFill>
                                <a:latin typeface="Cambria Math" panose="02040503050406030204" pitchFamily="18" charset="0"/>
                              </a:rPr>
                              <m:t>𝑎𝑟𝑔</m:t>
                            </m:r>
                          </m:sub>
                        </m:sSub>
                      </m:sub>
                      <m:sup>
                        <m:r>
                          <a:rPr lang="en-US" altLang="zh-TW" sz="1200" b="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a:t>
                </a:r>
                <a:endPar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endParaRPr>
              </a:p>
              <a:p>
                <a:pPr marL="171450" indent="-171450" algn="just">
                  <a:lnSpc>
                    <a:spcPct val="150000"/>
                  </a:lnSpc>
                  <a:buFont typeface="Arial" panose="020B0604020202020204" pitchFamily="34" charset="0"/>
                  <a:buChar char="•"/>
                </a:pP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預測階段</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：在先前研究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[36]</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的原始方法中，其對於目標用戶向量 </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en-US" altLang="zh-TW" sz="1200" i="1">
                            <a:solidFill>
                              <a:schemeClr val="accent3">
                                <a:lumMod val="10000"/>
                              </a:schemeClr>
                            </a:solidFill>
                            <a:latin typeface="Cambria Math" panose="02040503050406030204" pitchFamily="18" charset="0"/>
                          </a:rPr>
                          <m:t>𝑈</m:t>
                        </m:r>
                      </m:e>
                      <m:sub>
                        <m:r>
                          <a:rPr lang="en-US" altLang="zh-TW" sz="1200" i="1">
                            <a:solidFill>
                              <a:schemeClr val="accent3">
                                <a:lumMod val="10000"/>
                              </a:schemeClr>
                            </a:solidFill>
                            <a:latin typeface="Cambria Math" panose="02040503050406030204" pitchFamily="18" charset="0"/>
                          </a:rPr>
                          <m:t>𝑡𝑎𝑟𝑔𝑒𝑡</m:t>
                        </m:r>
                      </m:sub>
                      <m:sup>
                        <m:r>
                          <a:rPr lang="en-US" altLang="zh-TW" sz="120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與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個鄰居的平均向量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𝑛𝑏𝑟</m:t>
                            </m:r>
                          </m:e>
                          <m:sub>
                            <m:r>
                              <a:rPr kumimoji="1" lang="en-US" altLang="zh-TW" sz="1200" i="1">
                                <a:latin typeface="Cambria Math" panose="02040503050406030204" pitchFamily="18" charset="0"/>
                              </a:rPr>
                              <m:t>𝑎𝑟𝑔</m:t>
                            </m:r>
                          </m:sub>
                        </m:sSub>
                      </m:sub>
                      <m:sup>
                        <m:r>
                          <a:rPr kumimoji="1" lang="en-US" altLang="zh-TW" sz="1200" i="1">
                            <a:latin typeface="Cambria Math" panose="02040503050406030204" pitchFamily="18" charset="0"/>
                          </a:rPr>
                          <m:t>𝑘𝑛𝑛</m:t>
                        </m:r>
                      </m:sup>
                    </m:sSubSup>
                    <m:r>
                      <a:rPr kumimoji="1" lang="zh-TW" altLang="en-US" sz="1200">
                        <a:latin typeface="Cambria Math" panose="02040503050406030204" pitchFamily="18" charset="0"/>
                      </a:rPr>
                      <m:t> </m:t>
                    </m:r>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，是將兩者與一個超參數進行乘法運算，以得到預測結果。而本研究方法，則是將兩者作為輸入，透過一個深度學習架構來產生第一個預測分數</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a:t>
                </a:r>
                <a14:m>
                  <m:oMath xmlns:m="http://schemas.openxmlformats.org/officeDocument/2006/math">
                    <m:sSub>
                      <m:sSubPr>
                        <m:ctrlP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1</m:t>
                        </m:r>
                      </m:sub>
                    </m:sSub>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a:t>
                </a:r>
                <a:endPar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DF93ACB4-832F-09BA-2418-4402E2836F3F}"/>
                  </a:ext>
                </a:extLst>
              </p:cNvPr>
              <p:cNvSpPr txBox="1">
                <a:spLocks noRot="1" noChangeAspect="1" noMove="1" noResize="1" noEditPoints="1" noAdjustHandles="1" noChangeArrowheads="1" noChangeShapeType="1" noTextEdit="1"/>
              </p:cNvSpPr>
              <p:nvPr/>
            </p:nvSpPr>
            <p:spPr>
              <a:xfrm>
                <a:off x="782141" y="987715"/>
                <a:ext cx="7579718" cy="3587200"/>
              </a:xfrm>
              <a:prstGeom prst="rect">
                <a:avLst/>
              </a:prstGeom>
              <a:blipFill>
                <a:blip r:embed="rId6"/>
                <a:stretch>
                  <a:fillRect b="-34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025224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F93ACB4-832F-09BA-2418-4402E2836F3F}"/>
                  </a:ext>
                </a:extLst>
              </p:cNvPr>
              <p:cNvSpPr txBox="1"/>
              <p:nvPr/>
            </p:nvSpPr>
            <p:spPr>
              <a:xfrm>
                <a:off x="782141" y="1018320"/>
                <a:ext cx="7579718" cy="2835648"/>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而右邊的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則是一個基於用戶原始購買序列的網路模型。</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其分為三個部分，分別為資料前處理階段、偏好學習階段與預測階段。</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資料前處理階段</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：此階段</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對所有用戶的歷史購物籃序列使用 </a:t>
                </a:r>
                <a:r>
                  <a:rPr lang="en-US" altLang="zh-TW" sz="1200" dirty="0">
                    <a:latin typeface="Times New Roman" panose="02020603050405020304" pitchFamily="18" charset="0"/>
                    <a:ea typeface="微軟正黑體" panose="020B0604030504040204" pitchFamily="34" charset="-120"/>
                    <a:cs typeface="Times New Roman" panose="02020603050405020304" pitchFamily="18" charset="0"/>
                  </a:rPr>
                  <a:t>Item2Vec </a:t>
                </a:r>
                <a:r>
                  <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rPr>
                  <a:t>對購物籃內的項目進行嵌入，以</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輸出所有項目的嵌入向量 </a:t>
                </a:r>
                <a14:m>
                  <m:oMath xmlns:m="http://schemas.openxmlformats.org/officeDocument/2006/math">
                    <m:r>
                      <a:rPr lang="zh-TW" altLang="en-US" sz="1200" i="1" dirty="0">
                        <a:latin typeface="Cambria Math" panose="02040503050406030204" pitchFamily="18" charset="0"/>
                        <a:ea typeface="微軟正黑體" panose="020B0604030504040204" pitchFamily="34" charset="-120"/>
                      </a:rPr>
                      <m:t> </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i="1" dirty="0">
                            <a:latin typeface="Cambria Math" panose="02040503050406030204" pitchFamily="18" charset="0"/>
                            <a:ea typeface="微軟正黑體" panose="020B0604030504040204" pitchFamily="34" charset="-120"/>
                          </a:rPr>
                          <m:t>1</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i="1" dirty="0">
                            <a:latin typeface="Cambria Math" panose="02040503050406030204" pitchFamily="18" charset="0"/>
                            <a:ea typeface="微軟正黑體" panose="020B0604030504040204" pitchFamily="34" charset="-120"/>
                          </a:rPr>
                          <m:t>2</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b="0" i="1" dirty="0" smtClean="0">
                            <a:latin typeface="Cambria Math" panose="02040503050406030204" pitchFamily="18" charset="0"/>
                            <a:ea typeface="微軟正黑體" panose="020B0604030504040204" pitchFamily="34" charset="-120"/>
                          </a:rPr>
                          <m:t>𝑖</m:t>
                        </m:r>
                      </m:sub>
                    </m:sSub>
                    <m:r>
                      <a:rPr lang="en-US" altLang="zh-TW" sz="1200" b="0" i="1" dirty="0" smtClean="0">
                        <a:latin typeface="Cambria Math" panose="02040503050406030204" pitchFamily="18" charset="0"/>
                        <a:ea typeface="微軟正黑體" panose="020B0604030504040204" pitchFamily="34" charset="-120"/>
                      </a:rPr>
                      <m:t>,</m:t>
                    </m:r>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d>
                          <m:dPr>
                            <m:begChr m:val="|"/>
                            <m:endChr m:val="|"/>
                            <m:ctrlPr>
                              <a:rPr lang="en-US" altLang="zh-TW" sz="1200" i="1" dirty="0">
                                <a:latin typeface="Cambria Math" panose="02040503050406030204" pitchFamily="18" charset="0"/>
                                <a:ea typeface="微軟正黑體" panose="020B0604030504040204" pitchFamily="34" charset="-120"/>
                              </a:rPr>
                            </m:ctrlPr>
                          </m:dPr>
                          <m:e>
                            <m:r>
                              <a:rPr lang="en-US" altLang="zh-TW" sz="1200" i="1" dirty="0">
                                <a:latin typeface="Cambria Math" panose="02040503050406030204" pitchFamily="18" charset="0"/>
                                <a:ea typeface="微軟正黑體" panose="020B0604030504040204" pitchFamily="34" charset="-120"/>
                              </a:rPr>
                              <m:t>𝐼</m:t>
                            </m:r>
                          </m:e>
                        </m:d>
                      </m:sub>
                    </m:sSub>
                    <m:r>
                      <a:rPr lang="zh-TW" altLang="en-US" sz="1200" i="1" dirty="0">
                        <a:latin typeface="Cambria Math" panose="02040503050406030204" pitchFamily="18" charset="0"/>
                        <a:ea typeface="微軟正黑體" panose="020B0604030504040204" pitchFamily="34" charset="-12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。接著，對目標用戶以及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中由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搜索到的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個鄰居，以項目的嵌入向量取平均，獲得 </a:t>
                </a:r>
                <a14:m>
                  <m:oMath xmlns:m="http://schemas.openxmlformats.org/officeDocument/2006/math">
                    <m:r>
                      <a:rPr lang="en-US" altLang="zh-TW" sz="1200" i="1" dirty="0" smtClean="0">
                        <a:latin typeface="Cambria Math" panose="02040503050406030204" pitchFamily="18" charset="0"/>
                        <a:ea typeface="Microsoft JhengHei" panose="020B0604030504040204" pitchFamily="34" charset="-120"/>
                        <a:cs typeface="Times New Roman" panose="02020603050405020304" pitchFamily="18" charset="0"/>
                      </a:rPr>
                      <m:t>𝑘</m:t>
                    </m:r>
                    <m:r>
                      <a:rPr lang="en-US" altLang="zh-TW" sz="1200" i="1" dirty="0" smtClean="0">
                        <a:latin typeface="Cambria Math" panose="02040503050406030204" pitchFamily="18" charset="0"/>
                        <a:ea typeface="Microsoft JhengHei" panose="020B0604030504040204" pitchFamily="34" charset="-120"/>
                        <a:cs typeface="Times New Roman" panose="02020603050405020304" pitchFamily="18" charset="0"/>
                      </a:rPr>
                      <m:t>+1</m:t>
                    </m:r>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位用戶所有的購物籃嵌入向量 ，來作為偏好學習階段的輸入</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偏好學習階段</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：目的在於從 </a:t>
                </a:r>
                <a14:m>
                  <m:oMath xmlns:m="http://schemas.openxmlformats.org/officeDocument/2006/math">
                    <m:r>
                      <a:rPr lang="en-US" altLang="zh-TW" sz="1200" i="1" dirty="0">
                        <a:latin typeface="Cambria Math" panose="02040503050406030204" pitchFamily="18" charset="0"/>
                        <a:ea typeface="Microsoft JhengHei" panose="020B0604030504040204" pitchFamily="34" charset="-120"/>
                        <a:cs typeface="Times New Roman" panose="02020603050405020304" pitchFamily="18" charset="0"/>
                      </a:rPr>
                      <m:t>𝑘</m:t>
                    </m:r>
                    <m:r>
                      <a:rPr lang="en-US" altLang="zh-TW" sz="1200" i="1" dirty="0">
                        <a:latin typeface="Cambria Math" panose="02040503050406030204" pitchFamily="18" charset="0"/>
                        <a:ea typeface="Microsoft JhengHei" panose="020B0604030504040204" pitchFamily="34" charset="-120"/>
                        <a:cs typeface="Times New Roman" panose="02020603050405020304" pitchFamily="18" charset="0"/>
                      </a:rPr>
                      <m:t>+1</m:t>
                    </m:r>
                  </m:oMath>
                </a14:m>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位用戶的歷史購物籃序列中學習序列關係以及用戶的購買偏好。</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我們透過</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一個考量到時間的注意力機制來產生目標用戶的嵌入向量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𝑈</m:t>
                        </m:r>
                      </m:e>
                      <m:sub>
                        <m:r>
                          <a:rPr lang="en-US" altLang="zh-TW" sz="1200" b="0" i="1" smtClean="0">
                            <a:solidFill>
                              <a:schemeClr val="tx1"/>
                            </a:solidFill>
                            <a:latin typeface="Cambria Math" panose="02040503050406030204" pitchFamily="18" charset="0"/>
                          </a:rPr>
                          <m:t>𝑇𝑎𝑟𝑔𝑒𝑡</m:t>
                        </m:r>
                      </m:sub>
                    </m:sSub>
                    <m:r>
                      <a:rPr lang="en-US" altLang="zh-TW" sz="1200" b="0" i="1" smtClean="0">
                        <a:solidFill>
                          <a:schemeClr val="tx1"/>
                        </a:solidFill>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，以及每個鄰居的嵌入向量 </a:t>
                </a:r>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𝑈</m:t>
                        </m:r>
                      </m:e>
                      <m:sub>
                        <m:sSub>
                          <m:sSubPr>
                            <m:ctrlPr>
                              <a:rPr lang="en-US" altLang="zh-TW" sz="1200" i="1" smtClean="0">
                                <a:solidFill>
                                  <a:schemeClr val="tx1"/>
                                </a:solidFill>
                                <a:latin typeface="Cambria Math" panose="02040503050406030204" pitchFamily="18" charset="0"/>
                              </a:rPr>
                            </m:ctrlPr>
                          </m:sSubPr>
                          <m:e>
                            <m:r>
                              <a:rPr lang="en-US" altLang="zh-TW" sz="1200" b="0" i="1" smtClean="0">
                                <a:solidFill>
                                  <a:schemeClr val="tx1"/>
                                </a:solidFill>
                                <a:latin typeface="Cambria Math" panose="02040503050406030204" pitchFamily="18" charset="0"/>
                              </a:rPr>
                              <m:t>𝑛</m:t>
                            </m:r>
                          </m:e>
                          <m:sub>
                            <m:r>
                              <a:rPr lang="en-US" altLang="zh-TW" sz="1200" b="0" i="1" smtClean="0">
                                <a:solidFill>
                                  <a:schemeClr val="tx1"/>
                                </a:solidFill>
                                <a:latin typeface="Cambria Math" panose="02040503050406030204" pitchFamily="18" charset="0"/>
                              </a:rPr>
                              <m:t>1</m:t>
                            </m:r>
                          </m:sub>
                        </m:sSub>
                      </m:sub>
                    </m:sSub>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𝑈</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𝑛</m:t>
                            </m:r>
                          </m:e>
                          <m:sub>
                            <m:r>
                              <a:rPr lang="en-US" altLang="zh-TW" sz="1200" b="0" i="1" smtClean="0">
                                <a:solidFill>
                                  <a:schemeClr val="tx1"/>
                                </a:solidFill>
                                <a:latin typeface="Cambria Math" panose="02040503050406030204" pitchFamily="18" charset="0"/>
                              </a:rPr>
                              <m:t>2</m:t>
                            </m:r>
                          </m:sub>
                        </m:sSub>
                      </m:sub>
                    </m:sSub>
                    <m:r>
                      <a:rPr lang="en-US" altLang="zh-TW" sz="1200" b="0" i="1" smtClean="0">
                        <a:solidFill>
                          <a:schemeClr val="tx1"/>
                        </a:solidFill>
                        <a:latin typeface="Cambria Math" panose="02040503050406030204" pitchFamily="18" charset="0"/>
                      </a:rPr>
                      <m:t>,…,</m:t>
                    </m:r>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𝑈</m:t>
                        </m:r>
                      </m:e>
                      <m:sub>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𝑛</m:t>
                            </m:r>
                          </m:e>
                          <m:sub>
                            <m:r>
                              <a:rPr lang="en-US" altLang="zh-TW" sz="1200" b="0" i="1" smtClean="0">
                                <a:solidFill>
                                  <a:schemeClr val="tx1"/>
                                </a:solidFill>
                                <a:latin typeface="Cambria Math" panose="02040503050406030204" pitchFamily="18" charset="0"/>
                              </a:rPr>
                              <m:t>𝑘</m:t>
                            </m:r>
                          </m:sub>
                        </m:sSub>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。接著透過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Self-Attention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來為所有鄰居產生一個</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鄰居向量 </a:t>
                </a:r>
                <a14:m>
                  <m:oMath xmlns:m="http://schemas.openxmlformats.org/officeDocument/2006/math">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𝑈</m:t>
                        </m:r>
                      </m:e>
                      <m:sub>
                        <m:r>
                          <a:rPr lang="en-US" altLang="zh-TW" sz="1200" b="0" i="1" smtClean="0">
                            <a:solidFill>
                              <a:schemeClr val="tx1"/>
                            </a:solidFill>
                            <a:latin typeface="Cambria Math" panose="02040503050406030204" pitchFamily="18" charset="0"/>
                          </a:rPr>
                          <m:t>𝑁𝑒𝑖𝑔h𝑏𝑜𝑟</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預測階段</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：將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𝑈</m:t>
                        </m:r>
                      </m:e>
                      <m:sub>
                        <m:r>
                          <a:rPr lang="en-US" altLang="zh-TW" sz="1200" b="0" i="1" smtClean="0">
                            <a:latin typeface="Cambria Math" panose="02040503050406030204" pitchFamily="18" charset="0"/>
                          </a:rPr>
                          <m:t>𝑇𝑎𝑟𝑔𝑒𝑡</m:t>
                        </m:r>
                      </m:sub>
                    </m:sSub>
                    <m:r>
                      <a:rPr lang="en-US" altLang="zh-TW" sz="1200" b="0" i="1" smtClean="0">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𝑁𝑒𝑖𝑔h𝑏𝑜𝑟</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進行逐元素加總並通過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MLP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層進行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ReLU</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，以產生第二個預測分數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t>2</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DF93ACB4-832F-09BA-2418-4402E2836F3F}"/>
                  </a:ext>
                </a:extLst>
              </p:cNvPr>
              <p:cNvSpPr txBox="1">
                <a:spLocks noRot="1" noChangeAspect="1" noMove="1" noResize="1" noEditPoints="1" noAdjustHandles="1" noChangeArrowheads="1" noChangeShapeType="1" noTextEdit="1"/>
              </p:cNvSpPr>
              <p:nvPr/>
            </p:nvSpPr>
            <p:spPr>
              <a:xfrm>
                <a:off x="782141" y="1018320"/>
                <a:ext cx="7579718" cy="2835648"/>
              </a:xfrm>
              <a:prstGeom prst="rect">
                <a:avLst/>
              </a:prstGeom>
              <a:blipFill>
                <a:blip r:embed="rId6"/>
                <a:stretch>
                  <a:fillRect r="-2010" b="-21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125759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F93ACB4-832F-09BA-2418-4402E2836F3F}"/>
                  </a:ext>
                </a:extLst>
              </p:cNvPr>
              <p:cNvSpPr txBox="1"/>
              <p:nvPr/>
            </p:nvSpPr>
            <p:spPr>
              <a:xfrm>
                <a:off x="782141" y="1018320"/>
                <a:ext cx="7579718" cy="890052"/>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最後的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Final Prediction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則是考慮兩個子模型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各自產生的預測分數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sym typeface="Times New Roman"/>
                          </a:rPr>
                          <m:t>1</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2</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sym typeface="Times New Roman"/>
                      </a:rPr>
                      <m:t> </m:t>
                    </m:r>
                  </m:oMath>
                </a14:m>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，通過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Sigmoid</a:t>
                </a:r>
                <a:r>
                  <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函數來得到每個項目出現在下個購物籃的預測機率，</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排序後選擇前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個項目作為最終要推薦的項目集 </a:t>
                </a:r>
                <a14:m>
                  <m:oMath xmlns:m="http://schemas.openxmlformats.org/officeDocument/2006/math">
                    <m:r>
                      <a:rPr lang="en-US" altLang="zh-TW" sz="1200" b="0" i="1" smtClean="0">
                        <a:solidFill>
                          <a:schemeClr val="bg1">
                            <a:lumMod val="10000"/>
                          </a:schemeClr>
                        </a:solidFill>
                        <a:latin typeface="Cambria Math" panose="02040503050406030204" pitchFamily="18" charset="0"/>
                      </a:rPr>
                      <m:t>𝑌</m:t>
                    </m:r>
                    <m:r>
                      <a:rPr lang="en-US" altLang="zh-TW" sz="1200" b="0" i="1" smtClean="0">
                        <a:solidFill>
                          <a:schemeClr val="bg1">
                            <a:lumMod val="10000"/>
                          </a:schemeClr>
                        </a:solidFill>
                        <a:latin typeface="Cambria Math" panose="02040503050406030204" pitchFamily="18" charset="0"/>
                      </a:rPr>
                      <m:t>={</m:t>
                    </m:r>
                    <m:sSub>
                      <m:sSubPr>
                        <m:ctrlPr>
                          <a:rPr lang="en-US" altLang="zh-TW" sz="1200" b="0" i="1" smtClean="0">
                            <a:solidFill>
                              <a:schemeClr val="bg1">
                                <a:lumMod val="10000"/>
                              </a:schemeClr>
                            </a:solidFill>
                            <a:latin typeface="Cambria Math" panose="02040503050406030204" pitchFamily="18" charset="0"/>
                          </a:rPr>
                        </m:ctrlPr>
                      </m:sSubPr>
                      <m:e>
                        <m:r>
                          <a:rPr lang="en-US" altLang="zh-TW" sz="1200" b="0" i="1" smtClean="0">
                            <a:solidFill>
                              <a:schemeClr val="bg1">
                                <a:lumMod val="10000"/>
                              </a:schemeClr>
                            </a:solidFill>
                            <a:latin typeface="Cambria Math" panose="02040503050406030204" pitchFamily="18" charset="0"/>
                          </a:rPr>
                          <m:t>𝑦</m:t>
                        </m:r>
                      </m:e>
                      <m:sub>
                        <m:r>
                          <a:rPr lang="en-US" altLang="zh-TW" sz="1200" b="0" i="1" smtClean="0">
                            <a:solidFill>
                              <a:schemeClr val="bg1">
                                <a:lumMod val="10000"/>
                              </a:schemeClr>
                            </a:solidFill>
                            <a:latin typeface="Cambria Math" panose="02040503050406030204" pitchFamily="18" charset="0"/>
                          </a:rPr>
                          <m:t>1</m:t>
                        </m:r>
                      </m:sub>
                    </m:sSub>
                    <m:r>
                      <a:rPr lang="en-US" altLang="zh-TW" sz="1200" b="0" i="1" smtClean="0">
                        <a:solidFill>
                          <a:schemeClr val="bg1">
                            <a:lumMod val="10000"/>
                          </a:schemeClr>
                        </a:solidFill>
                        <a:latin typeface="Cambria Math" panose="02040503050406030204" pitchFamily="18" charset="0"/>
                      </a:rPr>
                      <m:t>, </m:t>
                    </m:r>
                    <m:sSub>
                      <m:sSubPr>
                        <m:ctrlPr>
                          <a:rPr lang="en-US" altLang="zh-TW" sz="1200" b="0" i="1" smtClean="0">
                            <a:solidFill>
                              <a:schemeClr val="bg1">
                                <a:lumMod val="10000"/>
                              </a:schemeClr>
                            </a:solidFill>
                            <a:latin typeface="Cambria Math" panose="02040503050406030204" pitchFamily="18" charset="0"/>
                          </a:rPr>
                        </m:ctrlPr>
                      </m:sSubPr>
                      <m:e>
                        <m:r>
                          <a:rPr lang="en-US" altLang="zh-TW" sz="1200" b="0" i="1" smtClean="0">
                            <a:solidFill>
                              <a:schemeClr val="bg1">
                                <a:lumMod val="10000"/>
                              </a:schemeClr>
                            </a:solidFill>
                            <a:latin typeface="Cambria Math" panose="02040503050406030204" pitchFamily="18" charset="0"/>
                          </a:rPr>
                          <m:t>𝑦</m:t>
                        </m:r>
                      </m:e>
                      <m:sub>
                        <m:r>
                          <a:rPr lang="en-US" altLang="zh-TW" sz="1200" b="0" i="1" smtClean="0">
                            <a:solidFill>
                              <a:schemeClr val="bg1">
                                <a:lumMod val="10000"/>
                              </a:schemeClr>
                            </a:solidFill>
                            <a:latin typeface="Cambria Math" panose="02040503050406030204" pitchFamily="18" charset="0"/>
                          </a:rPr>
                          <m:t>2</m:t>
                        </m:r>
                      </m:sub>
                    </m:sSub>
                    <m:r>
                      <a:rPr lang="en-US" altLang="zh-TW" sz="1200" b="0" i="1" smtClean="0">
                        <a:solidFill>
                          <a:schemeClr val="bg1">
                            <a:lumMod val="10000"/>
                          </a:schemeClr>
                        </a:solidFill>
                        <a:latin typeface="Cambria Math" panose="02040503050406030204" pitchFamily="18" charset="0"/>
                      </a:rPr>
                      <m:t>, …, </m:t>
                    </m:r>
                    <m:sSub>
                      <m:sSubPr>
                        <m:ctrlPr>
                          <a:rPr lang="en-US" altLang="zh-TW" sz="1200" b="0" i="1" smtClean="0">
                            <a:solidFill>
                              <a:schemeClr val="bg1">
                                <a:lumMod val="10000"/>
                              </a:schemeClr>
                            </a:solidFill>
                            <a:latin typeface="Cambria Math" panose="02040503050406030204" pitchFamily="18" charset="0"/>
                          </a:rPr>
                        </m:ctrlPr>
                      </m:sSubPr>
                      <m:e>
                        <m:r>
                          <a:rPr lang="en-US" altLang="zh-TW" sz="1200" b="0" i="1" smtClean="0">
                            <a:solidFill>
                              <a:schemeClr val="bg1">
                                <a:lumMod val="10000"/>
                              </a:schemeClr>
                            </a:solidFill>
                            <a:latin typeface="Cambria Math" panose="02040503050406030204" pitchFamily="18" charset="0"/>
                          </a:rPr>
                          <m:t>𝑦</m:t>
                        </m:r>
                      </m:e>
                      <m:sub>
                        <m:r>
                          <a:rPr lang="en-US" altLang="zh-TW" sz="1200" b="0" i="1" smtClean="0">
                            <a:solidFill>
                              <a:schemeClr val="bg1">
                                <a:lumMod val="10000"/>
                              </a:schemeClr>
                            </a:solidFill>
                            <a:latin typeface="Cambria Math" panose="02040503050406030204" pitchFamily="18" charset="0"/>
                          </a:rPr>
                          <m:t>𝐾</m:t>
                        </m:r>
                      </m:sub>
                    </m:sSub>
                    <m:r>
                      <a:rPr lang="en-US" altLang="zh-TW" sz="1200" b="0" i="1" smtClean="0">
                        <a:solidFill>
                          <a:schemeClr val="bg1">
                            <a:lumMod val="10000"/>
                          </a:schemeClr>
                        </a:solidFill>
                        <a:latin typeface="Cambria Math" panose="02040503050406030204" pitchFamily="18" charset="0"/>
                      </a:rPr>
                      <m:t>}</m:t>
                    </m:r>
                  </m:oMath>
                </a14:m>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DF93ACB4-832F-09BA-2418-4402E2836F3F}"/>
                  </a:ext>
                </a:extLst>
              </p:cNvPr>
              <p:cNvSpPr txBox="1">
                <a:spLocks noRot="1" noChangeAspect="1" noMove="1" noResize="1" noEditPoints="1" noAdjustHandles="1" noChangeArrowheads="1" noChangeShapeType="1" noTextEdit="1"/>
              </p:cNvSpPr>
              <p:nvPr/>
            </p:nvSpPr>
            <p:spPr>
              <a:xfrm>
                <a:off x="782141" y="1018320"/>
                <a:ext cx="7579718" cy="890052"/>
              </a:xfrm>
              <a:prstGeom prst="rect">
                <a:avLst/>
              </a:prstGeom>
              <a:blipFill>
                <a:blip r:embed="rId6"/>
                <a:stretch>
                  <a:fillRect r="-2007" b="-4225"/>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264721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675" name="文字方塊 1674">
            <a:extLst>
              <a:ext uri="{FF2B5EF4-FFF2-40B4-BE49-F238E27FC236}">
                <a16:creationId xmlns:a16="http://schemas.microsoft.com/office/drawing/2014/main" id="{EE894AFD-AA6A-8200-3FCB-28E6CE9978E6}"/>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p:sp>
        <p:nvSpPr>
          <p:cNvPr id="2" name="文字方塊 1">
            <a:extLst>
              <a:ext uri="{FF2B5EF4-FFF2-40B4-BE49-F238E27FC236}">
                <a16:creationId xmlns:a16="http://schemas.microsoft.com/office/drawing/2014/main" id="{ADF2B865-7F64-ABA3-85FA-3347C58B91CF}"/>
              </a:ext>
            </a:extLst>
          </p:cNvPr>
          <p:cNvSpPr txBox="1"/>
          <p:nvPr/>
        </p:nvSpPr>
        <p:spPr>
          <a:xfrm>
            <a:off x="3682974" y="4340812"/>
            <a:ext cx="1778051" cy="253916"/>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3</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PIFTA4Rec</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模型框架</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4" name="圖片 3" descr="一張含有 螢幕擷取畫面, 文字, 軟體, 多媒體軟體 的圖片&#10;&#10;自動產生的描述">
            <a:extLst>
              <a:ext uri="{FF2B5EF4-FFF2-40B4-BE49-F238E27FC236}">
                <a16:creationId xmlns:a16="http://schemas.microsoft.com/office/drawing/2014/main" id="{BD90D91F-C442-D818-11C2-51A7AE3CE39C}"/>
              </a:ext>
            </a:extLst>
          </p:cNvPr>
          <p:cNvPicPr>
            <a:picLocks noChangeAspect="1"/>
          </p:cNvPicPr>
          <p:nvPr/>
        </p:nvPicPr>
        <p:blipFill>
          <a:blip r:embed="rId6"/>
          <a:stretch>
            <a:fillRect/>
          </a:stretch>
        </p:blipFill>
        <p:spPr>
          <a:xfrm>
            <a:off x="1553449" y="728586"/>
            <a:ext cx="6037099" cy="3583244"/>
          </a:xfrm>
          <a:prstGeom prst="rect">
            <a:avLst/>
          </a:prstGeom>
        </p:spPr>
      </p:pic>
    </p:spTree>
    <p:extLst>
      <p:ext uri="{BB962C8B-B14F-4D97-AF65-F5344CB8AC3E}">
        <p14:creationId xmlns:p14="http://schemas.microsoft.com/office/powerpoint/2010/main" val="2578324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E7DEDB3F-A12A-A56A-317E-D49B600DB950}"/>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7F9F6915-FA90-FD20-7E83-47590B62B146}"/>
              </a:ext>
            </a:extLst>
          </p:cNvPr>
          <p:cNvSpPr txBox="1"/>
          <p:nvPr/>
        </p:nvSpPr>
        <p:spPr>
          <a:xfrm>
            <a:off x="2494772" y="3993721"/>
            <a:ext cx="4831274" cy="305533"/>
          </a:xfrm>
          <a:prstGeom prst="rect">
            <a:avLst/>
          </a:prstGeom>
          <a:noFill/>
        </p:spPr>
        <p:txBody>
          <a:bodyPr wrap="square" rtlCol="0">
            <a:spAutoFit/>
          </a:bodyPr>
          <a:lstStyle/>
          <a:p>
            <a:pPr algn="ctr">
              <a:lnSpc>
                <a:spcPct val="150000"/>
              </a:lnSpc>
            </a:pP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4</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KIM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資料前處理階段</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2" name="圖片 11">
            <a:extLst>
              <a:ext uri="{FF2B5EF4-FFF2-40B4-BE49-F238E27FC236}">
                <a16:creationId xmlns:a16="http://schemas.microsoft.com/office/drawing/2014/main" id="{DEC99BFB-2158-D960-D681-8FD7827E82A4}"/>
              </a:ext>
            </a:extLst>
          </p:cNvPr>
          <p:cNvPicPr>
            <a:picLocks noChangeAspect="1"/>
          </p:cNvPicPr>
          <p:nvPr/>
        </p:nvPicPr>
        <p:blipFill>
          <a:blip r:embed="rId6"/>
          <a:stretch>
            <a:fillRect/>
          </a:stretch>
        </p:blipFill>
        <p:spPr>
          <a:xfrm>
            <a:off x="1415028" y="764497"/>
            <a:ext cx="7028006" cy="3239713"/>
          </a:xfrm>
          <a:prstGeom prst="rect">
            <a:avLst/>
          </a:prstGeom>
        </p:spPr>
      </p:pic>
    </p:spTree>
    <p:extLst>
      <p:ext uri="{BB962C8B-B14F-4D97-AF65-F5344CB8AC3E}">
        <p14:creationId xmlns:p14="http://schemas.microsoft.com/office/powerpoint/2010/main" val="1541118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Introduction</a:t>
            </a:r>
            <a:endParaRPr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8800" dirty="0">
                <a:latin typeface="Microsoft JhengHei" panose="020B0604030504040204" pitchFamily="34" charset="-120"/>
                <a:ea typeface="Microsoft JhengHei" panose="020B0604030504040204" pitchFamily="34" charset="-120"/>
              </a:rPr>
              <a:t>緒論</a:t>
            </a:r>
            <a:endParaRPr sz="88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E7DEDB3F-A12A-A56A-317E-D49B600DB950}"/>
              </a:ext>
            </a:extLst>
          </p:cNvPr>
          <p:cNvSpPr txBox="1"/>
          <p:nvPr/>
        </p:nvSpPr>
        <p:spPr>
          <a:xfrm>
            <a:off x="607925" y="647368"/>
            <a:ext cx="3719525" cy="376834"/>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3.2 </a:t>
            </a:r>
            <a:r>
              <a:rPr lang="zh-TW" altLang="en-US" sz="1400" b="1" dirty="0">
                <a:latin typeface="Times New Roman" panose="02020603050405020304" pitchFamily="18" charset="0"/>
                <a:cs typeface="Times New Roman" panose="02020603050405020304" pitchFamily="18" charset="0"/>
              </a:rPr>
              <a:t>概述</a:t>
            </a:r>
            <a:endParaRPr lang="en-US" altLang="zh-TW" sz="1400" b="1"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7F9F6915-FA90-FD20-7E83-47590B62B146}"/>
              </a:ext>
            </a:extLst>
          </p:cNvPr>
          <p:cNvSpPr txBox="1"/>
          <p:nvPr/>
        </p:nvSpPr>
        <p:spPr>
          <a:xfrm>
            <a:off x="1931164" y="3584318"/>
            <a:ext cx="5507693" cy="305533"/>
          </a:xfrm>
          <a:prstGeom prst="rect">
            <a:avLst/>
          </a:prstGeom>
          <a:noFill/>
        </p:spPr>
        <p:txBody>
          <a:bodyPr wrap="square" rtlCol="0">
            <a:spAutoFit/>
          </a:bodyPr>
          <a:lstStyle/>
          <a:p>
            <a:pPr algn="ctr">
              <a:lnSpc>
                <a:spcPct val="150000"/>
              </a:lnSpc>
            </a:pP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5</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DLIM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資料前處理階段</a:t>
            </a:r>
            <a:endPar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1" name="圖片 10">
            <a:extLst>
              <a:ext uri="{FF2B5EF4-FFF2-40B4-BE49-F238E27FC236}">
                <a16:creationId xmlns:a16="http://schemas.microsoft.com/office/drawing/2014/main" id="{0CD753FD-0092-51F3-6B35-2BC8546CC247}"/>
              </a:ext>
            </a:extLst>
          </p:cNvPr>
          <p:cNvPicPr>
            <a:picLocks noChangeAspect="1"/>
          </p:cNvPicPr>
          <p:nvPr/>
        </p:nvPicPr>
        <p:blipFill>
          <a:blip r:embed="rId6"/>
          <a:stretch>
            <a:fillRect/>
          </a:stretch>
        </p:blipFill>
        <p:spPr>
          <a:xfrm>
            <a:off x="1555742" y="1449118"/>
            <a:ext cx="6032515" cy="2132925"/>
          </a:xfrm>
          <a:prstGeom prst="rect">
            <a:avLst/>
          </a:prstGeom>
        </p:spPr>
      </p:pic>
    </p:spTree>
    <p:extLst>
      <p:ext uri="{BB962C8B-B14F-4D97-AF65-F5344CB8AC3E}">
        <p14:creationId xmlns:p14="http://schemas.microsoft.com/office/powerpoint/2010/main" val="8876615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3.3.1 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User &amp; Neighbor</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9803E8D-218E-0D97-4FB5-E78471DE8727}"/>
                  </a:ext>
                </a:extLst>
              </p:cNvPr>
              <p:cNvSpPr txBox="1"/>
              <p:nvPr/>
            </p:nvSpPr>
            <p:spPr>
              <a:xfrm>
                <a:off x="799285" y="1306651"/>
                <a:ext cx="7559970" cy="2634183"/>
              </a:xfrm>
              <a:prstGeom prst="rect">
                <a:avLst/>
              </a:prstGeom>
              <a:noFill/>
            </p:spPr>
            <p:txBody>
              <a:bodyPr wrap="square" rtlCol="0">
                <a:spAutoFit/>
              </a:bodyPr>
              <a:lstStyle/>
              <a:p>
                <a:pPr algn="just">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KNN-based 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的前處理流程如圖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所示。本階段是引用先前研究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[36]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所提出的編碼方法，來獲得目標用戶的嵌入向量</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zh-TW" altLang="en-US" sz="1200" b="0" i="1" smtClean="0">
                            <a:solidFill>
                              <a:schemeClr val="accent3">
                                <a:lumMod val="10000"/>
                              </a:schemeClr>
                            </a:solidFill>
                            <a:latin typeface="Cambria Math" panose="02040503050406030204" pitchFamily="18" charset="0"/>
                          </a:rPr>
                          <m:t> </m:t>
                        </m:r>
                        <m:r>
                          <a:rPr lang="en-US" altLang="zh-TW" sz="1200" i="1">
                            <a:solidFill>
                              <a:schemeClr val="accent3">
                                <a:lumMod val="10000"/>
                              </a:schemeClr>
                            </a:solidFill>
                            <a:latin typeface="Cambria Math" panose="02040503050406030204" pitchFamily="18" charset="0"/>
                          </a:rPr>
                          <m:t>𝑈</m:t>
                        </m:r>
                      </m:e>
                      <m:sub>
                        <m:r>
                          <a:rPr lang="en-US" altLang="zh-TW" sz="1200" i="1">
                            <a:solidFill>
                              <a:schemeClr val="accent3">
                                <a:lumMod val="10000"/>
                              </a:schemeClr>
                            </a:solidFill>
                            <a:latin typeface="Cambria Math" panose="02040503050406030204" pitchFamily="18" charset="0"/>
                          </a:rPr>
                          <m:t>𝑡𝑎𝑟𝑔𝑒𝑡</m:t>
                        </m:r>
                      </m:sub>
                      <m:sup>
                        <m:r>
                          <a:rPr lang="en-US" altLang="zh-TW" sz="120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以及每個目標用戶最接近的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個鄰居的平均嵌入向量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𝑛𝑏𝑟</m:t>
                            </m:r>
                          </m:e>
                          <m:sub>
                            <m:r>
                              <a:rPr kumimoji="1" lang="en-US" altLang="zh-TW" sz="1200" i="1">
                                <a:latin typeface="Cambria Math" panose="02040503050406030204" pitchFamily="18" charset="0"/>
                              </a:rPr>
                              <m:t>𝑎𝑟𝑔</m:t>
                            </m:r>
                          </m:sub>
                        </m:sSub>
                      </m:sub>
                      <m:sup>
                        <m:r>
                          <a:rPr kumimoji="1" lang="en-US" altLang="zh-TW" sz="1200" i="1">
                            <a:latin typeface="Cambria Math" panose="02040503050406030204" pitchFamily="18" charset="0"/>
                          </a:rPr>
                          <m:t>𝑘𝑛𝑛</m:t>
                        </m:r>
                      </m:sup>
                    </m:sSubSup>
                    <m:r>
                      <a:rPr kumimoji="1" lang="en-US" altLang="zh-TW" sz="1200" i="1">
                        <a:latin typeface="Cambria Math" panose="02040503050406030204" pitchFamily="18" charset="0"/>
                      </a:rPr>
                      <m:t> </m:t>
                    </m:r>
                    <m:r>
                      <a:rPr kumimoji="1" lang="zh-TW" altLang="en-US" sz="1200" i="1">
                        <a:latin typeface="Cambria Math" panose="02040503050406030204" pitchFamily="18" charset="0"/>
                      </a:rPr>
                      <m:t>。</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其方法內容如下：</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首先，在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中，給定所有用戶的歷史購物籃序列，我們將直觀地利用「哪些項目存在於購物籃中」的概念來生成每個購物籃的嵌入向量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。具體來說，我們以 </a:t>
                </a:r>
                <a14:m>
                  <m:oMath xmlns:m="http://schemas.openxmlformats.org/officeDocument/2006/math">
                    <m:d>
                      <m:dPr>
                        <m:begChr m:val="|"/>
                        <m:endChr m:val="|"/>
                        <m:ctrlPr>
                          <a:rPr lang="en-US" altLang="zh-TW" sz="1200" i="1" dirty="0">
                            <a:latin typeface="Cambria Math" panose="02040503050406030204" pitchFamily="18" charset="0"/>
                          </a:rPr>
                        </m:ctrlPr>
                      </m:dPr>
                      <m:e>
                        <m:r>
                          <a:rPr lang="en-US" altLang="zh-TW" sz="1200" i="1" dirty="0">
                            <a:latin typeface="Cambria Math" panose="02040503050406030204" pitchFamily="18" charset="0"/>
                          </a:rPr>
                          <m:t>𝐼</m:t>
                        </m:r>
                      </m:e>
                    </m:d>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值作為購物籃嵌入向量的維度，而每個項目 </a:t>
                </a:r>
                <a14:m>
                  <m:oMath xmlns:m="http://schemas.openxmlformats.org/officeDocument/2006/math">
                    <m:r>
                      <a:rPr lang="en-US" altLang="zh-TW" sz="1200" b="0" i="1" dirty="0" smtClean="0">
                        <a:latin typeface="Cambria Math" panose="02040503050406030204" pitchFamily="18" charset="0"/>
                      </a:rPr>
                      <m:t>𝑖</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𝐼</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，則根據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來確定其在嵌入向量中的位置。若某項目存在於購物籃中，其對應位置的值將為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；若不存在，則為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。這種表示方式類似於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One-Hot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編碼，每個項目只會在其對應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的位置有值。例如，有一個購物籃中只有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的項目，則該購物籃的嵌入向量即為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 0, 1,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A9803E8D-218E-0D97-4FB5-E78471DE8727}"/>
                  </a:ext>
                </a:extLst>
              </p:cNvPr>
              <p:cNvSpPr txBox="1">
                <a:spLocks noRot="1" noChangeAspect="1" noMove="1" noResize="1" noEditPoints="1" noAdjustHandles="1" noChangeArrowheads="1" noChangeShapeType="1" noTextEdit="1"/>
              </p:cNvSpPr>
              <p:nvPr/>
            </p:nvSpPr>
            <p:spPr>
              <a:xfrm>
                <a:off x="799285" y="1306651"/>
                <a:ext cx="7559970" cy="2634183"/>
              </a:xfrm>
              <a:prstGeom prst="rect">
                <a:avLst/>
              </a:prstGeom>
              <a:blipFill>
                <a:blip r:embed="rId6"/>
                <a:stretch>
                  <a:fillRect r="-81"/>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464581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3.3.1 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User &amp; Neighbor</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A9803E8D-218E-0D97-4FB5-E78471DE8727}"/>
                  </a:ext>
                </a:extLst>
              </p:cNvPr>
              <p:cNvSpPr txBox="1"/>
              <p:nvPr/>
            </p:nvSpPr>
            <p:spPr>
              <a:xfrm>
                <a:off x="863510" y="1306651"/>
                <a:ext cx="7416980" cy="2932278"/>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獲取每個購物籃嵌入向量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後，在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User Embedding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中，對於用戶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，我們利用其所有購物籃嵌入向量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1</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 </m:t>
                    </m:r>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m:t>
                    </m:r>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2</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ea typeface="Microsoft JhengHei" panose="020B0604030504040204" pitchFamily="34" charset="-120"/>
                    <a:cs typeface="Times New Roman" panose="02020603050405020304" pitchFamily="18" charset="0"/>
                  </a:rPr>
                  <a:t>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，以及一種分群計算時間權重方式，來衡量每一次購買的重要性，以產生用戶 </a:t>
                </a:r>
                <a14:m>
                  <m:oMath xmlns:m="http://schemas.openxmlformats.org/officeDocument/2006/math">
                    <m:r>
                      <a:rPr lang="en-US" altLang="zh-TW" sz="12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r>
                      <a:rPr lang="zh-TW" altLang="en-US" sz="1200" b="0" i="0"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的嵌入向量 </a:t>
                </a:r>
                <a14:m>
                  <m:oMath xmlns:m="http://schemas.openxmlformats.org/officeDocument/2006/math">
                    <m:sSub>
                      <m:sSubPr>
                        <m:ctrlPr>
                          <a:rPr lang="en-US" altLang="zh-TW" sz="120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。在這裡，分為以下兩個步驟：</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28600" indent="-228600" algn="just">
                  <a:lnSpc>
                    <a:spcPct val="150000"/>
                  </a:lnSpc>
                  <a:buFont typeface="+mj-lt"/>
                  <a:buAutoNum type="arabicParenR"/>
                </a:pPr>
                <a:r>
                  <a:rPr lang="zh-TW" altLang="en-US" sz="1200" dirty="0"/>
                  <a:t>我們將用戶 </a:t>
                </a:r>
                <a14:m>
                  <m:oMath xmlns:m="http://schemas.openxmlformats.org/officeDocument/2006/math">
                    <m:r>
                      <a:rPr lang="en-US" altLang="zh-TW" sz="1200" i="1" dirty="0" smtClean="0">
                        <a:latin typeface="Cambria Math" panose="02040503050406030204" pitchFamily="18" charset="0"/>
                      </a:rPr>
                      <m:t>𝑢</m:t>
                    </m:r>
                  </m:oMath>
                </a14:m>
                <a:r>
                  <a:rPr lang="en-US" altLang="zh-TW" sz="1200" dirty="0"/>
                  <a:t> </a:t>
                </a:r>
                <a:r>
                  <a:rPr lang="zh-TW" altLang="en-US" sz="1200" dirty="0"/>
                  <a:t>的 </a:t>
                </a:r>
                <a14:m>
                  <m:oMath xmlns:m="http://schemas.openxmlformats.org/officeDocument/2006/math">
                    <m:r>
                      <a:rPr lang="en-US" altLang="zh-TW" sz="1200" i="1" dirty="0" smtClean="0">
                        <a:latin typeface="Cambria Math" panose="02040503050406030204" pitchFamily="18" charset="0"/>
                      </a:rPr>
                      <m:t>𝑡</m:t>
                    </m:r>
                  </m:oMath>
                </a14:m>
                <a:r>
                  <a:rPr lang="en-US" altLang="zh-TW" sz="1200" dirty="0"/>
                  <a:t> </a:t>
                </a:r>
                <a:r>
                  <a:rPr lang="zh-TW" altLang="en-US" sz="1200" dirty="0"/>
                  <a:t>個</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購物籃嵌入向量</a:t>
                </a:r>
                <a:r>
                  <a:rPr lang="zh-TW" altLang="en-US" sz="1200" dirty="0"/>
                  <a:t>平均分為 </a:t>
                </a:r>
                <a14:m>
                  <m:oMath xmlns:m="http://schemas.openxmlformats.org/officeDocument/2006/math">
                    <m:r>
                      <a:rPr lang="en-US" altLang="zh-TW" sz="1200" i="1" dirty="0" smtClean="0">
                        <a:latin typeface="Cambria Math" panose="02040503050406030204" pitchFamily="18" charset="0"/>
                      </a:rPr>
                      <m:t>𝑚</m:t>
                    </m:r>
                  </m:oMath>
                </a14:m>
                <a:r>
                  <a:rPr lang="en-US" altLang="zh-TW" sz="1200" dirty="0"/>
                  <a:t> </a:t>
                </a:r>
                <a:r>
                  <a:rPr lang="zh-TW" altLang="en-US" sz="1200" dirty="0"/>
                  <a:t>組，並將組大小表示為 </a:t>
                </a:r>
                <a14:m>
                  <m:oMath xmlns:m="http://schemas.openxmlformats.org/officeDocument/2006/math">
                    <m:r>
                      <a:rPr lang="en-US" altLang="zh-TW" sz="1200" i="1" dirty="0" smtClean="0">
                        <a:latin typeface="Cambria Math" panose="02040503050406030204" pitchFamily="18" charset="0"/>
                      </a:rPr>
                      <m:t>𝑥</m:t>
                    </m:r>
                    <m:r>
                      <a:rPr lang="en-US" altLang="zh-TW" sz="1200" i="1" dirty="0" smtClean="0">
                        <a:latin typeface="Cambria Math" panose="02040503050406030204" pitchFamily="18" charset="0"/>
                      </a:rPr>
                      <m:t> = </m:t>
                    </m:r>
                    <m:f>
                      <m:fPr>
                        <m:ctrlPr>
                          <a:rPr lang="en-US" altLang="zh-TW" sz="1200" i="1" dirty="0" smtClean="0">
                            <a:latin typeface="Cambria Math" panose="02040503050406030204" pitchFamily="18" charset="0"/>
                          </a:rPr>
                        </m:ctrlPr>
                      </m:fPr>
                      <m:num>
                        <m:r>
                          <a:rPr lang="en-US" altLang="zh-TW" sz="1200" b="0" i="1" dirty="0" smtClean="0">
                            <a:latin typeface="Cambria Math" panose="02040503050406030204" pitchFamily="18" charset="0"/>
                          </a:rPr>
                          <m:t>𝑡</m:t>
                        </m:r>
                      </m:num>
                      <m:den>
                        <m:r>
                          <a:rPr lang="en-US" altLang="zh-TW" sz="1200" b="0" i="1" dirty="0" smtClean="0">
                            <a:latin typeface="Cambria Math" panose="02040503050406030204" pitchFamily="18" charset="0"/>
                          </a:rPr>
                          <m:t>𝑚</m:t>
                        </m:r>
                      </m:den>
                    </m:f>
                  </m:oMath>
                </a14:m>
                <a:r>
                  <a:rPr lang="zh-TW" altLang="en-US" sz="1200" dirty="0"/>
                  <a:t>。而每個組內的第 </a:t>
                </a:r>
                <a14:m>
                  <m:oMath xmlns:m="http://schemas.openxmlformats.org/officeDocument/2006/math">
                    <m:r>
                      <a:rPr lang="en-US" altLang="zh-TW" sz="1200" i="1" dirty="0" smtClean="0">
                        <a:latin typeface="Cambria Math" panose="02040503050406030204" pitchFamily="18" charset="0"/>
                      </a:rPr>
                      <m:t>𝑗</m:t>
                    </m:r>
                    <m:r>
                      <a:rPr lang="en-US" altLang="zh-TW" sz="1200" i="1" dirty="0" smtClean="0">
                        <a:latin typeface="Cambria Math" panose="02040503050406030204" pitchFamily="18" charset="0"/>
                      </a:rPr>
                      <m:t> </m:t>
                    </m:r>
                  </m:oMath>
                </a14:m>
                <a:r>
                  <a:rPr lang="zh-TW" altLang="en-US" sz="1200" dirty="0"/>
                  <a:t>個向量（按時間順序）乘以時間衰減權重 </a:t>
                </a:r>
                <a14:m>
                  <m:oMath xmlns:m="http://schemas.openxmlformats.org/officeDocument/2006/math">
                    <m:sSubSup>
                      <m:sSubSupPr>
                        <m:ctrlPr>
                          <a:rPr lang="en-US" altLang="zh-TW" sz="1200" i="1" smtClean="0">
                            <a:latin typeface="Cambria Math" panose="02040503050406030204" pitchFamily="18" charset="0"/>
                          </a:rPr>
                        </m:ctrlPr>
                      </m:sSubSupPr>
                      <m:e>
                        <m:r>
                          <a:rPr lang="en-US" altLang="zh-TW" sz="1200" b="0" i="1" smtClean="0">
                            <a:latin typeface="Cambria Math" panose="02040503050406030204" pitchFamily="18" charset="0"/>
                          </a:rPr>
                          <m:t>𝑟</m:t>
                        </m:r>
                      </m:e>
                      <m:sub>
                        <m:r>
                          <a:rPr lang="en-US" altLang="zh-TW" sz="1200" b="0" i="1" smtClean="0">
                            <a:latin typeface="Cambria Math" panose="02040503050406030204" pitchFamily="18" charset="0"/>
                          </a:rPr>
                          <m:t>𝑏</m:t>
                        </m:r>
                      </m:sub>
                      <m:sup>
                        <m:r>
                          <a:rPr lang="en-US" altLang="zh-TW" sz="1200" b="0" i="1" smtClean="0">
                            <a:latin typeface="Cambria Math" panose="02040503050406030204" pitchFamily="18" charset="0"/>
                          </a:rPr>
                          <m:t>𝑥</m:t>
                        </m:r>
                        <m:r>
                          <a:rPr lang="en-US" altLang="zh-TW" sz="1200" b="0" i="1" smtClean="0">
                            <a:latin typeface="Cambria Math" panose="02040503050406030204" pitchFamily="18" charset="0"/>
                          </a:rPr>
                          <m:t>−</m:t>
                        </m:r>
                        <m:r>
                          <a:rPr lang="en-US" altLang="zh-TW" sz="1200" b="0" i="1" smtClean="0">
                            <a:latin typeface="Cambria Math" panose="02040503050406030204" pitchFamily="18" charset="0"/>
                          </a:rPr>
                          <m:t>𝑗</m:t>
                        </m:r>
                      </m:sup>
                    </m:sSubSup>
                  </m:oMath>
                </a14:m>
                <a:r>
                  <a:rPr lang="zh-TW" altLang="en-US" sz="1200" dirty="0"/>
                  <a:t>，其中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𝑟</m:t>
                        </m:r>
                      </m:e>
                      <m:sub>
                        <m:r>
                          <a:rPr lang="en-US" altLang="zh-TW" sz="1200" b="0" i="1" smtClean="0">
                            <a:latin typeface="Cambria Math" panose="02040503050406030204" pitchFamily="18" charset="0"/>
                          </a:rPr>
                          <m:t>𝑏</m:t>
                        </m:r>
                      </m:sub>
                    </m:sSub>
                  </m:oMath>
                </a14:m>
                <a:r>
                  <a:rPr lang="zh-TW" altLang="en-US" sz="1200" dirty="0"/>
                  <a:t> 是組內的時間衰減比率。然後，我們計算每組內加權向量的平均向量，作為對應的組向量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𝑣</m:t>
                        </m:r>
                      </m:e>
                      <m:sub>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𝑔𝑟𝑜𝑢𝑝</m:t>
                            </m:r>
                          </m:e>
                          <m:sub>
                            <m:r>
                              <a:rPr lang="en-US" altLang="zh-TW" sz="1200" b="0" i="1" smtClean="0">
                                <a:latin typeface="Cambria Math" panose="02040503050406030204" pitchFamily="18" charset="0"/>
                              </a:rPr>
                              <m:t>𝑖</m:t>
                            </m:r>
                          </m:sub>
                        </m:sSub>
                      </m:sub>
                    </m:sSub>
                  </m:oMath>
                </a14:m>
                <a:r>
                  <a:rPr lang="zh-TW" altLang="en-US" sz="1200" dirty="0"/>
                  <a:t>。 如果向量不能均分，則除了第一組大小為 </a:t>
                </a:r>
                <a14:m>
                  <m:oMath xmlns:m="http://schemas.openxmlformats.org/officeDocument/2006/math">
                    <m:r>
                      <a:rPr lang="en-US" altLang="zh-TW" sz="1200" i="1" dirty="0" smtClean="0">
                        <a:solidFill>
                          <a:schemeClr val="tx1"/>
                        </a:solidFill>
                        <a:latin typeface="Cambria Math" panose="02040503050406030204" pitchFamily="18" charset="0"/>
                      </a:rPr>
                      <m:t>𝑡</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𝑥</m:t>
                    </m:r>
                    <m:r>
                      <a:rPr lang="en-US" altLang="zh-TW" sz="1200" i="1" dirty="0" smtClean="0">
                        <a:solidFill>
                          <a:schemeClr val="tx1"/>
                        </a:solidFill>
                        <a:latin typeface="Cambria Math" panose="02040503050406030204" pitchFamily="18" charset="0"/>
                      </a:rPr>
                      <m:t>·(</m:t>
                    </m:r>
                    <m:r>
                      <a:rPr lang="en-US" altLang="zh-TW" sz="1200" i="1" dirty="0" smtClean="0">
                        <a:solidFill>
                          <a:schemeClr val="tx1"/>
                        </a:solidFill>
                        <a:latin typeface="Cambria Math" panose="02040503050406030204" pitchFamily="18" charset="0"/>
                      </a:rPr>
                      <m:t>𝑚</m:t>
                    </m:r>
                    <m:r>
                      <a:rPr lang="en-US" altLang="zh-TW" sz="1200" b="0" i="1" dirty="0" smtClean="0">
                        <a:solidFill>
                          <a:schemeClr val="tx1"/>
                        </a:solidFill>
                        <a:latin typeface="Cambria Math" panose="02040503050406030204" pitchFamily="18" charset="0"/>
                      </a:rPr>
                      <m:t>−1</m:t>
                    </m:r>
                    <m:r>
                      <a:rPr lang="en-US" altLang="zh-TW" sz="1200" i="1" dirty="0" smtClean="0">
                        <a:solidFill>
                          <a:schemeClr val="tx1"/>
                        </a:solidFill>
                        <a:latin typeface="Cambria Math" panose="02040503050406030204" pitchFamily="18" charset="0"/>
                      </a:rPr>
                      <m:t>) </m:t>
                    </m:r>
                  </m:oMath>
                </a14:m>
                <a:r>
                  <a:rPr lang="zh-TW" altLang="en-US" sz="1200" dirty="0"/>
                  <a:t>外，其餘組大小 </a:t>
                </a:r>
                <a14:m>
                  <m:oMath xmlns:m="http://schemas.openxmlformats.org/officeDocument/2006/math">
                    <m:r>
                      <a:rPr lang="en-US" altLang="zh-TW" sz="1200" i="1" dirty="0">
                        <a:latin typeface="Cambria Math" panose="02040503050406030204" pitchFamily="18" charset="0"/>
                      </a:rPr>
                      <m:t>𝑥</m:t>
                    </m:r>
                    <m:r>
                      <a:rPr lang="zh-TW" altLang="en-US" sz="1200" b="0" i="0" dirty="0" smtClean="0">
                        <a:latin typeface="Cambria Math" panose="02040503050406030204" pitchFamily="18" charset="0"/>
                      </a:rPr>
                      <m:t> </m:t>
                    </m:r>
                  </m:oMath>
                </a14:m>
                <a:r>
                  <a:rPr lang="zh-TW" altLang="en-US" sz="1200" dirty="0"/>
                  <a:t>則以 </a:t>
                </a:r>
                <a14:m>
                  <m:oMath xmlns:m="http://schemas.openxmlformats.org/officeDocument/2006/math">
                    <m:d>
                      <m:dPr>
                        <m:begChr m:val="⌈"/>
                        <m:endChr m:val="⌉"/>
                        <m:ctrlPr>
                          <a:rPr lang="zh-TW" altLang="en-US" sz="1200" i="1" smtClean="0">
                            <a:latin typeface="Cambria Math" panose="02040503050406030204" pitchFamily="18" charset="0"/>
                          </a:rPr>
                        </m:ctrlPr>
                      </m:dPr>
                      <m:e>
                        <m:f>
                          <m:fPr>
                            <m:ctrlPr>
                              <a:rPr lang="en-US" altLang="zh-TW" sz="1200" i="1" smtClean="0">
                                <a:latin typeface="Cambria Math" panose="02040503050406030204" pitchFamily="18" charset="0"/>
                              </a:rPr>
                            </m:ctrlPr>
                          </m:fPr>
                          <m:num>
                            <m:r>
                              <a:rPr lang="en-US" altLang="zh-TW" sz="1200" b="0" i="1" smtClean="0">
                                <a:latin typeface="Cambria Math" panose="02040503050406030204" pitchFamily="18" charset="0"/>
                              </a:rPr>
                              <m:t>𝑡</m:t>
                            </m:r>
                          </m:num>
                          <m:den>
                            <m:r>
                              <a:rPr lang="en-US" altLang="zh-TW" sz="1200" b="0" i="1" smtClean="0">
                                <a:latin typeface="Cambria Math" panose="02040503050406030204" pitchFamily="18" charset="0"/>
                              </a:rPr>
                              <m:t>𝑚</m:t>
                            </m:r>
                          </m:den>
                        </m:f>
                      </m:e>
                    </m:d>
                  </m:oMath>
                </a14:m>
                <a:r>
                  <a:rPr lang="zh-TW" altLang="en-US" sz="1200" dirty="0"/>
                  <a:t> 計算。</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28600" indent="-228600" algn="just">
                  <a:lnSpc>
                    <a:spcPct val="150000"/>
                  </a:lnSpc>
                  <a:buFont typeface="+mj-lt"/>
                  <a:buAutoNum type="arabicParen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在獲得多組組向量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𝑔𝑟𝑜𝑢𝑝</m:t>
                            </m:r>
                          </m:e>
                          <m:sub>
                            <m:r>
                              <a:rPr lang="en-US" altLang="zh-TW" sz="1200" i="1">
                                <a:latin typeface="Cambria Math" panose="02040503050406030204" pitchFamily="18" charset="0"/>
                              </a:rPr>
                              <m:t>𝑖</m:t>
                            </m:r>
                          </m:sub>
                        </m:sSub>
                      </m:sub>
                    </m:sSub>
                    <m:r>
                      <a:rPr lang="en-US" altLang="zh-TW" sz="1200" i="1">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後，則將第 </a:t>
                </a:r>
                <a14:m>
                  <m:oMath xmlns:m="http://schemas.openxmlformats.org/officeDocument/2006/math">
                    <m:r>
                      <a:rPr lang="en-US" altLang="zh-TW" sz="12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𝑖</m:t>
                    </m:r>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組向量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𝑔𝑟𝑜𝑢𝑝</m:t>
                            </m:r>
                          </m:e>
                          <m:sub>
                            <m:r>
                              <a:rPr lang="en-US" altLang="zh-TW" sz="1200" i="1">
                                <a:latin typeface="Cambria Math" panose="02040503050406030204" pitchFamily="18" charset="0"/>
                              </a:rPr>
                              <m:t>𝑖</m:t>
                            </m:r>
                          </m:sub>
                        </m:sSub>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乘以時間衰減權重</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𝑟</m:t>
                        </m:r>
                      </m:e>
                      <m:sub>
                        <m:r>
                          <a:rPr lang="en-US" altLang="zh-TW" sz="1200" i="1">
                            <a:latin typeface="Cambria Math" panose="02040503050406030204" pitchFamily="18" charset="0"/>
                          </a:rPr>
                          <m:t>𝑔</m:t>
                        </m:r>
                      </m:sub>
                      <m:sup>
                        <m:r>
                          <a:rPr lang="en-US" altLang="zh-TW" sz="1200" i="1">
                            <a:latin typeface="Cambria Math" panose="02040503050406030204" pitchFamily="18" charset="0"/>
                          </a:rPr>
                          <m:t>𝑚</m:t>
                        </m:r>
                        <m:r>
                          <a:rPr lang="en-US" altLang="zh-TW" sz="1200" i="1">
                            <a:latin typeface="Cambria Math" panose="02040503050406030204" pitchFamily="18" charset="0"/>
                          </a:rPr>
                          <m:t>−</m:t>
                        </m:r>
                        <m:r>
                          <a:rPr lang="en-US" altLang="zh-TW" sz="1200" i="1">
                            <a:latin typeface="Cambria Math" panose="02040503050406030204" pitchFamily="18" charset="0"/>
                          </a:rPr>
                          <m:t>𝑖</m:t>
                        </m:r>
                      </m:sup>
                    </m:sSubSup>
                    <m:r>
                      <a:rPr lang="zh-TW" altLang="en-US" sz="1200" i="1">
                        <a:latin typeface="Cambria Math" panose="02040503050406030204" pitchFamily="18" charset="0"/>
                      </a:rPr>
                      <m:t>，</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其中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𝑟</m:t>
                        </m:r>
                      </m:e>
                      <m:sub>
                        <m:r>
                          <a:rPr lang="en-US" altLang="zh-TW" sz="1200" i="1">
                            <a:latin typeface="Cambria Math" panose="02040503050406030204" pitchFamily="18" charset="0"/>
                          </a:rPr>
                          <m:t>𝑔</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是各組的時間衰減比率。最後，計算加權組向量的平均向量，來作為用戶 </a:t>
                </a:r>
                <a14:m>
                  <m:oMath xmlns:m="http://schemas.openxmlformats.org/officeDocument/2006/math">
                    <m:r>
                      <a:rPr lang="en-US" altLang="zh-TW" sz="12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最終的嵌入向量 </a:t>
                </a:r>
                <a14:m>
                  <m:oMath xmlns:m="http://schemas.openxmlformats.org/officeDocument/2006/math">
                    <m:sSub>
                      <m:sSubPr>
                        <m:ctrlP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sub>
                    </m:s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A9803E8D-218E-0D97-4FB5-E78471DE8727}"/>
                  </a:ext>
                </a:extLst>
              </p:cNvPr>
              <p:cNvSpPr txBox="1">
                <a:spLocks noRot="1" noChangeAspect="1" noMove="1" noResize="1" noEditPoints="1" noAdjustHandles="1" noChangeArrowheads="1" noChangeShapeType="1" noTextEdit="1"/>
              </p:cNvSpPr>
              <p:nvPr/>
            </p:nvSpPr>
            <p:spPr>
              <a:xfrm>
                <a:off x="863510" y="1306651"/>
                <a:ext cx="7416980" cy="2932278"/>
              </a:xfrm>
              <a:prstGeom prst="rect">
                <a:avLst/>
              </a:prstGeom>
              <a:blipFill>
                <a:blip r:embed="rId6"/>
                <a:stretch>
                  <a:fillRect r="-2055" b="-862"/>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304516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3.3.1 KIM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User &amp; Neighbor</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BDAB7F8D-325D-8A58-A02A-A65CE86179BB}"/>
                  </a:ext>
                </a:extLst>
              </p:cNvPr>
              <p:cNvSpPr txBox="1"/>
              <p:nvPr/>
            </p:nvSpPr>
            <p:spPr>
              <a:xfrm>
                <a:off x="730920" y="1317172"/>
                <a:ext cx="7682160" cy="3073790"/>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在獲得每位用戶的嵌入向量 </a:t>
                </a:r>
                <a14:m>
                  <m:oMath xmlns:m="http://schemas.openxmlformats.org/officeDocument/2006/math">
                    <m:sSub>
                      <m:sSubPr>
                        <m:ctrlP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後，我們仍遵循先前研究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[36]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之作法，採用傳統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方法來搜尋與每個目標用戶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𝑈</m:t>
                        </m:r>
                      </m:e>
                      <m:sub>
                        <m:r>
                          <a:rPr lang="en-US" altLang="zh-TW" sz="1200" i="1">
                            <a:latin typeface="Cambria Math" panose="02040503050406030204" pitchFamily="18" charset="0"/>
                          </a:rPr>
                          <m:t>𝑡𝑎𝑟𝑔𝑒𝑡</m:t>
                        </m:r>
                      </m:sub>
                      <m:sup>
                        <m:r>
                          <a:rPr lang="en-US" altLang="zh-TW" sz="1200" i="1">
                            <a:latin typeface="Cambria Math" panose="02040503050406030204" pitchFamily="18" charset="0"/>
                          </a:rPr>
                          <m:t>𝑘𝑛𝑛</m:t>
                        </m:r>
                      </m:sup>
                    </m:sSubSup>
                    <m:r>
                      <a:rPr lang="zh-TW" altLang="en-US" sz="1200" b="0" i="0" smtClean="0">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最相近的其他用戶。為了確定用戶間的相似性，我們使用歐氏距離（</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Euclidean distance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）作為距離度量。歐氏距離是空間中兩點之間的直線距離，距離小（大）意味著相似度大（小），這種方式直觀簡單，且在多維空間中非常有效。假設有兩個點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，其在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𝑛</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維空間的坐標分別是 </a:t>
                </a:r>
                <a14:m>
                  <m:oMath xmlns:m="http://schemas.openxmlformats.org/officeDocument/2006/math">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𝑛</m:t>
                        </m:r>
                      </m:sub>
                    </m:sSub>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ea typeface="Microsoft JhengHei" panose="020B0604030504040204" pitchFamily="34" charset="-120"/>
                    <a:cs typeface="Times New Roman" panose="02020603050405020304" pitchFamily="18" charset="0"/>
                  </a:rPr>
                  <a:t> </a:t>
                </a:r>
                <a14:m>
                  <m:oMath xmlns:m="http://schemas.openxmlformats.org/officeDocument/2006/math">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𝑛</m:t>
                        </m:r>
                      </m:sub>
                    </m:sSub>
                    <m:r>
                      <a:rPr lang="en-US" altLang="zh-TW"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，則兩點之間的歐氏距離即如公式</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因此，對於每一個目標用戶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𝑈</m:t>
                        </m:r>
                      </m:e>
                      <m:sub>
                        <m:r>
                          <a:rPr lang="en-US" altLang="zh-TW" sz="1200" b="0" i="1" smtClean="0">
                            <a:latin typeface="Cambria Math" panose="02040503050406030204" pitchFamily="18" charset="0"/>
                          </a:rPr>
                          <m:t>𝑡𝑎𝑟𝑔𝑒𝑡</m:t>
                        </m:r>
                      </m:sub>
                      <m:sup>
                        <m:r>
                          <a:rPr lang="en-US" altLang="zh-TW" sz="1200" i="1">
                            <a:latin typeface="Cambria Math" panose="02040503050406030204" pitchFamily="18" charset="0"/>
                          </a:rPr>
                          <m:t>𝑘𝑛𝑛</m:t>
                        </m:r>
                      </m:sup>
                    </m:sSubSup>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，我們計算其嵌入向量與所有其他用戶嵌入向量之間的歐氏距離。然後，從中選擇距離最近的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個用戶作為該目標用戶的「鄰居」，以產生</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鄰居集合 </a:t>
                </a:r>
                <a14:m>
                  <m:oMath xmlns:m="http://schemas.openxmlformats.org/officeDocument/2006/math">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𝑛𝑏𝑟</m:t>
                        </m:r>
                      </m:sub>
                    </m:sSub>
                    <m:r>
                      <a:rPr lang="en-US" altLang="zh-TW" sz="1200" dirty="0">
                        <a:ln w="0"/>
                        <a:solidFill>
                          <a:schemeClr val="accent3">
                            <a:lumMod val="10000"/>
                          </a:schemeClr>
                        </a:solidFill>
                        <a:latin typeface="Cambria Math" panose="02040503050406030204" pitchFamily="18" charset="0"/>
                        <a:cs typeface="Times New Roman" panose="02020603050405020304" pitchFamily="18" charset="0"/>
                      </a:rPr>
                      <m:t> ={ </m:t>
                    </m:r>
                    <m:sSubSup>
                      <m:sSubSup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1</m:t>
                            </m:r>
                          </m:sub>
                        </m:sSub>
                      </m:sub>
                      <m: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2</m:t>
                            </m:r>
                          </m:sub>
                        </m:sSub>
                      </m:sub>
                      <m: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𝑛</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m:t>
                            </m:r>
                          </m:sub>
                        </m:sSub>
                      </m:sub>
                      <m:sup>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𝑘𝑛𝑛</m:t>
                        </m:r>
                      </m:sup>
                    </m:sSubSup>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最後，如公式</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(2)</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所示，本研究以「平均法」來將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個鄰居的嵌入向量總和取平均，以此作為目標用戶 </a:t>
                </a:r>
                <a14:m>
                  <m:oMath xmlns:m="http://schemas.openxmlformats.org/officeDocument/2006/math">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𝑈</m:t>
                        </m:r>
                      </m:e>
                      <m:sub>
                        <m:r>
                          <a:rPr lang="en-US" altLang="zh-TW" sz="1200" i="1">
                            <a:latin typeface="Cambria Math" panose="02040503050406030204" pitchFamily="18" charset="0"/>
                          </a:rPr>
                          <m:t>𝑡𝑎𝑟𝑔𝑒𝑡</m:t>
                        </m:r>
                      </m:sub>
                      <m:sup>
                        <m:r>
                          <a:rPr lang="en-US" altLang="zh-TW" sz="1200" i="1">
                            <a:latin typeface="Cambria Math" panose="02040503050406030204" pitchFamily="18" charset="0"/>
                          </a:rPr>
                          <m:t>𝑘𝑛𝑛</m:t>
                        </m:r>
                      </m:sup>
                    </m:sSubSup>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個最接近鄰居的平均向量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𝑛𝑏𝑟</m:t>
                            </m:r>
                          </m:e>
                          <m:sub>
                            <m:r>
                              <a:rPr kumimoji="1" lang="en-US" altLang="zh-TW" sz="1200" i="1">
                                <a:latin typeface="Cambria Math" panose="02040503050406030204" pitchFamily="18" charset="0"/>
                              </a:rPr>
                              <m:t>𝑎𝑟𝑔</m:t>
                            </m:r>
                          </m:sub>
                        </m:sSub>
                      </m:sub>
                      <m:sup>
                        <m:r>
                          <a:rPr kumimoji="1" lang="en-US" altLang="zh-TW" sz="1200" i="1">
                            <a:latin typeface="Cambria Math" panose="02040503050406030204" pitchFamily="18" charset="0"/>
                          </a:rPr>
                          <m:t>𝑘𝑛𝑛</m:t>
                        </m:r>
                      </m:sup>
                    </m:sSubSup>
                  </m:oMath>
                </a14:m>
                <a:r>
                  <a:rPr kumimoji="1" lang="zh-TW" altLang="en-US" sz="1200" i="1" dirty="0"/>
                  <a:t> </a:t>
                </a:r>
                <a:r>
                  <a:rPr kumimoji="1" lang="zh-TW" altLang="en-US" sz="1200" dirty="0"/>
                  <a:t>。其中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m:t>
                            </m:r>
                          </m:e>
                          <m:sub>
                            <m:r>
                              <a:rPr kumimoji="1" lang="en-US" altLang="zh-TW" sz="1200" i="1">
                                <a:latin typeface="Cambria Math" panose="02040503050406030204" pitchFamily="18" charset="0"/>
                              </a:rPr>
                              <m:t>𝑖</m:t>
                            </m:r>
                          </m:sub>
                        </m:sSub>
                      </m:sub>
                      <m:sup>
                        <m:r>
                          <a:rPr kumimoji="1" lang="en-US" altLang="zh-TW" sz="1200" i="1">
                            <a:latin typeface="Cambria Math" panose="02040503050406030204" pitchFamily="18" charset="0"/>
                          </a:rPr>
                          <m:t>𝑘𝑛𝑛</m:t>
                        </m:r>
                      </m:sup>
                    </m:sSubSup>
                  </m:oMath>
                </a14:m>
                <a:r>
                  <a:rPr kumimoji="1" lang="zh-TW" altLang="en-US" sz="1200" dirty="0"/>
                  <a:t> 代表第 </a:t>
                </a:r>
                <a14:m>
                  <m:oMath xmlns:m="http://schemas.openxmlformats.org/officeDocument/2006/math">
                    <m:r>
                      <a:rPr kumimoji="1" lang="en-US" altLang="zh-TW" sz="1200" i="1" dirty="0" smtClean="0">
                        <a:latin typeface="Cambria Math" panose="02040503050406030204" pitchFamily="18" charset="0"/>
                      </a:rPr>
                      <m:t>𝑖</m:t>
                    </m:r>
                    <m:r>
                      <a:rPr kumimoji="1" lang="en-US" altLang="zh-TW" sz="1200" i="1" dirty="0" smtClean="0">
                        <a:latin typeface="Cambria Math" panose="02040503050406030204" pitchFamily="18" charset="0"/>
                      </a:rPr>
                      <m:t> </m:t>
                    </m:r>
                  </m:oMath>
                </a14:m>
                <a:r>
                  <a:rPr kumimoji="1" lang="zh-TW" altLang="en-US" sz="1200" dirty="0"/>
                  <a:t>個鄰居的</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嵌入向量。</a:t>
                </a:r>
                <a:endParaRPr kumimoji="1" lang="en-US" altLang="zh-TW" sz="1200" dirty="0"/>
              </a:p>
            </p:txBody>
          </p:sp>
        </mc:Choice>
        <mc:Fallback xmlns="">
          <p:sp>
            <p:nvSpPr>
              <p:cNvPr id="3" name="文字方塊 2">
                <a:extLst>
                  <a:ext uri="{FF2B5EF4-FFF2-40B4-BE49-F238E27FC236}">
                    <a16:creationId xmlns:a16="http://schemas.microsoft.com/office/drawing/2014/main" id="{BDAB7F8D-325D-8A58-A02A-A65CE86179BB}"/>
                  </a:ext>
                </a:extLst>
              </p:cNvPr>
              <p:cNvSpPr txBox="1">
                <a:spLocks noRot="1" noChangeAspect="1" noMove="1" noResize="1" noEditPoints="1" noAdjustHandles="1" noChangeArrowheads="1" noChangeShapeType="1" noTextEdit="1"/>
              </p:cNvSpPr>
              <p:nvPr/>
            </p:nvSpPr>
            <p:spPr>
              <a:xfrm>
                <a:off x="730920" y="1317172"/>
                <a:ext cx="7682160" cy="3073790"/>
              </a:xfrm>
              <a:prstGeom prst="rect">
                <a:avLst/>
              </a:prstGeom>
              <a:blipFill>
                <a:blip r:embed="rId6"/>
                <a:stretch>
                  <a:fillRect l="-79" r="-198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597DD3B-ABFD-D1E0-48A8-BAA1A2BB2D24}"/>
                  </a:ext>
                </a:extLst>
              </p:cNvPr>
              <p:cNvSpPr txBox="1"/>
              <p:nvPr/>
            </p:nvSpPr>
            <p:spPr>
              <a:xfrm>
                <a:off x="4193810" y="2582754"/>
                <a:ext cx="3470245" cy="35323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zh-TW" altLang="en-US"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radPr>
                        <m:deg/>
                        <m:e>
                          <m:sSup>
                            <m:sSupPr>
                              <m:ctrlPr>
                                <a:rPr lang="en-US" altLang="zh-TW"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pPr>
                            <m:e>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e>
                            <m:sup>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p>
                          </m:sSup>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p>
                            <m:sSup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p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e>
                            <m:sup>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p>
                          </m:sSup>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p>
                            <m:sSup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p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𝑦</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𝑛</m:t>
                                  </m:r>
                                </m:sub>
                              </m:sSub>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𝑥</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𝑛</m:t>
                                  </m:r>
                                </m:sub>
                              </m:sSub>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e>
                            <m:sup>
                              <m:r>
                                <a:rPr lang="en-US" altLang="zh-TW" b="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p>
                          </m:sSup>
                        </m:e>
                      </m:rad>
                    </m:oMath>
                  </m:oMathPara>
                </a14:m>
                <a:endParaRPr lang="zh-TW" altLang="en-US"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D597DD3B-ABFD-D1E0-48A8-BAA1A2BB2D24}"/>
                  </a:ext>
                </a:extLst>
              </p:cNvPr>
              <p:cNvSpPr txBox="1">
                <a:spLocks noRot="1" noChangeAspect="1" noMove="1" noResize="1" noEditPoints="1" noAdjustHandles="1" noChangeArrowheads="1" noChangeShapeType="1" noTextEdit="1"/>
              </p:cNvSpPr>
              <p:nvPr/>
            </p:nvSpPr>
            <p:spPr>
              <a:xfrm>
                <a:off x="4193810" y="2582754"/>
                <a:ext cx="3470245" cy="353238"/>
              </a:xfrm>
              <a:prstGeom prst="rect">
                <a:avLst/>
              </a:prstGeom>
              <a:blipFill>
                <a:blip r:embed="rId7"/>
                <a:stretch>
                  <a:fillRect b="-6897"/>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7A5A4C67-73CC-5B48-F237-14E663D81F8D}"/>
              </a:ext>
            </a:extLst>
          </p:cNvPr>
          <p:cNvSpPr txBox="1"/>
          <p:nvPr/>
        </p:nvSpPr>
        <p:spPr>
          <a:xfrm>
            <a:off x="7793790" y="2665011"/>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a:t>
            </a:r>
            <a:endParaRPr kumimoji="1"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0BE9FE57-6268-905B-B08A-23088C959AEC}"/>
                  </a:ext>
                </a:extLst>
              </p:cNvPr>
              <p:cNvSpPr txBox="1"/>
              <p:nvPr/>
            </p:nvSpPr>
            <p:spPr>
              <a:xfrm>
                <a:off x="5496300" y="3990948"/>
                <a:ext cx="2269952" cy="533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TW" i="1" smtClean="0">
                              <a:latin typeface="Cambria Math" panose="02040503050406030204" pitchFamily="18" charset="0"/>
                            </a:rPr>
                          </m:ctrlPr>
                        </m:sSubSupPr>
                        <m:e>
                          <m:r>
                            <a:rPr kumimoji="1" lang="en-US" altLang="zh-TW" b="0" i="1" smtClean="0">
                              <a:latin typeface="Cambria Math" panose="02040503050406030204" pitchFamily="18" charset="0"/>
                            </a:rPr>
                            <m:t>𝑈</m:t>
                          </m:r>
                        </m:e>
                        <m:sub>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𝑛𝑏𝑟</m:t>
                              </m:r>
                            </m:e>
                            <m:sub>
                              <m:r>
                                <a:rPr kumimoji="1" lang="en-US" altLang="zh-TW" b="0" i="1" smtClean="0">
                                  <a:latin typeface="Cambria Math" panose="02040503050406030204" pitchFamily="18" charset="0"/>
                                </a:rPr>
                                <m:t>𝑎𝑟𝑔</m:t>
                              </m:r>
                            </m:sub>
                          </m:sSub>
                        </m:sub>
                        <m:sup>
                          <m:r>
                            <a:rPr kumimoji="1" lang="en-US" altLang="zh-TW" b="0" i="1" smtClean="0">
                              <a:latin typeface="Cambria Math" panose="02040503050406030204" pitchFamily="18" charset="0"/>
                            </a:rPr>
                            <m:t>𝑘𝑛𝑛</m:t>
                          </m:r>
                        </m:sup>
                      </m:sSubSup>
                      <m:r>
                        <a:rPr kumimoji="1" lang="en-US" altLang="zh-TW" b="0" i="1" smtClean="0">
                          <a:latin typeface="Cambria Math" panose="02040503050406030204" pitchFamily="18" charset="0"/>
                        </a:rPr>
                        <m:t>=</m:t>
                      </m:r>
                      <m:f>
                        <m:fPr>
                          <m:ctrlPr>
                            <a:rPr kumimoji="1" lang="en-US" altLang="zh-TW" i="1" smtClean="0">
                              <a:latin typeface="Cambria Math" panose="02040503050406030204" pitchFamily="18" charset="0"/>
                            </a:rPr>
                          </m:ctrlPr>
                        </m:fPr>
                        <m:num>
                          <m:r>
                            <a:rPr kumimoji="1" lang="en-US" altLang="zh-TW" b="0" i="1" smtClean="0">
                              <a:latin typeface="Cambria Math" panose="02040503050406030204" pitchFamily="18" charset="0"/>
                            </a:rPr>
                            <m:t>1</m:t>
                          </m:r>
                        </m:num>
                        <m:den>
                          <m:r>
                            <a:rPr kumimoji="1" lang="en-US" altLang="zh-TW" b="0" i="1" smtClean="0">
                              <a:latin typeface="Cambria Math" panose="02040503050406030204" pitchFamily="18" charset="0"/>
                            </a:rPr>
                            <m:t>𝐾</m:t>
                          </m:r>
                        </m:den>
                      </m:f>
                      <m:nary>
                        <m:naryPr>
                          <m:chr m:val="∑"/>
                          <m:limLoc m:val="subSup"/>
                          <m:ctrlPr>
                            <a:rPr kumimoji="1" lang="en-US" altLang="zh-TW"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𝑖</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𝐾</m:t>
                          </m:r>
                        </m:sup>
                        <m:e>
                          <m:sSubSup>
                            <m:sSubSupPr>
                              <m:ctrlPr>
                                <a:rPr kumimoji="1" lang="en-US" altLang="zh-TW" i="1" smtClean="0">
                                  <a:latin typeface="Cambria Math" panose="02040503050406030204" pitchFamily="18" charset="0"/>
                                </a:rPr>
                              </m:ctrlPr>
                            </m:sSubSupPr>
                            <m:e>
                              <m:r>
                                <a:rPr kumimoji="1" lang="en-US" altLang="zh-TW" b="0" i="1" smtClean="0">
                                  <a:latin typeface="Cambria Math" panose="02040503050406030204" pitchFamily="18" charset="0"/>
                                </a:rPr>
                                <m:t>𝑈</m:t>
                              </m:r>
                            </m:e>
                            <m:sub>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𝑛</m:t>
                                  </m:r>
                                </m:e>
                                <m:sub>
                                  <m:r>
                                    <a:rPr kumimoji="1" lang="en-US" altLang="zh-TW" b="0" i="1" smtClean="0">
                                      <a:latin typeface="Cambria Math" panose="02040503050406030204" pitchFamily="18" charset="0"/>
                                    </a:rPr>
                                    <m:t>𝑖</m:t>
                                  </m:r>
                                </m:sub>
                              </m:sSub>
                            </m:sub>
                            <m:sup>
                              <m:r>
                                <a:rPr kumimoji="1" lang="en-US" altLang="zh-TW" b="0" i="1" smtClean="0">
                                  <a:latin typeface="Cambria Math" panose="02040503050406030204" pitchFamily="18" charset="0"/>
                                </a:rPr>
                                <m:t>𝑘𝑛𝑛</m:t>
                              </m:r>
                            </m:sup>
                          </m:sSubSup>
                        </m:e>
                      </m:nary>
                    </m:oMath>
                  </m:oMathPara>
                </a14:m>
                <a:endParaRPr kumimoji="1" lang="zh-TW" altLang="en-US" dirty="0">
                  <a:latin typeface="Times New Roman" panose="02020603050405020304" pitchFamily="18" charset="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0BE9FE57-6268-905B-B08A-23088C959AEC}"/>
                  </a:ext>
                </a:extLst>
              </p:cNvPr>
              <p:cNvSpPr txBox="1">
                <a:spLocks noRot="1" noChangeAspect="1" noMove="1" noResize="1" noEditPoints="1" noAdjustHandles="1" noChangeArrowheads="1" noChangeShapeType="1" noTextEdit="1"/>
              </p:cNvSpPr>
              <p:nvPr/>
            </p:nvSpPr>
            <p:spPr>
              <a:xfrm>
                <a:off x="5496300" y="3990948"/>
                <a:ext cx="2269952" cy="533288"/>
              </a:xfrm>
              <a:prstGeom prst="rect">
                <a:avLst/>
              </a:prstGeom>
              <a:blipFill>
                <a:blip r:embed="rId8"/>
                <a:stretch>
                  <a:fillRect t="-134884" b="-206977"/>
                </a:stretch>
              </a:blipFill>
            </p:spPr>
            <p:txBody>
              <a:bodyPr/>
              <a:lstStyle/>
              <a:p>
                <a:r>
                  <a:rPr lang="zh-TW" altLang="en-US">
                    <a:noFill/>
                  </a:rPr>
                  <a:t> </a:t>
                </a:r>
              </a:p>
            </p:txBody>
          </p:sp>
        </mc:Fallback>
      </mc:AlternateContent>
      <p:sp>
        <p:nvSpPr>
          <p:cNvPr id="15" name="文字方塊 14">
            <a:extLst>
              <a:ext uri="{FF2B5EF4-FFF2-40B4-BE49-F238E27FC236}">
                <a16:creationId xmlns:a16="http://schemas.microsoft.com/office/drawing/2014/main" id="{7C45FFA0-75D8-A75B-420D-29C9478D1D24}"/>
              </a:ext>
            </a:extLst>
          </p:cNvPr>
          <p:cNvSpPr txBox="1"/>
          <p:nvPr/>
        </p:nvSpPr>
        <p:spPr>
          <a:xfrm>
            <a:off x="7707146" y="4207592"/>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413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27DEA837-3219-7B1D-B011-A1259611E7C5}"/>
                  </a:ext>
                </a:extLst>
              </p:cNvPr>
              <p:cNvSpPr txBox="1"/>
              <p:nvPr/>
            </p:nvSpPr>
            <p:spPr>
              <a:xfrm>
                <a:off x="815981" y="1251794"/>
                <a:ext cx="7512038" cy="3383042"/>
              </a:xfrm>
              <a:prstGeom prst="rect">
                <a:avLst/>
              </a:prstGeom>
              <a:noFill/>
            </p:spPr>
            <p:txBody>
              <a:bodyPr wrap="square" rtlCol="0">
                <a:spAutoFit/>
              </a:bodyPr>
              <a:lstStyle/>
              <a:p>
                <a:pPr algn="just">
                  <a:lnSpc>
                    <a:spcPct val="150000"/>
                  </a:lnSpc>
                </a:pP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的前處理流程如圖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所示。在推薦系統領域中，有許多基於協同過濾的方法是透過分析項目之間的關係來衡量相似性，其中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Word2vec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[67]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方法被廣泛採用。然而，</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Oren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Barkan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等人提出的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Item2vec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[68]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，是一種基於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Word2Vec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的算法，而本研究即是利用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Item2vec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來將每個項目</a:t>
                </a:r>
                <a14:m>
                  <m:oMath xmlns:m="http://schemas.openxmlformats.org/officeDocument/2006/math">
                    <m:r>
                      <a:rPr lang="en-US" altLang="zh-TW" sz="1200" b="0" i="1" dirty="0" smtClean="0">
                        <a:latin typeface="Cambria Math" panose="02040503050406030204" pitchFamily="18" charset="0"/>
                      </a:rPr>
                      <m:t> </m:t>
                    </m:r>
                    <m:r>
                      <a:rPr lang="en-US" altLang="zh-TW" sz="1200" b="0" i="1" dirty="0" smtClean="0">
                        <a:latin typeface="Cambria Math" panose="02040503050406030204" pitchFamily="18" charset="0"/>
                      </a:rPr>
                      <m:t>𝑖</m:t>
                    </m:r>
                    <m:r>
                      <a:rPr lang="en-US" altLang="zh-TW" sz="1200" b="0" i="1" dirty="0" smtClean="0">
                        <a:latin typeface="Cambria Math" panose="02040503050406030204" pitchFamily="18" charset="0"/>
                        <a:ea typeface="Cambria Math" panose="02040503050406030204" pitchFamily="18" charset="0"/>
                      </a:rPr>
                      <m:t>∈</m:t>
                    </m:r>
                    <m:r>
                      <a:rPr lang="en-US" altLang="zh-TW" sz="1200" b="0" i="1" dirty="0" smtClean="0">
                        <a:latin typeface="Cambria Math" panose="02040503050406030204" pitchFamily="18" charset="0"/>
                        <a:ea typeface="Cambria Math" panose="02040503050406030204" pitchFamily="18" charset="0"/>
                      </a:rPr>
                      <m:t>𝐼</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進行編碼，以產生項目的嵌入向量 </a:t>
                </a:r>
                <a14:m>
                  <m:oMath xmlns:m="http://schemas.openxmlformats.org/officeDocument/2006/math">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𝐼</m:t>
                        </m:r>
                      </m:e>
                      <m:sub>
                        <m:r>
                          <a:rPr lang="en-US" altLang="zh-TW" sz="1200" i="1" dirty="0">
                            <a:latin typeface="Cambria Math" panose="02040503050406030204" pitchFamily="18" charset="0"/>
                            <a:ea typeface="Cambria Math" panose="02040503050406030204" pitchFamily="18" charset="0"/>
                          </a:rPr>
                          <m:t>𝑖</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Item2vec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是使用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Skip-gram with negative sample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SGNS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）算法進行訓練，從而為潛在空間中的項目生成嵌入。</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Skip-gram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單詞嵌入上是利用一個中心詞來預測周圍的上下文詞，並於訓練後得到詞向量矩陣。當其應用在項目嵌入時，則是透過一個目標項目來預測同一個購物籃的其他項目，藉此捕捉目標項目與其他項目之間的關聯，並獲得學習後的項目嵌入矩陣。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Negative Sample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則是優化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Skip-gram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訓練過程之技術。在傳統作法中，對於每個訓練實例，</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Skip-gram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模型都會更新詞彙表中所有詞的權重，這使得訓練過程非常耗時。</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為了改善這樣的情況，對於每個正樣本，</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Negative Sampling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會隨機選擇一些不在同個購物籃中的其他項目作為負樣本，並只更新這些負項目和正項目的權重，</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從而加速了模型的訓練速度。</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27DEA837-3219-7B1D-B011-A1259611E7C5}"/>
                  </a:ext>
                </a:extLst>
              </p:cNvPr>
              <p:cNvSpPr txBox="1">
                <a:spLocks noRot="1" noChangeAspect="1" noMove="1" noResize="1" noEditPoints="1" noAdjustHandles="1" noChangeArrowheads="1" noChangeShapeType="1" noTextEdit="1"/>
              </p:cNvSpPr>
              <p:nvPr/>
            </p:nvSpPr>
            <p:spPr>
              <a:xfrm>
                <a:off x="815981" y="1251794"/>
                <a:ext cx="7512038" cy="3383042"/>
              </a:xfrm>
              <a:prstGeom prst="rect">
                <a:avLst/>
              </a:prstGeom>
              <a:blipFill>
                <a:blip r:embed="rId6"/>
                <a:stretch>
                  <a:fillRect l="-81" r="-2029"/>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20463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2642D24C-CEFE-35B3-6D46-00CC542D14F2}"/>
                  </a:ext>
                </a:extLst>
              </p:cNvPr>
              <p:cNvSpPr txBox="1"/>
              <p:nvPr/>
            </p:nvSpPr>
            <p:spPr>
              <a:xfrm>
                <a:off x="799284" y="1306651"/>
                <a:ext cx="7736791" cy="2130904"/>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具體來說，如圖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6</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所示，當進行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Skip-gram</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時，會先將購物籃中的每個項目轉換成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One-Hot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Encodings</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，並且與一個隨機初始化的權重矩陣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e>
                      <m:sub>
                        <m:r>
                          <a:rPr lang="en-US" altLang="zh-TW" sz="1200" dirty="0">
                            <a:latin typeface="Cambria Math" panose="02040503050406030204" pitchFamily="18" charset="0"/>
                          </a:rPr>
                          <m:t>|</m:t>
                        </m:r>
                        <m:r>
                          <m:rPr>
                            <m:sty m:val="p"/>
                          </m:rPr>
                          <a:rPr lang="en-US" altLang="zh-TW" sz="1200" dirty="0">
                            <a:latin typeface="Cambria Math" panose="02040503050406030204" pitchFamily="18" charset="0"/>
                          </a:rPr>
                          <m:t>I</m:t>
                        </m:r>
                        <m:r>
                          <a:rPr lang="en-US" altLang="zh-TW" sz="1200" dirty="0">
                            <a:latin typeface="Cambria Math" panose="02040503050406030204" pitchFamily="18" charset="0"/>
                          </a:rPr>
                          <m:t>|×</m:t>
                        </m:r>
                        <m:r>
                          <a:rPr lang="en-US" altLang="zh-TW" sz="1200" dirty="0">
                            <a:latin typeface="Cambria Math" panose="02040503050406030204" pitchFamily="18" charset="0"/>
                          </a:rPr>
                          <m:t>𝑁</m:t>
                        </m:r>
                      </m:sub>
                    </m:sSub>
                    <m:r>
                      <a:rPr lang="zh-TW" altLang="en-US" sz="1200" dirty="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相乘，以獲得該目標項目的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維向量。接著，會再隨機初始化另一個權重矩陣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r>
                          <a:rPr lang="en-US" altLang="zh-TW" sz="1200" dirty="0">
                            <a:latin typeface="Cambria Math" panose="02040503050406030204" pitchFamily="18" charset="0"/>
                          </a:rPr>
                          <m:t>′</m:t>
                        </m:r>
                      </m:e>
                      <m:sub>
                        <m:r>
                          <a:rPr lang="en-US" altLang="zh-TW" sz="1200" dirty="0">
                            <a:latin typeface="Cambria Math" panose="02040503050406030204" pitchFamily="18" charset="0"/>
                          </a:rPr>
                          <m:t>𝑁</m:t>
                        </m:r>
                        <m:r>
                          <a:rPr lang="en-US" altLang="zh-TW" sz="1200" dirty="0">
                            <a:latin typeface="Cambria Math" panose="02040503050406030204" pitchFamily="18" charset="0"/>
                          </a:rPr>
                          <m:t>×|</m:t>
                        </m:r>
                        <m:r>
                          <a:rPr lang="en-US" altLang="zh-TW" sz="1200" dirty="0">
                            <a:latin typeface="Cambria Math" panose="02040503050406030204" pitchFamily="18" charset="0"/>
                          </a:rPr>
                          <m:t>𝐼</m:t>
                        </m:r>
                        <m:r>
                          <a:rPr lang="en-US" altLang="zh-TW" sz="1200" dirty="0">
                            <a:latin typeface="Cambria Math" panose="02040503050406030204" pitchFamily="18" charset="0"/>
                          </a:rPr>
                          <m:t>|</m:t>
                        </m:r>
                      </m:sub>
                    </m:sSub>
                    <m:r>
                      <a:rPr lang="en-US" altLang="zh-TW" sz="1200" dirty="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。其中，對於正樣本，會將目標項目的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維向量對</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r>
                          <a:rPr lang="en-US" altLang="zh-TW" sz="1200" dirty="0">
                            <a:latin typeface="Cambria Math" panose="02040503050406030204" pitchFamily="18" charset="0"/>
                          </a:rPr>
                          <m:t>′</m:t>
                        </m:r>
                      </m:e>
                      <m:sub>
                        <m:r>
                          <a:rPr lang="en-US" altLang="zh-TW" sz="1200" dirty="0">
                            <a:latin typeface="Cambria Math" panose="02040503050406030204" pitchFamily="18" charset="0"/>
                          </a:rPr>
                          <m:t>𝑁</m:t>
                        </m:r>
                        <m:r>
                          <a:rPr lang="en-US" altLang="zh-TW" sz="1200" dirty="0">
                            <a:latin typeface="Cambria Math" panose="02040503050406030204" pitchFamily="18" charset="0"/>
                          </a:rPr>
                          <m:t>×|</m:t>
                        </m:r>
                        <m:r>
                          <a:rPr lang="en-US" altLang="zh-TW" sz="1200" dirty="0">
                            <a:latin typeface="Cambria Math" panose="02040503050406030204" pitchFamily="18" charset="0"/>
                          </a:rPr>
                          <m:t>𝐼</m:t>
                        </m:r>
                        <m:r>
                          <a:rPr lang="en-US" altLang="zh-TW" sz="1200" dirty="0">
                            <a:latin typeface="Cambria Math" panose="02040503050406030204" pitchFamily="18" charset="0"/>
                          </a:rPr>
                          <m:t>|</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中的所有在同一個購物籃的項目之向量進行點積運算。同理，對於負樣本，則使用目標項目的</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N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維向量對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r>
                          <a:rPr lang="en-US" altLang="zh-TW" sz="1200" dirty="0">
                            <a:latin typeface="Cambria Math" panose="02040503050406030204" pitchFamily="18" charset="0"/>
                          </a:rPr>
                          <m:t>′</m:t>
                        </m:r>
                      </m:e>
                      <m:sub>
                        <m:r>
                          <a:rPr lang="en-US" altLang="zh-TW" sz="1200" dirty="0">
                            <a:latin typeface="Cambria Math" panose="02040503050406030204" pitchFamily="18" charset="0"/>
                          </a:rPr>
                          <m:t>𝑁</m:t>
                        </m:r>
                        <m:r>
                          <a:rPr lang="en-US" altLang="zh-TW" sz="1200" dirty="0">
                            <a:latin typeface="Cambria Math" panose="02040503050406030204" pitchFamily="18" charset="0"/>
                          </a:rPr>
                          <m:t>×|</m:t>
                        </m:r>
                        <m:r>
                          <a:rPr lang="en-US" altLang="zh-TW" sz="1200" dirty="0">
                            <a:latin typeface="Cambria Math" panose="02040503050406030204" pitchFamily="18" charset="0"/>
                          </a:rPr>
                          <m:t>𝐼</m:t>
                        </m:r>
                        <m:r>
                          <a:rPr lang="en-US" altLang="zh-TW" sz="1200" dirty="0">
                            <a:latin typeface="Cambria Math" panose="02040503050406030204" pitchFamily="18" charset="0"/>
                          </a:rPr>
                          <m:t>|</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中的其他幾個不在同一個購物籃的項目之向量進行點積運算。接著都會經過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sigmoid</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函數，以輸出介於</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[0,1]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之間的預測結果。之後，則會對目標函數透過隨機梯度下降法（</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SGD</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）來修正權重矩陣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e>
                      <m:sub>
                        <m:r>
                          <a:rPr lang="en-US" altLang="zh-TW" sz="1200" dirty="0">
                            <a:latin typeface="Cambria Math" panose="02040503050406030204" pitchFamily="18" charset="0"/>
                          </a:rPr>
                          <m:t>|</m:t>
                        </m:r>
                        <m:r>
                          <m:rPr>
                            <m:sty m:val="p"/>
                          </m:rPr>
                          <a:rPr lang="en-US" altLang="zh-TW" sz="1200" dirty="0">
                            <a:latin typeface="Cambria Math" panose="02040503050406030204" pitchFamily="18" charset="0"/>
                          </a:rPr>
                          <m:t>I</m:t>
                        </m:r>
                        <m:r>
                          <a:rPr lang="en-US" altLang="zh-TW" sz="1200" dirty="0">
                            <a:latin typeface="Cambria Math" panose="02040503050406030204" pitchFamily="18" charset="0"/>
                          </a:rPr>
                          <m:t>|×</m:t>
                        </m:r>
                        <m:r>
                          <a:rPr lang="en-US" altLang="zh-TW" sz="1200" dirty="0">
                            <a:latin typeface="Cambria Math" panose="02040503050406030204" pitchFamily="18" charset="0"/>
                          </a:rPr>
                          <m:t>𝑁</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和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r>
                          <a:rPr lang="en-US" altLang="zh-TW" sz="1200" dirty="0">
                            <a:latin typeface="Cambria Math" panose="02040503050406030204" pitchFamily="18" charset="0"/>
                          </a:rPr>
                          <m:t>′</m:t>
                        </m:r>
                      </m:e>
                      <m:sub>
                        <m:r>
                          <a:rPr lang="en-US" altLang="zh-TW" sz="1200" dirty="0">
                            <a:latin typeface="Cambria Math" panose="02040503050406030204" pitchFamily="18" charset="0"/>
                          </a:rPr>
                          <m:t>𝑁</m:t>
                        </m:r>
                        <m:r>
                          <a:rPr lang="en-US" altLang="zh-TW" sz="1200" dirty="0">
                            <a:latin typeface="Cambria Math" panose="02040503050406030204" pitchFamily="18" charset="0"/>
                          </a:rPr>
                          <m:t>×|</m:t>
                        </m:r>
                        <m:r>
                          <a:rPr lang="en-US" altLang="zh-TW" sz="1200" dirty="0">
                            <a:latin typeface="Cambria Math" panose="02040503050406030204" pitchFamily="18" charset="0"/>
                          </a:rPr>
                          <m:t>𝐼</m:t>
                        </m:r>
                        <m:r>
                          <a:rPr lang="en-US" altLang="zh-TW" sz="1200" dirty="0">
                            <a:latin typeface="Cambria Math" panose="02040503050406030204" pitchFamily="18" charset="0"/>
                          </a:rPr>
                          <m:t>|</m:t>
                        </m:r>
                      </m:sub>
                    </m:sSub>
                    <m:r>
                      <a:rPr lang="en-US" altLang="zh-TW" sz="1200" i="1" dirty="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，最後則能夠將訓練好的矩陣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smtClean="0">
                            <a:latin typeface="Cambria Math" panose="02040503050406030204" pitchFamily="18" charset="0"/>
                          </a:rPr>
                          <m:t>𝑊</m:t>
                        </m:r>
                      </m:e>
                      <m:sub>
                        <m:r>
                          <a:rPr lang="en-US" altLang="zh-TW" sz="1200" dirty="0">
                            <a:latin typeface="Cambria Math" panose="02040503050406030204" pitchFamily="18" charset="0"/>
                          </a:rPr>
                          <m:t>|</m:t>
                        </m:r>
                        <m:r>
                          <m:rPr>
                            <m:sty m:val="p"/>
                          </m:rPr>
                          <a:rPr lang="en-US" altLang="zh-TW" sz="1200" dirty="0">
                            <a:latin typeface="Cambria Math" panose="02040503050406030204" pitchFamily="18" charset="0"/>
                          </a:rPr>
                          <m:t>I</m:t>
                        </m:r>
                        <m:r>
                          <a:rPr lang="en-US" altLang="zh-TW" sz="1200" dirty="0">
                            <a:latin typeface="Cambria Math" panose="02040503050406030204" pitchFamily="18" charset="0"/>
                          </a:rPr>
                          <m:t>|×</m:t>
                        </m:r>
                        <m:r>
                          <a:rPr lang="en-US" altLang="zh-TW" sz="1200" dirty="0">
                            <a:latin typeface="Cambria Math" panose="02040503050406030204" pitchFamily="18" charset="0"/>
                          </a:rPr>
                          <m:t>𝑁</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或 </a:t>
                </a:r>
                <a14:m>
                  <m:oMath xmlns:m="http://schemas.openxmlformats.org/officeDocument/2006/math">
                    <m:sSub>
                      <m:sSubPr>
                        <m:ctrlPr>
                          <a:rPr lang="en-US" altLang="zh-TW" sz="1200" i="1" dirty="0">
                            <a:latin typeface="Cambria Math" panose="02040503050406030204" pitchFamily="18" charset="0"/>
                          </a:rPr>
                        </m:ctrlPr>
                      </m:sSubPr>
                      <m:e>
                        <m:r>
                          <a:rPr lang="en-US" altLang="zh-TW" sz="1200" dirty="0">
                            <a:latin typeface="Cambria Math" panose="02040503050406030204" pitchFamily="18" charset="0"/>
                          </a:rPr>
                          <m:t>𝑊</m:t>
                        </m:r>
                        <m:r>
                          <a:rPr lang="en-US" altLang="zh-TW" sz="1200" dirty="0">
                            <a:latin typeface="Cambria Math" panose="02040503050406030204" pitchFamily="18" charset="0"/>
                          </a:rPr>
                          <m:t>′</m:t>
                        </m:r>
                      </m:e>
                      <m:sub>
                        <m:r>
                          <a:rPr lang="en-US" altLang="zh-TW" sz="1200" dirty="0">
                            <a:latin typeface="Cambria Math" panose="02040503050406030204" pitchFamily="18" charset="0"/>
                          </a:rPr>
                          <m:t>𝑁</m:t>
                        </m:r>
                        <m:r>
                          <a:rPr lang="en-US" altLang="zh-TW" sz="1200" dirty="0">
                            <a:latin typeface="Cambria Math" panose="02040503050406030204" pitchFamily="18" charset="0"/>
                          </a:rPr>
                          <m:t>×|</m:t>
                        </m:r>
                        <m:r>
                          <a:rPr lang="en-US" altLang="zh-TW" sz="1200" dirty="0">
                            <a:latin typeface="Cambria Math" panose="02040503050406030204" pitchFamily="18" charset="0"/>
                          </a:rPr>
                          <m:t>𝐼</m:t>
                        </m:r>
                        <m:r>
                          <a:rPr lang="en-US" altLang="zh-TW" sz="1200" dirty="0">
                            <a:latin typeface="Cambria Math" panose="02040503050406030204" pitchFamily="18" charset="0"/>
                          </a:rPr>
                          <m:t>|</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作為項目嵌入，以用在後續應用中。</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2642D24C-CEFE-35B3-6D46-00CC542D14F2}"/>
                  </a:ext>
                </a:extLst>
              </p:cNvPr>
              <p:cNvSpPr txBox="1">
                <a:spLocks noRot="1" noChangeAspect="1" noMove="1" noResize="1" noEditPoints="1" noAdjustHandles="1" noChangeArrowheads="1" noChangeShapeType="1" noTextEdit="1"/>
              </p:cNvSpPr>
              <p:nvPr/>
            </p:nvSpPr>
            <p:spPr>
              <a:xfrm>
                <a:off x="799284" y="1306651"/>
                <a:ext cx="7736791" cy="2130904"/>
              </a:xfrm>
              <a:prstGeom prst="rect">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547661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7032C8B8-E9D5-16AC-D374-3331E1E73ED0}"/>
              </a:ext>
            </a:extLst>
          </p:cNvPr>
          <p:cNvSpPr txBox="1"/>
          <p:nvPr/>
        </p:nvSpPr>
        <p:spPr>
          <a:xfrm>
            <a:off x="3552552" y="4242964"/>
            <a:ext cx="4587360" cy="336054"/>
          </a:xfrm>
          <a:prstGeom prst="rect">
            <a:avLst/>
          </a:prstGeom>
          <a:noFill/>
        </p:spPr>
        <p:txBody>
          <a:bodyPr wrap="square" rtlCol="0">
            <a:spAutoFit/>
          </a:bodyPr>
          <a:lstStyle/>
          <a:p>
            <a:pPr algn="ctr">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圖</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6</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Skip-gram in Item2Vec</a:t>
            </a:r>
          </a:p>
        </p:txBody>
      </p:sp>
      <p:pic>
        <p:nvPicPr>
          <p:cNvPr id="12" name="圖片 11">
            <a:extLst>
              <a:ext uri="{FF2B5EF4-FFF2-40B4-BE49-F238E27FC236}">
                <a16:creationId xmlns:a16="http://schemas.microsoft.com/office/drawing/2014/main" id="{0CC9214B-BB9C-53A4-1904-8D8955225066}"/>
              </a:ext>
            </a:extLst>
          </p:cNvPr>
          <p:cNvPicPr>
            <a:picLocks noChangeAspect="1"/>
          </p:cNvPicPr>
          <p:nvPr/>
        </p:nvPicPr>
        <p:blipFill>
          <a:blip r:embed="rId6"/>
          <a:stretch>
            <a:fillRect/>
          </a:stretch>
        </p:blipFill>
        <p:spPr>
          <a:xfrm>
            <a:off x="3418681" y="608667"/>
            <a:ext cx="4768456" cy="3710843"/>
          </a:xfrm>
          <a:prstGeom prst="rect">
            <a:avLst/>
          </a:prstGeom>
        </p:spPr>
      </p:pic>
    </p:spTree>
    <p:extLst>
      <p:ext uri="{BB962C8B-B14F-4D97-AF65-F5344CB8AC3E}">
        <p14:creationId xmlns:p14="http://schemas.microsoft.com/office/powerpoint/2010/main" val="37442932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6787BF02-68B5-CA08-F70D-3B38FC80C17A}"/>
                  </a:ext>
                </a:extLst>
              </p:cNvPr>
              <p:cNvSpPr txBox="1"/>
              <p:nvPr/>
            </p:nvSpPr>
            <p:spPr>
              <a:xfrm>
                <a:off x="815981" y="1341715"/>
                <a:ext cx="7512038" cy="2274405"/>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因此，在大小為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的項目集合 </a:t>
                </a:r>
                <a14:m>
                  <m:oMath xmlns:m="http://schemas.openxmlformats.org/officeDocument/2006/math">
                    <m:sSub>
                      <m:sSubPr>
                        <m:ctrlPr>
                          <a:rPr lang="en-US" altLang="zh-TW" sz="1200" i="1" dirty="0" smtClean="0">
                            <a:latin typeface="Cambria Math" panose="02040503050406030204" pitchFamily="18" charset="0"/>
                            <a:ea typeface="微軟正黑體" panose="020B0604030504040204" pitchFamily="34" charset="-120"/>
                          </a:rPr>
                        </m:ctrlPr>
                      </m:sSubPr>
                      <m:e>
                        <m:r>
                          <a:rPr lang="zh-TW" altLang="en-US" sz="1200" i="1" dirty="0">
                            <a:latin typeface="Cambria Math" panose="02040503050406030204" pitchFamily="18" charset="0"/>
                            <a:ea typeface="微軟正黑體" panose="020B0604030504040204" pitchFamily="34" charset="-120"/>
                          </a:rPr>
                          <m:t> </m:t>
                        </m:r>
                        <m:r>
                          <a:rPr lang="en-US" altLang="zh-TW" sz="1200" b="0" i="1" dirty="0" smtClean="0">
                            <a:latin typeface="Cambria Math" panose="02040503050406030204" pitchFamily="18" charset="0"/>
                            <a:ea typeface="微軟正黑體" panose="020B0604030504040204" pitchFamily="34" charset="-120"/>
                          </a:rPr>
                          <m:t>𝑖</m:t>
                        </m:r>
                      </m:e>
                      <m:sub>
                        <m:r>
                          <a:rPr lang="en-US" altLang="zh-TW" sz="1200" i="1" dirty="0">
                            <a:latin typeface="Cambria Math" panose="02040503050406030204" pitchFamily="18" charset="0"/>
                            <a:ea typeface="微軟正黑體" panose="020B0604030504040204" pitchFamily="34" charset="-120"/>
                          </a:rPr>
                          <m:t>1</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b="0" i="1" dirty="0" smtClean="0">
                            <a:latin typeface="Cambria Math" panose="02040503050406030204" pitchFamily="18" charset="0"/>
                            <a:ea typeface="微軟正黑體" panose="020B0604030504040204" pitchFamily="34" charset="-120"/>
                          </a:rPr>
                          <m:t>𝑖</m:t>
                        </m:r>
                      </m:e>
                      <m:sub>
                        <m:r>
                          <a:rPr lang="en-US" altLang="zh-TW" sz="1200" i="1" dirty="0">
                            <a:latin typeface="Cambria Math" panose="02040503050406030204" pitchFamily="18" charset="0"/>
                            <a:ea typeface="微軟正黑體" panose="020B0604030504040204" pitchFamily="34" charset="-120"/>
                          </a:rPr>
                          <m:t>2</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err="1">
                            <a:latin typeface="Cambria Math" panose="02040503050406030204" pitchFamily="18" charset="0"/>
                            <a:ea typeface="微軟正黑體" panose="020B0604030504040204" pitchFamily="34" charset="-120"/>
                          </a:rPr>
                        </m:ctrlPr>
                      </m:sSubPr>
                      <m:e>
                        <m:r>
                          <a:rPr lang="en-US" altLang="zh-TW" sz="1200" b="0" i="1" dirty="0" smtClean="0">
                            <a:latin typeface="Cambria Math" panose="02040503050406030204" pitchFamily="18" charset="0"/>
                            <a:ea typeface="微軟正黑體" panose="020B0604030504040204" pitchFamily="34" charset="-120"/>
                          </a:rPr>
                          <m:t>𝑖</m:t>
                        </m:r>
                      </m:e>
                      <m:sub>
                        <m:r>
                          <m:rPr>
                            <m:sty m:val="p"/>
                          </m:rPr>
                          <a:rPr lang="en-US" altLang="zh-TW" sz="1200" i="1" dirty="0" err="1">
                            <a:latin typeface="Cambria Math" panose="02040503050406030204" pitchFamily="18" charset="0"/>
                            <a:ea typeface="微軟正黑體" panose="020B0604030504040204" pitchFamily="34" charset="-120"/>
                          </a:rPr>
                          <m:t>K</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中，我們的</a:t>
                </a:r>
                <a:r>
                  <a:rPr lang="zh-TW" altLang="en-US" sz="1200" dirty="0"/>
                  <a:t>目標函數如公式</a:t>
                </a:r>
                <a:r>
                  <a:rPr lang="en-US" altLang="zh-TW" sz="1200" dirty="0"/>
                  <a:t>(3)</a:t>
                </a:r>
                <a:r>
                  <a:rPr lang="zh-TW" altLang="en-US" sz="1200" dirty="0"/>
                  <a:t>所示。其目的是最大化</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同一購物籃中其他項目與目標項目共現的機率，同時最小化不在同一購物籃中的項目與目標項目共現的機率。</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t>其中， </a:t>
                </a:r>
                <a14:m>
                  <m:oMath xmlns:m="http://schemas.openxmlformats.org/officeDocument/2006/math">
                    <m:sSub>
                      <m:sSubPr>
                        <m:ctrlPr>
                          <a:rPr lang="en-US" altLang="zh-TW" sz="1200" i="1">
                            <a:latin typeface="Cambria Math" panose="02040503050406030204" pitchFamily="18" charset="0"/>
                          </a:rPr>
                        </m:ctrlPr>
                      </m:sSubPr>
                      <m:e>
                        <m:r>
                          <a:rPr lang="en-US" altLang="zh-TW" sz="1200" b="0" i="1" smtClean="0">
                            <a:latin typeface="Cambria Math" panose="02040503050406030204" pitchFamily="18" charset="0"/>
                          </a:rPr>
                          <m:t>𝑖</m:t>
                        </m:r>
                      </m:e>
                      <m:sub>
                        <m:r>
                          <a:rPr lang="en-US" altLang="zh-TW" sz="1200" b="0" i="1" smtClean="0">
                            <a:latin typeface="Cambria Math" panose="02040503050406030204" pitchFamily="18" charset="0"/>
                          </a:rPr>
                          <m:t>𝑚</m:t>
                        </m:r>
                      </m:sub>
                    </m:sSub>
                    <m:r>
                      <a:rPr lang="en-US" altLang="zh-TW" sz="1200" i="1">
                        <a:latin typeface="Cambria Math" panose="02040503050406030204" pitchFamily="18" charset="0"/>
                      </a:rPr>
                      <m:t> </m:t>
                    </m:r>
                  </m:oMath>
                </a14:m>
                <a:r>
                  <a:rPr lang="zh-TW" altLang="en-US" sz="1200" dirty="0"/>
                  <a:t>是第 </a:t>
                </a:r>
                <a:r>
                  <a:rPr lang="en-US" altLang="zh-TW" sz="1200" dirty="0"/>
                  <a:t>m</a:t>
                </a:r>
                <a:r>
                  <a:rPr lang="zh-TW" altLang="en-US" sz="1200" dirty="0"/>
                  <a:t> 個目標項目，</a:t>
                </a:r>
                <a14:m>
                  <m:oMath xmlns:m="http://schemas.openxmlformats.org/officeDocument/2006/math">
                    <m:sSub>
                      <m:sSubPr>
                        <m:ctrlPr>
                          <a:rPr lang="en-US" altLang="zh-TW" sz="1200" i="1">
                            <a:latin typeface="Cambria Math" panose="02040503050406030204" pitchFamily="18" charset="0"/>
                          </a:rPr>
                        </m:ctrlPr>
                      </m:sSubPr>
                      <m:e>
                        <m:r>
                          <a:rPr lang="en-US" altLang="zh-TW" sz="1200" b="0" i="1" smtClean="0">
                            <a:latin typeface="Cambria Math" panose="02040503050406030204" pitchFamily="18" charset="0"/>
                          </a:rPr>
                          <m:t>𝑖</m:t>
                        </m:r>
                      </m:e>
                      <m:sub>
                        <m:r>
                          <a:rPr lang="en-US" altLang="zh-TW" sz="1200" b="0" i="1" smtClean="0">
                            <a:latin typeface="Cambria Math" panose="02040503050406030204" pitchFamily="18" charset="0"/>
                          </a:rPr>
                          <m:t>𝑛</m:t>
                        </m:r>
                      </m:sub>
                    </m:sSub>
                  </m:oMath>
                </a14:m>
                <a:r>
                  <a:rPr lang="zh-TW" altLang="en-US" sz="1200" dirty="0"/>
                  <a:t> 是第 </a:t>
                </a:r>
                <a:r>
                  <a:rPr lang="en-US" altLang="zh-TW" sz="1200" dirty="0"/>
                  <a:t>n</a:t>
                </a:r>
                <a:r>
                  <a:rPr lang="zh-TW" altLang="en-US" sz="1200" dirty="0"/>
                  <a:t> 個同購物籃的其他項目。而在 </a:t>
                </a:r>
                <a14:m>
                  <m:oMath xmlns:m="http://schemas.openxmlformats.org/officeDocument/2006/math">
                    <m:r>
                      <a:rPr lang="en-US" altLang="zh-TW" sz="1200" b="0" i="1" smtClean="0">
                        <a:latin typeface="Cambria Math" panose="02040503050406030204" pitchFamily="18" charset="0"/>
                      </a:rPr>
                      <m:t>𝑝</m:t>
                    </m:r>
                    <m:d>
                      <m:dPr>
                        <m:ctrlPr>
                          <a:rPr lang="en-US" altLang="zh-TW" sz="1200" i="1" smtClean="0">
                            <a:latin typeface="Cambria Math" panose="02040503050406030204" pitchFamily="18" charset="0"/>
                          </a:rPr>
                        </m:ctrlPr>
                      </m:dPr>
                      <m:e>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𝑖</m:t>
                            </m:r>
                          </m:e>
                          <m:sub>
                            <m:r>
                              <a:rPr lang="en-US" altLang="zh-TW" sz="1200" b="0" i="1" smtClean="0">
                                <a:latin typeface="Cambria Math" panose="02040503050406030204" pitchFamily="18" charset="0"/>
                              </a:rPr>
                              <m:t>𝑛</m:t>
                            </m:r>
                          </m:sub>
                        </m:sSub>
                      </m:e>
                      <m:e>
                        <m:sSub>
                          <m:sSubPr>
                            <m:ctrlPr>
                              <a:rPr lang="en-US" altLang="zh-TW" sz="1200" i="1" smtClean="0">
                                <a:latin typeface="Cambria Math" panose="02040503050406030204" pitchFamily="18" charset="0"/>
                              </a:rPr>
                            </m:ctrlPr>
                          </m:sSubPr>
                          <m:e>
                            <m:r>
                              <a:rPr lang="en-US" altLang="zh-TW" sz="1200" b="0" i="1" smtClean="0">
                                <a:latin typeface="Cambria Math" panose="02040503050406030204" pitchFamily="18" charset="0"/>
                              </a:rPr>
                              <m:t>𝑖</m:t>
                            </m:r>
                          </m:e>
                          <m:sub>
                            <m:r>
                              <a:rPr lang="en-US" altLang="zh-TW" sz="1200" b="0" i="1" smtClean="0">
                                <a:latin typeface="Cambria Math" panose="02040503050406030204" pitchFamily="18" charset="0"/>
                              </a:rPr>
                              <m:t>𝑚</m:t>
                            </m:r>
                          </m:sub>
                        </m:sSub>
                      </m:e>
                    </m:d>
                  </m:oMath>
                </a14:m>
                <a:r>
                  <a:rPr lang="zh-TW" altLang="en-US" sz="1200" dirty="0"/>
                  <a:t> 中則會進行</a:t>
                </a:r>
                <a:r>
                  <a:rPr lang="zh-TW" altLang="en-US" sz="1200" dirty="0">
                    <a:latin typeface="微軟正黑體" panose="020B0604030504040204" pitchFamily="34" charset="-120"/>
                    <a:ea typeface="微軟正黑體" panose="020B0604030504040204" pitchFamily="34" charset="-120"/>
                  </a:rPr>
                  <a:t>負採樣，</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即隨機選擇一些不在同個購物籃中的</a:t>
                </a:r>
                <a:r>
                  <a:rPr lang="zh-TW" altLang="en-US" sz="1200" dirty="0">
                    <a:latin typeface="微軟正黑體" panose="020B0604030504040204" pitchFamily="34" charset="-120"/>
                    <a:ea typeface="微軟正黑體" panose="020B0604030504040204" pitchFamily="34" charset="-120"/>
                  </a:rPr>
                  <a:t>項目作為負樣本進行訓練</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，並只更新</a:t>
                </a:r>
                <a:r>
                  <a:rPr lang="zh-TW" altLang="en-US" sz="1200" dirty="0">
                    <a:latin typeface="微軟正黑體" panose="020B0604030504040204" pitchFamily="34" charset="-120"/>
                    <a:ea typeface="微軟正黑體" panose="020B0604030504040204" pitchFamily="34" charset="-120"/>
                  </a:rPr>
                  <a:t>部分權重</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微軟正黑體" panose="020B0604030504040204" pitchFamily="34" charset="-120"/>
                    <a:ea typeface="微軟正黑體" panose="020B0604030504040204" pitchFamily="34" charset="-120"/>
                  </a:rPr>
                  <a:t>以減少運算量。其計算如公式</a:t>
                </a:r>
                <a:r>
                  <a:rPr lang="en-US" altLang="zh-TW" sz="1200" dirty="0">
                    <a:latin typeface="微軟正黑體" panose="020B0604030504040204" pitchFamily="34" charset="-120"/>
                    <a:ea typeface="微軟正黑體" panose="020B0604030504040204" pitchFamily="34" charset="-120"/>
                  </a:rPr>
                  <a:t>(4)</a:t>
                </a:r>
                <a:r>
                  <a:rPr lang="zh-TW" altLang="en-US" sz="1200" dirty="0">
                    <a:latin typeface="微軟正黑體" panose="020B0604030504040204" pitchFamily="34" charset="-120"/>
                    <a:ea typeface="微軟正黑體" panose="020B0604030504040204" pitchFamily="34" charset="-120"/>
                  </a:rPr>
                  <a:t>：</a:t>
                </a:r>
                <a:endParaRPr lang="en-US" altLang="zh-TW" sz="1200" dirty="0">
                  <a:latin typeface="微軟正黑體" panose="020B0604030504040204" pitchFamily="34" charset="-120"/>
                  <a:ea typeface="微軟正黑體" panose="020B0604030504040204" pitchFamily="34" charset="-120"/>
                </a:endParaRPr>
              </a:p>
            </p:txBody>
          </p:sp>
        </mc:Choice>
        <mc:Fallback xmlns="">
          <p:sp>
            <p:nvSpPr>
              <p:cNvPr id="3" name="文字方塊 2">
                <a:extLst>
                  <a:ext uri="{FF2B5EF4-FFF2-40B4-BE49-F238E27FC236}">
                    <a16:creationId xmlns:a16="http://schemas.microsoft.com/office/drawing/2014/main" id="{6787BF02-68B5-CA08-F70D-3B38FC80C17A}"/>
                  </a:ext>
                </a:extLst>
              </p:cNvPr>
              <p:cNvSpPr txBox="1">
                <a:spLocks noRot="1" noChangeAspect="1" noMove="1" noResize="1" noEditPoints="1" noAdjustHandles="1" noChangeArrowheads="1" noChangeShapeType="1" noTextEdit="1"/>
              </p:cNvSpPr>
              <p:nvPr/>
            </p:nvSpPr>
            <p:spPr>
              <a:xfrm>
                <a:off x="815981" y="1341715"/>
                <a:ext cx="7512038" cy="2274405"/>
              </a:xfrm>
              <a:prstGeom prst="rect">
                <a:avLst/>
              </a:prstGeom>
              <a:blipFill>
                <a:blip r:embed="rId6"/>
                <a:stretch>
                  <a:fillRect l="-81" b="-107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C7762788-5052-D7D9-2937-BC5AE1E0723D}"/>
                  </a:ext>
                </a:extLst>
              </p:cNvPr>
              <p:cNvSpPr txBox="1"/>
              <p:nvPr/>
            </p:nvSpPr>
            <p:spPr>
              <a:xfrm>
                <a:off x="916419" y="1989832"/>
                <a:ext cx="2436381" cy="6981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a:latin typeface="Cambria Math" panose="02040503050406030204" pitchFamily="18" charset="0"/>
                            </a:rPr>
                            <m:t>𝐾</m:t>
                          </m:r>
                        </m:den>
                      </m:f>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𝑚</m:t>
                          </m:r>
                          <m:r>
                            <a:rPr lang="en-US" altLang="zh-TW" b="0" i="1">
                              <a:latin typeface="Cambria Math" panose="02040503050406030204" pitchFamily="18" charset="0"/>
                            </a:rPr>
                            <m:t>=</m:t>
                          </m:r>
                          <m:r>
                            <a:rPr lang="en-US" altLang="zh-TW" b="0" i="1" smtClean="0">
                              <a:latin typeface="Cambria Math" panose="02040503050406030204" pitchFamily="18" charset="0"/>
                            </a:rPr>
                            <m:t>1</m:t>
                          </m:r>
                        </m:sub>
                        <m:sup>
                          <m:r>
                            <a:rPr lang="en-US" altLang="zh-TW" b="0" i="1">
                              <a:latin typeface="Cambria Math" panose="02040503050406030204" pitchFamily="18" charset="0"/>
                            </a:rPr>
                            <m:t>𝐾</m:t>
                          </m:r>
                        </m:sup>
                        <m:e>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𝑚</m:t>
                              </m:r>
                            </m:sub>
                            <m:sup>
                              <m:r>
                                <a:rPr lang="en-US" altLang="zh-TW" b="0" i="1">
                                  <a:latin typeface="Cambria Math" panose="02040503050406030204" pitchFamily="18" charset="0"/>
                                </a:rPr>
                                <m:t>𝐾</m:t>
                              </m:r>
                            </m:sup>
                            <m:e>
                              <m:func>
                                <m:funcPr>
                                  <m:ctrlPr>
                                    <a:rPr lang="en-US" altLang="zh-TW"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rPr>
                                    <m:t>log</m:t>
                                  </m:r>
                                </m:fName>
                                <m:e>
                                  <m:r>
                                    <a:rPr lang="en-US" altLang="zh-TW" b="0" i="1" smtClean="0">
                                      <a:latin typeface="Cambria Math" panose="02040503050406030204" pitchFamily="18" charset="0"/>
                                    </a:rPr>
                                    <m:t>𝑝</m:t>
                                  </m:r>
                                  <m:d>
                                    <m:dPr>
                                      <m:ctrlPr>
                                        <a:rPr lang="en-US" altLang="zh-TW" i="1" smtClean="0">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𝑛</m:t>
                                          </m:r>
                                        </m:sub>
                                      </m:sSub>
                                    </m:e>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𝑚</m:t>
                                          </m:r>
                                        </m:sub>
                                      </m:sSub>
                                    </m:e>
                                  </m:d>
                                </m:e>
                              </m:func>
                            </m:e>
                          </m:nary>
                        </m:e>
                      </m:nary>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C7762788-5052-D7D9-2937-BC5AE1E0723D}"/>
                  </a:ext>
                </a:extLst>
              </p:cNvPr>
              <p:cNvSpPr txBox="1">
                <a:spLocks noRot="1" noChangeAspect="1" noMove="1" noResize="1" noEditPoints="1" noAdjustHandles="1" noChangeArrowheads="1" noChangeShapeType="1" noTextEdit="1"/>
              </p:cNvSpPr>
              <p:nvPr/>
            </p:nvSpPr>
            <p:spPr>
              <a:xfrm>
                <a:off x="916419" y="1989832"/>
                <a:ext cx="2436381" cy="698140"/>
              </a:xfrm>
              <a:prstGeom prst="rect">
                <a:avLst/>
              </a:prstGeom>
              <a:blipFill>
                <a:blip r:embed="rId7"/>
                <a:stretch>
                  <a:fillRect l="-17188" t="-91071" b="-14821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DE0A1B40-CF7F-6208-EE57-00EFCD0F1869}"/>
                  </a:ext>
                </a:extLst>
              </p:cNvPr>
              <p:cNvSpPr txBox="1"/>
              <p:nvPr/>
            </p:nvSpPr>
            <p:spPr>
              <a:xfrm>
                <a:off x="916419" y="3397828"/>
                <a:ext cx="2869463" cy="69814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TW" i="1" smtClean="0">
                          <a:latin typeface="Cambria Math" panose="02040503050406030204" pitchFamily="18" charset="0"/>
                        </a:rPr>
                        <m:t>𝑝</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𝑛</m:t>
                              </m:r>
                            </m:sub>
                          </m:sSub>
                        </m:e>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𝑚</m:t>
                              </m:r>
                            </m:sub>
                          </m:sSub>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𝑚</m:t>
                          </m:r>
                        </m:sub>
                        <m:sup>
                          <m:r>
                            <a:rPr lang="zh-TW" altLang="en-US" dirty="0">
                              <a:latin typeface="Cambria Math" panose="02040503050406030204" pitchFamily="18" charset="0"/>
                            </a:rPr>
                            <m:t>⊤</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𝑁</m:t>
                          </m:r>
                        </m:sup>
                        <m:e>
                          <m:r>
                            <a:rPr lang="zh-TW" altLang="en-US" b="0" i="1" smtClean="0">
                              <a:latin typeface="Cambria Math" panose="02040503050406030204" pitchFamily="18" charset="0"/>
                            </a:rPr>
                            <m:t>𝜎</m:t>
                          </m:r>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𝑚</m:t>
                              </m:r>
                            </m:sub>
                            <m:sup>
                              <m:r>
                                <a:rPr lang="zh-TW" altLang="en-US" dirty="0">
                                  <a:latin typeface="Cambria Math" panose="02040503050406030204" pitchFamily="18" charset="0"/>
                                </a:rPr>
                                <m:t>⊤</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e>
                      </m:nary>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DE0A1B40-CF7F-6208-EE57-00EFCD0F1869}"/>
                  </a:ext>
                </a:extLst>
              </p:cNvPr>
              <p:cNvSpPr txBox="1">
                <a:spLocks noRot="1" noChangeAspect="1" noMove="1" noResize="1" noEditPoints="1" noAdjustHandles="1" noChangeArrowheads="1" noChangeShapeType="1" noTextEdit="1"/>
              </p:cNvSpPr>
              <p:nvPr/>
            </p:nvSpPr>
            <p:spPr>
              <a:xfrm>
                <a:off x="916419" y="3397828"/>
                <a:ext cx="2869463" cy="698140"/>
              </a:xfrm>
              <a:prstGeom prst="rect">
                <a:avLst/>
              </a:prstGeom>
              <a:blipFill>
                <a:blip r:embed="rId8"/>
                <a:stretch>
                  <a:fillRect t="-91071" b="-148214"/>
                </a:stretch>
              </a:blipFill>
            </p:spPr>
            <p:txBody>
              <a:bodyPr/>
              <a:lstStyle/>
              <a:p>
                <a:r>
                  <a:rPr lang="zh-TW" altLang="en-US">
                    <a:noFill/>
                  </a:rPr>
                  <a:t> </a:t>
                </a:r>
              </a:p>
            </p:txBody>
          </p:sp>
        </mc:Fallback>
      </mc:AlternateContent>
      <p:sp>
        <p:nvSpPr>
          <p:cNvPr id="13" name="文字方塊 12">
            <a:extLst>
              <a:ext uri="{FF2B5EF4-FFF2-40B4-BE49-F238E27FC236}">
                <a16:creationId xmlns:a16="http://schemas.microsoft.com/office/drawing/2014/main" id="{9C362649-EC35-71D7-9614-9223EF8B241F}"/>
              </a:ext>
            </a:extLst>
          </p:cNvPr>
          <p:cNvSpPr txBox="1"/>
          <p:nvPr/>
        </p:nvSpPr>
        <p:spPr>
          <a:xfrm>
            <a:off x="2900777" y="2415983"/>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(3)</a:t>
            </a:r>
            <a:endParaRPr kumimoji="1" lang="zh-TW" altLang="en-US" sz="1200" dirty="0">
              <a:latin typeface="Times New Roman" panose="02020603050405020304" pitchFamily="18" charset="0"/>
              <a:cs typeface="Times New Roman" panose="02020603050405020304" pitchFamily="18" charset="0"/>
            </a:endParaRPr>
          </a:p>
        </p:txBody>
      </p:sp>
      <p:sp>
        <p:nvSpPr>
          <p:cNvPr id="14" name="文字方塊 13">
            <a:extLst>
              <a:ext uri="{FF2B5EF4-FFF2-40B4-BE49-F238E27FC236}">
                <a16:creationId xmlns:a16="http://schemas.microsoft.com/office/drawing/2014/main" id="{C30EE158-4402-EF98-235B-BED80A6E96FB}"/>
              </a:ext>
            </a:extLst>
          </p:cNvPr>
          <p:cNvSpPr txBox="1"/>
          <p:nvPr/>
        </p:nvSpPr>
        <p:spPr>
          <a:xfrm>
            <a:off x="3837128" y="3803580"/>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(4)</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4666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6787BF02-68B5-CA08-F70D-3B38FC80C17A}"/>
                  </a:ext>
                </a:extLst>
              </p:cNvPr>
              <p:cNvSpPr txBox="1"/>
              <p:nvPr/>
            </p:nvSpPr>
            <p:spPr>
              <a:xfrm>
                <a:off x="815981" y="1311235"/>
                <a:ext cx="7512038" cy="3290837"/>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此過程中，會對每個正樣本</a:t>
                </a:r>
                <a:r>
                  <a:rPr lang="zh-TW" altLang="en-US" sz="1200" dirty="0">
                    <a:latin typeface="微軟正黑體" panose="020B0604030504040204" pitchFamily="34" charset="-120"/>
                    <a:ea typeface="微軟正黑體" panose="020B0604030504040204" pitchFamily="34" charset="-120"/>
                  </a:rPr>
                  <a:t>額外進行 </a:t>
                </a:r>
                <a:r>
                  <a:rPr lang="en-US" altLang="zh-TW" sz="1200" dirty="0">
                    <a:latin typeface="微軟正黑體" panose="020B0604030504040204" pitchFamily="34" charset="-120"/>
                    <a:ea typeface="微軟正黑體" panose="020B0604030504040204" pitchFamily="34" charset="-120"/>
                  </a:rPr>
                  <a:t>N</a:t>
                </a:r>
                <a:r>
                  <a:rPr lang="zh-TW" altLang="en-US" sz="1200" dirty="0">
                    <a:latin typeface="微軟正黑體" panose="020B0604030504040204" pitchFamily="34" charset="-120"/>
                    <a:ea typeface="微軟正黑體" panose="020B0604030504040204" pitchFamily="34" charset="-120"/>
                  </a:rPr>
                  <a:t> 個負採樣，</a:t>
                </a:r>
                <a:r>
                  <a:rPr lang="zh-TW" altLang="en-US" sz="1200" dirty="0"/>
                  <a:t>其中 </a:t>
                </a:r>
                <a14:m>
                  <m:oMath xmlns:m="http://schemas.openxmlformats.org/officeDocument/2006/math">
                    <m:r>
                      <a:rPr lang="zh-TW" altLang="en-US" sz="1200" i="1">
                        <a:latin typeface="Cambria Math" panose="02040503050406030204" pitchFamily="18" charset="0"/>
                      </a:rPr>
                      <m:t>𝜎</m:t>
                    </m:r>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𝑢</m:t>
                        </m:r>
                      </m:e>
                      <m:sub>
                        <m:r>
                          <a:rPr lang="en-US" altLang="zh-TW" sz="1200" b="0" i="1" smtClean="0">
                            <a:latin typeface="Cambria Math" panose="02040503050406030204" pitchFamily="18" charset="0"/>
                          </a:rPr>
                          <m:t>𝑚</m:t>
                        </m:r>
                      </m:sub>
                      <m:sup>
                        <m:r>
                          <a:rPr lang="zh-TW" altLang="en-US" sz="1200" dirty="0">
                            <a:latin typeface="Cambria Math" panose="02040503050406030204" pitchFamily="18" charset="0"/>
                          </a:rPr>
                          <m:t>⊤</m:t>
                        </m:r>
                      </m:sup>
                    </m:sSubSup>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b="0" i="1" smtClean="0">
                            <a:latin typeface="Cambria Math" panose="02040503050406030204" pitchFamily="18" charset="0"/>
                          </a:rPr>
                          <m:t>𝑛</m:t>
                        </m:r>
                      </m:sub>
                    </m:sSub>
                    <m:r>
                      <a:rPr lang="en-US" altLang="zh-TW" sz="1200" i="1">
                        <a:latin typeface="Cambria Math" panose="02040503050406030204" pitchFamily="18" charset="0"/>
                      </a:rPr>
                      <m:t>)</m:t>
                    </m:r>
                  </m:oMath>
                </a14:m>
                <a:r>
                  <a:rPr lang="zh-TW" altLang="en-US" sz="1200" dirty="0"/>
                  <a:t> 是正樣本的預測結果，</a:t>
                </a:r>
                <a:r>
                  <a:rPr lang="en-US" altLang="zh-TW" sz="1200" dirty="0"/>
                  <a:t>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𝑢</m:t>
                        </m:r>
                      </m:e>
                      <m:sub>
                        <m:r>
                          <a:rPr lang="en-US" altLang="zh-TW" sz="1200" b="0" i="1" smtClean="0">
                            <a:latin typeface="Cambria Math" panose="02040503050406030204" pitchFamily="18" charset="0"/>
                          </a:rPr>
                          <m:t>𝑚</m:t>
                        </m:r>
                      </m:sub>
                    </m:sSub>
                    <m:r>
                      <a:rPr lang="zh-TW" altLang="en-US" sz="1200" i="1">
                        <a:latin typeface="Cambria Math" panose="02040503050406030204" pitchFamily="18" charset="0"/>
                      </a:rPr>
                      <m:t> </m:t>
                    </m:r>
                  </m:oMath>
                </a14:m>
                <a:r>
                  <a:rPr lang="zh-TW" altLang="en-US" sz="1200" dirty="0">
                    <a:latin typeface="微軟正黑體" panose="020B0604030504040204" pitchFamily="34" charset="-120"/>
                    <a:ea typeface="微軟正黑體" panose="020B0604030504040204" pitchFamily="34" charset="-120"/>
                  </a:rPr>
                  <a:t>是第 </a:t>
                </a:r>
                <a:r>
                  <a:rPr lang="en-US" altLang="zh-TW" sz="1200" dirty="0">
                    <a:latin typeface="微軟正黑體" panose="020B0604030504040204" pitchFamily="34" charset="-120"/>
                    <a:ea typeface="微軟正黑體" panose="020B0604030504040204" pitchFamily="34" charset="-120"/>
                  </a:rPr>
                  <a:t>m</a:t>
                </a:r>
                <a:r>
                  <a:rPr lang="zh-TW" altLang="en-US" sz="1200" dirty="0">
                    <a:latin typeface="微軟正黑體" panose="020B0604030504040204" pitchFamily="34" charset="-120"/>
                    <a:ea typeface="微軟正黑體" panose="020B0604030504040204" pitchFamily="34" charset="-120"/>
                  </a:rPr>
                  <a:t> 個目標項目的最終表示，而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b="0" i="1" smtClean="0">
                            <a:latin typeface="Cambria Math" panose="02040503050406030204" pitchFamily="18" charset="0"/>
                          </a:rPr>
                          <m:t>𝑛</m:t>
                        </m:r>
                      </m:sub>
                    </m:sSub>
                  </m:oMath>
                </a14:m>
                <a:r>
                  <a:rPr lang="zh-TW" altLang="en-US" sz="1200" dirty="0">
                    <a:latin typeface="微軟正黑體" panose="020B0604030504040204" pitchFamily="34" charset="-120"/>
                    <a:ea typeface="微軟正黑體" panose="020B0604030504040204" pitchFamily="34" charset="-120"/>
                  </a:rPr>
                  <a:t> 是第 </a:t>
                </a:r>
                <a:r>
                  <a:rPr lang="en-US" altLang="zh-TW" sz="1200" dirty="0">
                    <a:latin typeface="微軟正黑體" panose="020B0604030504040204" pitchFamily="34" charset="-120"/>
                    <a:ea typeface="微軟正黑體" panose="020B0604030504040204" pitchFamily="34" charset="-120"/>
                  </a:rPr>
                  <a:t>n </a:t>
                </a:r>
                <a:r>
                  <a:rPr lang="zh-TW" altLang="en-US" sz="1200" dirty="0">
                    <a:latin typeface="微軟正黑體" panose="020B0604030504040204" pitchFamily="34" charset="-120"/>
                    <a:ea typeface="微軟正黑體" panose="020B0604030504040204" pitchFamily="34" charset="-120"/>
                  </a:rPr>
                  <a:t>個在同個購物籃的其他項目的潛在向量</a:t>
                </a:r>
                <a:r>
                  <a:rPr lang="zh-TW" altLang="en-US" sz="1200" dirty="0">
                    <a:ea typeface="微軟正黑體" panose="020B0604030504040204" pitchFamily="34" charset="-120"/>
                  </a:rPr>
                  <a:t>。</a:t>
                </a:r>
                <a14:m>
                  <m:oMath xmlns:m="http://schemas.openxmlformats.org/officeDocument/2006/math">
                    <m:r>
                      <a:rPr lang="zh-TW" altLang="en-US" sz="1200" i="1">
                        <a:latin typeface="Cambria Math" panose="02040503050406030204" pitchFamily="18" charset="0"/>
                      </a:rPr>
                      <m:t>𝜎</m:t>
                    </m:r>
                    <m:r>
                      <a:rPr lang="en-US" altLang="zh-TW" sz="1200" i="1">
                        <a:latin typeface="Cambria Math" panose="02040503050406030204" pitchFamily="18" charset="0"/>
                      </a:rPr>
                      <m:t>(−</m:t>
                    </m:r>
                    <m:sSubSup>
                      <m:sSubSupPr>
                        <m:ctrlPr>
                          <a:rPr lang="en-US" altLang="zh-TW" sz="1200" i="1">
                            <a:latin typeface="Cambria Math" panose="02040503050406030204" pitchFamily="18" charset="0"/>
                          </a:rPr>
                        </m:ctrlPr>
                      </m:sSubSupPr>
                      <m:e>
                        <m:r>
                          <a:rPr lang="en-US" altLang="zh-TW" sz="1200" i="1">
                            <a:latin typeface="Cambria Math" panose="02040503050406030204" pitchFamily="18" charset="0"/>
                          </a:rPr>
                          <m:t>𝑢</m:t>
                        </m:r>
                      </m:e>
                      <m:sub>
                        <m:r>
                          <a:rPr lang="en-US" altLang="zh-TW" sz="1200" b="0" i="1" smtClean="0">
                            <a:latin typeface="Cambria Math" panose="02040503050406030204" pitchFamily="18" charset="0"/>
                          </a:rPr>
                          <m:t>𝑚</m:t>
                        </m:r>
                      </m:sub>
                      <m:sup>
                        <m:r>
                          <a:rPr lang="zh-TW" altLang="en-US" sz="1200" dirty="0">
                            <a:latin typeface="Cambria Math" panose="02040503050406030204" pitchFamily="18" charset="0"/>
                          </a:rPr>
                          <m:t>⊤</m:t>
                        </m:r>
                      </m:sup>
                    </m:sSubSup>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𝑘</m:t>
                        </m:r>
                      </m:sub>
                    </m:sSub>
                    <m:r>
                      <a:rPr lang="en-US" altLang="zh-TW" sz="1200" i="1">
                        <a:latin typeface="Cambria Math" panose="02040503050406030204" pitchFamily="18" charset="0"/>
                      </a:rPr>
                      <m:t>)</m:t>
                    </m:r>
                  </m:oMath>
                </a14:m>
                <a:r>
                  <a:rPr lang="zh-TW" altLang="en-US" sz="1200" dirty="0"/>
                  <a:t> 是負樣本的預測結果，</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𝑣</m:t>
                        </m:r>
                      </m:e>
                      <m:sub>
                        <m:r>
                          <a:rPr lang="en-US" altLang="zh-TW" sz="1200" i="1">
                            <a:latin typeface="Cambria Math" panose="02040503050406030204" pitchFamily="18" charset="0"/>
                          </a:rPr>
                          <m:t>𝑘</m:t>
                        </m:r>
                      </m:sub>
                    </m:sSub>
                  </m:oMath>
                </a14:m>
                <a:r>
                  <a:rPr lang="zh-TW" altLang="en-US" sz="1200" dirty="0">
                    <a:latin typeface="微軟正黑體" panose="020B0604030504040204" pitchFamily="34" charset="-120"/>
                    <a:ea typeface="微軟正黑體" panose="020B0604030504040204" pitchFamily="34" charset="-120"/>
                  </a:rPr>
                  <a:t> 是第 </a:t>
                </a:r>
                <a:r>
                  <a:rPr lang="en-US" altLang="zh-TW" sz="1200" dirty="0">
                    <a:latin typeface="微軟正黑體" panose="020B0604030504040204" pitchFamily="34" charset="-120"/>
                    <a:ea typeface="微軟正黑體" panose="020B0604030504040204" pitchFamily="34" charset="-120"/>
                  </a:rPr>
                  <a:t>k </a:t>
                </a:r>
                <a:r>
                  <a:rPr lang="zh-TW" altLang="en-US" sz="1200" dirty="0">
                    <a:latin typeface="微軟正黑體" panose="020B0604030504040204" pitchFamily="34" charset="-120"/>
                    <a:ea typeface="微軟正黑體" panose="020B0604030504040204" pitchFamily="34" charset="-120"/>
                  </a:rPr>
                  <a:t>個在不同購物籃的其他項目的潛在向量。</a:t>
                </a:r>
                <a14:m>
                  <m:oMath xmlns:m="http://schemas.openxmlformats.org/officeDocument/2006/math">
                    <m:r>
                      <a:rPr lang="zh-TW" altLang="en-US" sz="1200" i="1">
                        <a:latin typeface="Cambria Math" panose="02040503050406030204" pitchFamily="18" charset="0"/>
                      </a:rPr>
                      <m:t>𝜎</m:t>
                    </m:r>
                    <m:r>
                      <a:rPr lang="en-US" altLang="zh-TW" sz="1200" i="1" smtClean="0">
                        <a:latin typeface="Cambria Math" panose="02040503050406030204" pitchFamily="18" charset="0"/>
                      </a:rPr>
                      <m:t>(</m:t>
                    </m:r>
                    <m:r>
                      <a:rPr lang="en-US" altLang="zh-TW" sz="1200" i="1" dirty="0">
                        <a:latin typeface="Cambria Math" panose="02040503050406030204" pitchFamily="18" charset="0"/>
                        <a:ea typeface="標楷體" panose="03000509000000000000" pitchFamily="65" charset="-120"/>
                      </a:rPr>
                      <m:t>⋅</m:t>
                    </m:r>
                    <m:r>
                      <a:rPr lang="en-US" altLang="zh-TW" sz="1200" b="0" i="1" smtClean="0">
                        <a:latin typeface="Cambria Math" panose="02040503050406030204" pitchFamily="18" charset="0"/>
                      </a:rPr>
                      <m:t>)</m:t>
                    </m:r>
                  </m:oMath>
                </a14:m>
                <a:r>
                  <a:rPr lang="zh-TW" altLang="en-US" sz="1200" dirty="0"/>
                  <a:t>是 </a:t>
                </a:r>
                <a:r>
                  <a:rPr lang="en-US" altLang="zh-TW" sz="1200" dirty="0"/>
                  <a:t>sigmoid</a:t>
                </a:r>
                <a:r>
                  <a:rPr lang="zh-TW" altLang="en-US" sz="1200" dirty="0"/>
                  <a:t> 非線性激活函數，其計算方式如公式</a:t>
                </a:r>
                <a:r>
                  <a:rPr lang="en-US" altLang="zh-TW" sz="1200" dirty="0"/>
                  <a:t>(5)</a:t>
                </a:r>
                <a:r>
                  <a:rPr lang="zh-TW" altLang="en-US" sz="1200" dirty="0"/>
                  <a:t>所示。該函數會將預測結果映射到 </a:t>
                </a:r>
                <a:r>
                  <a:rPr lang="en-US" altLang="zh-TW" sz="1200" dirty="0"/>
                  <a:t>[0,1]</a:t>
                </a:r>
                <a:r>
                  <a:rPr lang="zh-TW" altLang="en-US" sz="1200" dirty="0"/>
                  <a:t> 之間，若值越靠近 </a:t>
                </a:r>
                <a:r>
                  <a:rPr lang="en-US" altLang="zh-TW" sz="1200" dirty="0"/>
                  <a:t>1</a:t>
                </a:r>
                <a:r>
                  <a:rPr lang="zh-TW" altLang="en-US" sz="1200" dirty="0"/>
                  <a:t>，表示此項目與目標項目在同個購物籃中；反之，若越接近 </a:t>
                </a:r>
                <a:r>
                  <a:rPr lang="en-US" altLang="zh-TW" sz="1200" dirty="0"/>
                  <a:t>0</a:t>
                </a:r>
                <a:r>
                  <a:rPr lang="zh-TW" altLang="en-US" sz="1200" dirty="0"/>
                  <a:t>，則表示它們在不同購物籃中。</a:t>
                </a:r>
                <a:endParaRPr lang="en-US" altLang="zh-TW" sz="1200" dirty="0"/>
              </a:p>
              <a:p>
                <a:pPr algn="just">
                  <a:lnSpc>
                    <a:spcPct val="150000"/>
                  </a:lnSpc>
                </a:pPr>
                <a:endParaRPr lang="en-US" altLang="zh-TW" sz="1200" dirty="0"/>
              </a:p>
              <a:p>
                <a:endParaRPr lang="en-US" altLang="zh-TW" sz="1200" dirty="0">
                  <a:latin typeface="Times New Roman" panose="02020603050405020304" pitchFamily="18" charset="0"/>
                  <a:cs typeface="Times New Roman" panose="02020603050405020304" pitchFamily="18" charset="0"/>
                </a:endParaRPr>
              </a:p>
              <a:p>
                <a:pPr>
                  <a:lnSpc>
                    <a:spcPct val="150000"/>
                  </a:lnSpc>
                </a:pPr>
                <a:r>
                  <a:rPr lang="zh-TW" altLang="en-US" sz="1200" dirty="0">
                    <a:latin typeface="Times New Roman" panose="02020603050405020304" pitchFamily="18" charset="0"/>
                    <a:cs typeface="Times New Roman" panose="02020603050405020304" pitchFamily="18" charset="0"/>
                  </a:rPr>
                  <a:t>另外，每個項目出現的頻率不同，在進行負採樣時，為了克服稀有詞與頻繁詞之間的不平衡，則可以使用公式</a:t>
                </a:r>
                <a:r>
                  <a:rPr lang="en-US" altLang="zh-TW" sz="1200" dirty="0">
                    <a:latin typeface="Times New Roman" panose="02020603050405020304" pitchFamily="18" charset="0"/>
                    <a:cs typeface="Times New Roman" panose="02020603050405020304" pitchFamily="18" charset="0"/>
                  </a:rPr>
                  <a:t>(6)</a:t>
                </a:r>
                <a:r>
                  <a:rPr lang="zh-TW" altLang="en-US" sz="1200" dirty="0">
                    <a:latin typeface="Times New Roman" panose="02020603050405020304" pitchFamily="18" charset="0"/>
                    <a:cs typeface="Times New Roman" panose="02020603050405020304" pitchFamily="18" charset="0"/>
                  </a:rPr>
                  <a:t>，來以一定的機率來丟棄</a:t>
                </a:r>
                <a:r>
                  <a:rPr lang="zh-TW" altLang="en-US" sz="1200" dirty="0"/>
                  <a:t>（</a:t>
                </a:r>
                <a:r>
                  <a:rPr lang="en-US" altLang="zh-TW" sz="1200" dirty="0"/>
                  <a:t>discard</a:t>
                </a:r>
                <a:r>
                  <a:rPr lang="zh-TW" altLang="en-US" sz="1200" dirty="0"/>
                  <a:t>）</a:t>
                </a:r>
                <a:r>
                  <a:rPr lang="zh-TW" altLang="en-US" sz="1200" dirty="0">
                    <a:latin typeface="Times New Roman" panose="02020603050405020304" pitchFamily="18" charset="0"/>
                    <a:cs typeface="Times New Roman" panose="02020603050405020304" pitchFamily="18" charset="0"/>
                  </a:rPr>
                  <a:t>樣本，其中 </a:t>
                </a:r>
                <a14:m>
                  <m:oMath xmlns:m="http://schemas.openxmlformats.org/officeDocument/2006/math">
                    <m:r>
                      <a:rPr lang="en-US" altLang="zh-TW" sz="1200" b="0" i="1" smtClean="0">
                        <a:solidFill>
                          <a:srgbClr val="000000"/>
                        </a:solidFill>
                        <a:latin typeface="Cambria Math" panose="02040503050406030204" pitchFamily="18" charset="0"/>
                      </a:rPr>
                      <m:t>𝑓</m:t>
                    </m:r>
                    <m:r>
                      <a:rPr lang="en-US" altLang="zh-TW" sz="1200" b="0" i="1" smtClean="0">
                        <a:solidFill>
                          <a:srgbClr val="000000"/>
                        </a:solidFill>
                        <a:latin typeface="Cambria Math" panose="02040503050406030204" pitchFamily="18" charset="0"/>
                      </a:rPr>
                      <m:t>(</m:t>
                    </m:r>
                    <m:r>
                      <a:rPr lang="en-US" altLang="zh-TW" sz="1200" b="0" i="1" smtClean="0">
                        <a:solidFill>
                          <a:srgbClr val="000000"/>
                        </a:solidFill>
                        <a:latin typeface="Cambria Math" panose="02040503050406030204" pitchFamily="18" charset="0"/>
                      </a:rPr>
                      <m:t>𝑖</m:t>
                    </m:r>
                    <m:r>
                      <a:rPr lang="en-US" altLang="zh-TW" sz="1200" b="0" i="1" smtClean="0">
                        <a:solidFill>
                          <a:srgbClr val="000000"/>
                        </a:solidFill>
                        <a:latin typeface="Cambria Math" panose="02040503050406030204" pitchFamily="18" charset="0"/>
                      </a:rPr>
                      <m:t>)</m:t>
                    </m:r>
                  </m:oMath>
                </a14:m>
                <a:r>
                  <a:rPr lang="zh-TW" altLang="en-US" sz="1200" dirty="0">
                    <a:latin typeface="Times New Roman" panose="02020603050405020304" pitchFamily="18" charset="0"/>
                    <a:cs typeface="Times New Roman" panose="02020603050405020304" pitchFamily="18" charset="0"/>
                  </a:rPr>
                  <a:t> 是項目 </a:t>
                </a:r>
                <a:r>
                  <a:rPr lang="en-US" altLang="zh-TW" sz="1200" dirty="0" err="1">
                    <a:latin typeface="Times New Roman" panose="02020603050405020304" pitchFamily="18" charset="0"/>
                    <a:cs typeface="Times New Roman" panose="02020603050405020304" pitchFamily="18" charset="0"/>
                  </a:rPr>
                  <a:t>i</a:t>
                </a:r>
                <a:r>
                  <a:rPr lang="en-US" altLang="zh-TW" sz="1200" dirty="0">
                    <a:latin typeface="Times New Roman" panose="02020603050405020304" pitchFamily="18" charset="0"/>
                    <a:cs typeface="Times New Roman" panose="02020603050405020304" pitchFamily="18" charset="0"/>
                  </a:rPr>
                  <a:t> </a:t>
                </a:r>
                <a:r>
                  <a:rPr lang="zh-TW" altLang="en-US" sz="1200" dirty="0">
                    <a:latin typeface="Times New Roman" panose="02020603050405020304" pitchFamily="18" charset="0"/>
                    <a:cs typeface="Times New Roman" panose="02020603050405020304" pitchFamily="18" charset="0"/>
                  </a:rPr>
                  <a:t>出現的頻率、𝜌 是規定的閾值。當項目出現的頻率越大，其被</a:t>
                </a:r>
                <a:r>
                  <a:rPr lang="zh-TW" altLang="en-US" sz="1200" dirty="0"/>
                  <a:t>丟棄的機率也</a:t>
                </a:r>
                <a:r>
                  <a:rPr lang="zh-TW" altLang="en-US" sz="1200" dirty="0">
                    <a:latin typeface="Times New Roman" panose="02020603050405020304" pitchFamily="18" charset="0"/>
                    <a:cs typeface="Times New Roman" panose="02020603050405020304" pitchFamily="18" charset="0"/>
                  </a:rPr>
                  <a:t>就越大，以此來增加出現次數較少的項目被採樣的機率：</a:t>
                </a:r>
                <a:endParaRPr lang="en-US" altLang="zh-TW" sz="1200" dirty="0">
                  <a:latin typeface="Times New Roman" panose="02020603050405020304" pitchFamily="18" charset="0"/>
                  <a:cs typeface="Times New Roman" panose="02020603050405020304" pitchFamily="18" charset="0"/>
                </a:endParaRPr>
              </a:p>
              <a:p>
                <a:pPr>
                  <a:lnSpc>
                    <a:spcPct val="150000"/>
                  </a:lnSpc>
                </a:pPr>
                <a:endParaRPr lang="en-US" altLang="zh-TW" sz="1200" dirty="0">
                  <a:latin typeface="Times New Roman" panose="02020603050405020304" pitchFamily="18" charset="0"/>
                  <a:cs typeface="Times New Roman" panose="02020603050405020304" pitchFamily="18" charset="0"/>
                </a:endParaRPr>
              </a:p>
              <a:p>
                <a:pPr>
                  <a:lnSpc>
                    <a:spcPct val="150000"/>
                  </a:lnSpc>
                </a:pPr>
                <a:endParaRPr lang="en-US" altLang="zh-TW" sz="1200" dirty="0">
                  <a:latin typeface="Times New Roman" panose="02020603050405020304" pitchFamily="18" charset="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6787BF02-68B5-CA08-F70D-3B38FC80C17A}"/>
                  </a:ext>
                </a:extLst>
              </p:cNvPr>
              <p:cNvSpPr txBox="1">
                <a:spLocks noRot="1" noChangeAspect="1" noMove="1" noResize="1" noEditPoints="1" noAdjustHandles="1" noChangeArrowheads="1" noChangeShapeType="1" noTextEdit="1"/>
              </p:cNvSpPr>
              <p:nvPr/>
            </p:nvSpPr>
            <p:spPr>
              <a:xfrm>
                <a:off x="815981" y="1311235"/>
                <a:ext cx="7512038" cy="3290837"/>
              </a:xfrm>
              <a:prstGeom prst="rect">
                <a:avLst/>
              </a:prstGeom>
              <a:blipFill>
                <a:blip r:embed="rId6"/>
                <a:stretch>
                  <a:fillRect l="-8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4C3A56DE-B903-14D3-1695-2CA9C74388B3}"/>
                  </a:ext>
                </a:extLst>
              </p:cNvPr>
              <p:cNvSpPr txBox="1"/>
              <p:nvPr/>
            </p:nvSpPr>
            <p:spPr>
              <a:xfrm>
                <a:off x="815981" y="2586639"/>
                <a:ext cx="1581779" cy="550407"/>
              </a:xfrm>
              <a:prstGeom prst="rect">
                <a:avLst/>
              </a:prstGeom>
              <a:noFill/>
            </p:spPr>
            <p:txBody>
              <a:bodyPr wrap="square">
                <a:spAutoFit/>
              </a:bodyPr>
              <a:lstStyle/>
              <a:p>
                <a:pPr algn="just">
                  <a:lnSpc>
                    <a:spcPct val="150000"/>
                  </a:lnSpc>
                </a:pPr>
                <a14:m>
                  <m:oMath xmlns:m="http://schemas.openxmlformats.org/officeDocument/2006/math">
                    <m:r>
                      <a:rPr lang="zh-TW" altLang="en-US" sz="1400" i="1" smtClean="0">
                        <a:latin typeface="Cambria Math" panose="02040503050406030204" pitchFamily="18" charset="0"/>
                      </a:rPr>
                      <m:t>𝜎</m:t>
                    </m:r>
                    <m:d>
                      <m:dPr>
                        <m:ctrlPr>
                          <a:rPr lang="en-US" altLang="zh-TW" sz="1400" i="1">
                            <a:latin typeface="Cambria Math" panose="02040503050406030204" pitchFamily="18" charset="0"/>
                          </a:rPr>
                        </m:ctrlPr>
                      </m:dPr>
                      <m:e>
                        <m:r>
                          <a:rPr lang="en-US" altLang="zh-TW" sz="1400" i="1">
                            <a:latin typeface="Cambria Math" panose="02040503050406030204" pitchFamily="18" charset="0"/>
                          </a:rPr>
                          <m:t>𝑥</m:t>
                        </m:r>
                      </m:e>
                    </m:d>
                    <m:r>
                      <a:rPr lang="en-US" altLang="zh-TW" sz="1400" i="1">
                        <a:latin typeface="Cambria Math" panose="02040503050406030204" pitchFamily="18" charset="0"/>
                      </a:rPr>
                      <m:t>=</m:t>
                    </m:r>
                    <m:f>
                      <m:fPr>
                        <m:ctrlPr>
                          <a:rPr lang="en-US" altLang="zh-TW" sz="1400" i="1">
                            <a:latin typeface="Cambria Math" panose="02040503050406030204" pitchFamily="18" charset="0"/>
                          </a:rPr>
                        </m:ctrlPr>
                      </m:fPr>
                      <m:num>
                        <m:r>
                          <a:rPr lang="en-US" altLang="zh-TW" sz="1400" i="1">
                            <a:latin typeface="Cambria Math" panose="02040503050406030204" pitchFamily="18" charset="0"/>
                          </a:rPr>
                          <m:t>1</m:t>
                        </m:r>
                      </m:num>
                      <m:den>
                        <m:r>
                          <a:rPr lang="en-US" altLang="zh-TW" sz="1400" i="1">
                            <a:latin typeface="Cambria Math" panose="02040503050406030204" pitchFamily="18" charset="0"/>
                          </a:rPr>
                          <m:t>1+</m:t>
                        </m:r>
                        <m:r>
                          <m:rPr>
                            <m:sty m:val="p"/>
                          </m:rPr>
                          <a:rPr lang="en-US" altLang="zh-TW" sz="1400">
                            <a:latin typeface="Cambria Math" panose="02040503050406030204" pitchFamily="18" charset="0"/>
                          </a:rPr>
                          <m:t>exp</m:t>
                        </m:r>
                        <m:r>
                          <a:rPr lang="en-US" altLang="zh-TW" sz="1400" i="1">
                            <a:latin typeface="Cambria Math" panose="02040503050406030204" pitchFamily="18" charset="0"/>
                          </a:rPr>
                          <m:t>⁡(−</m:t>
                        </m:r>
                        <m:r>
                          <a:rPr lang="en-US" altLang="zh-TW" sz="1400" i="1">
                            <a:latin typeface="Cambria Math" panose="02040503050406030204" pitchFamily="18" charset="0"/>
                          </a:rPr>
                          <m:t>𝑥</m:t>
                        </m:r>
                        <m:r>
                          <a:rPr lang="en-US" altLang="zh-TW" sz="1400" i="1">
                            <a:latin typeface="Cambria Math" panose="02040503050406030204" pitchFamily="18" charset="0"/>
                          </a:rPr>
                          <m:t>)</m:t>
                        </m:r>
                      </m:den>
                    </m:f>
                  </m:oMath>
                </a14:m>
                <a:r>
                  <a:rPr lang="zh-TW" altLang="en-US" sz="1200" dirty="0"/>
                  <a:t> </a:t>
                </a:r>
                <a:endParaRPr lang="en-US" altLang="zh-TW" sz="1200" dirty="0"/>
              </a:p>
            </p:txBody>
          </p:sp>
        </mc:Choice>
        <mc:Fallback xmlns="">
          <p:sp>
            <p:nvSpPr>
              <p:cNvPr id="15" name="文字方塊 14">
                <a:extLst>
                  <a:ext uri="{FF2B5EF4-FFF2-40B4-BE49-F238E27FC236}">
                    <a16:creationId xmlns:a16="http://schemas.microsoft.com/office/drawing/2014/main" id="{4C3A56DE-B903-14D3-1695-2CA9C74388B3}"/>
                  </a:ext>
                </a:extLst>
              </p:cNvPr>
              <p:cNvSpPr txBox="1">
                <a:spLocks noRot="1" noChangeAspect="1" noMove="1" noResize="1" noEditPoints="1" noAdjustHandles="1" noChangeArrowheads="1" noChangeShapeType="1" noTextEdit="1"/>
              </p:cNvSpPr>
              <p:nvPr/>
            </p:nvSpPr>
            <p:spPr>
              <a:xfrm>
                <a:off x="815981" y="2586639"/>
                <a:ext cx="1581779" cy="550407"/>
              </a:xfrm>
              <a:prstGeom prst="rect">
                <a:avLst/>
              </a:prstGeom>
              <a:blipFill>
                <a:blip r:embed="rId7"/>
                <a:stretch>
                  <a:fillRect/>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FB9A814E-4F6B-A6AD-696B-8ED52BC252A3}"/>
              </a:ext>
            </a:extLst>
          </p:cNvPr>
          <p:cNvSpPr txBox="1"/>
          <p:nvPr/>
        </p:nvSpPr>
        <p:spPr>
          <a:xfrm>
            <a:off x="2478626" y="2861842"/>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(5)</a:t>
            </a:r>
            <a:endParaRPr kumimoji="1"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39642D22-8572-9321-E67E-7245936E291F}"/>
                  </a:ext>
                </a:extLst>
              </p:cNvPr>
              <p:cNvSpPr txBox="1"/>
              <p:nvPr/>
            </p:nvSpPr>
            <p:spPr>
              <a:xfrm>
                <a:off x="894081" y="3986075"/>
                <a:ext cx="2087198" cy="6379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en-US" altLang="zh-TW" sz="1200" i="1" smtClean="0">
                          <a:solidFill>
                            <a:srgbClr val="000000"/>
                          </a:solidFill>
                          <a:latin typeface="Cambria Math" panose="02040503050406030204" pitchFamily="18" charset="0"/>
                        </a:rPr>
                        <m:t>𝑝</m:t>
                      </m:r>
                      <m:d>
                        <m:dPr>
                          <m:ctrlPr>
                            <a:rPr lang="en-US" altLang="zh-TW" sz="1200" i="1">
                              <a:solidFill>
                                <a:srgbClr val="000000"/>
                              </a:solidFill>
                              <a:latin typeface="Cambria Math" panose="02040503050406030204" pitchFamily="18" charset="0"/>
                            </a:rPr>
                          </m:ctrlPr>
                        </m:dPr>
                        <m:e>
                          <m:r>
                            <a:rPr lang="en-US" altLang="zh-TW" sz="1200" b="0" i="1" smtClean="0">
                              <a:solidFill>
                                <a:srgbClr val="000000"/>
                              </a:solidFill>
                              <a:latin typeface="Cambria Math" panose="02040503050406030204" pitchFamily="18" charset="0"/>
                            </a:rPr>
                            <m:t> </m:t>
                          </m:r>
                          <m:r>
                            <a:rPr lang="en-US" altLang="zh-TW" sz="1200" b="0" i="1" smtClean="0">
                              <a:solidFill>
                                <a:srgbClr val="000000"/>
                              </a:solidFill>
                              <a:latin typeface="Cambria Math" panose="02040503050406030204" pitchFamily="18" charset="0"/>
                            </a:rPr>
                            <m:t>𝑑𝑖𝑠𝑐𝑎𝑟𝑑</m:t>
                          </m:r>
                          <m:r>
                            <a:rPr lang="en-US" altLang="zh-TW" sz="1200" b="0" i="1" smtClean="0">
                              <a:solidFill>
                                <a:srgbClr val="000000"/>
                              </a:solidFill>
                              <a:latin typeface="Cambria Math" panose="02040503050406030204" pitchFamily="18" charset="0"/>
                            </a:rPr>
                            <m:t> </m:t>
                          </m:r>
                        </m:e>
                        <m:e>
                          <m:r>
                            <a:rPr lang="en-US" altLang="zh-TW" sz="1200" b="0" i="1" smtClean="0">
                              <a:solidFill>
                                <a:srgbClr val="000000"/>
                              </a:solidFill>
                              <a:latin typeface="Cambria Math" panose="02040503050406030204" pitchFamily="18" charset="0"/>
                            </a:rPr>
                            <m:t> </m:t>
                          </m:r>
                          <m:r>
                            <a:rPr lang="en-US" altLang="zh-TW" sz="1200" b="0" i="1" smtClean="0">
                              <a:solidFill>
                                <a:srgbClr val="000000"/>
                              </a:solidFill>
                              <a:latin typeface="Cambria Math" panose="02040503050406030204" pitchFamily="18" charset="0"/>
                            </a:rPr>
                            <m:t>𝑖</m:t>
                          </m:r>
                          <m:r>
                            <a:rPr lang="en-US" altLang="zh-TW" sz="1200" b="0" i="1" smtClean="0">
                              <a:solidFill>
                                <a:srgbClr val="000000"/>
                              </a:solidFill>
                              <a:latin typeface="Cambria Math" panose="02040503050406030204" pitchFamily="18" charset="0"/>
                            </a:rPr>
                            <m:t> </m:t>
                          </m:r>
                        </m:e>
                      </m:d>
                      <m:r>
                        <a:rPr lang="en-US" altLang="zh-TW" sz="1200" b="0" i="1" smtClean="0">
                          <a:solidFill>
                            <a:srgbClr val="000000"/>
                          </a:solidFill>
                          <a:latin typeface="Cambria Math" panose="02040503050406030204" pitchFamily="18" charset="0"/>
                        </a:rPr>
                        <m:t>=1−</m:t>
                      </m:r>
                      <m:rad>
                        <m:radPr>
                          <m:degHide m:val="on"/>
                          <m:ctrlPr>
                            <a:rPr lang="en-US" altLang="zh-TW" sz="1200" b="0" i="1" smtClean="0">
                              <a:solidFill>
                                <a:srgbClr val="000000"/>
                              </a:solidFill>
                              <a:latin typeface="Cambria Math" panose="02040503050406030204" pitchFamily="18" charset="0"/>
                            </a:rPr>
                          </m:ctrlPr>
                        </m:radPr>
                        <m:deg/>
                        <m:e>
                          <m:f>
                            <m:fPr>
                              <m:ctrlPr>
                                <a:rPr lang="en-US" altLang="zh-TW" sz="1200" b="0" i="1" smtClean="0">
                                  <a:solidFill>
                                    <a:srgbClr val="000000"/>
                                  </a:solidFill>
                                  <a:latin typeface="Cambria Math" panose="02040503050406030204" pitchFamily="18" charset="0"/>
                                </a:rPr>
                              </m:ctrlPr>
                            </m:fPr>
                            <m:num>
                              <m:r>
                                <a:rPr lang="zh-TW" altLang="en-US" sz="1200" b="0" i="1" smtClean="0">
                                  <a:solidFill>
                                    <a:srgbClr val="000000"/>
                                  </a:solidFill>
                                  <a:latin typeface="Cambria Math" panose="02040503050406030204" pitchFamily="18" charset="0"/>
                                </a:rPr>
                                <m:t>𝜌</m:t>
                              </m:r>
                            </m:num>
                            <m:den>
                              <m:r>
                                <a:rPr lang="en-US" altLang="zh-TW" sz="1200" b="0" i="1" smtClean="0">
                                  <a:solidFill>
                                    <a:srgbClr val="000000"/>
                                  </a:solidFill>
                                  <a:latin typeface="Cambria Math" panose="02040503050406030204" pitchFamily="18" charset="0"/>
                                </a:rPr>
                                <m:t>𝑓</m:t>
                              </m:r>
                              <m:r>
                                <a:rPr lang="en-US" altLang="zh-TW" sz="1200" b="0" i="1" smtClean="0">
                                  <a:solidFill>
                                    <a:srgbClr val="000000"/>
                                  </a:solidFill>
                                  <a:latin typeface="Cambria Math" panose="02040503050406030204" pitchFamily="18" charset="0"/>
                                </a:rPr>
                                <m:t>(</m:t>
                              </m:r>
                              <m:r>
                                <a:rPr lang="en-US" altLang="zh-TW" sz="1200" b="0" i="1" smtClean="0">
                                  <a:solidFill>
                                    <a:srgbClr val="000000"/>
                                  </a:solidFill>
                                  <a:latin typeface="Cambria Math" panose="02040503050406030204" pitchFamily="18" charset="0"/>
                                </a:rPr>
                                <m:t>𝑖</m:t>
                              </m:r>
                              <m:r>
                                <a:rPr lang="en-US" altLang="zh-TW" sz="1200" b="0" i="1" smtClean="0">
                                  <a:solidFill>
                                    <a:srgbClr val="000000"/>
                                  </a:solidFill>
                                  <a:latin typeface="Cambria Math" panose="02040503050406030204" pitchFamily="18" charset="0"/>
                                </a:rPr>
                                <m:t>)</m:t>
                              </m:r>
                            </m:den>
                          </m:f>
                        </m:e>
                      </m:rad>
                    </m:oMath>
                  </m:oMathPara>
                </a14:m>
                <a:endParaRPr lang="zh-TW" altLang="en-US" dirty="0">
                  <a:solidFill>
                    <a:srgbClr val="000000"/>
                  </a:solidFill>
                  <a:latin typeface="Times New Roman" panose="02020603050405020304" pitchFamily="18" charset="0"/>
                  <a:cs typeface="Times New Roman" panose="02020603050405020304" pitchFamily="18" charset="0"/>
                </a:endParaRPr>
              </a:p>
            </p:txBody>
          </p:sp>
        </mc:Choice>
        <mc:Fallback xmlns="">
          <p:sp>
            <p:nvSpPr>
              <p:cNvPr id="17" name="文字方塊 16">
                <a:extLst>
                  <a:ext uri="{FF2B5EF4-FFF2-40B4-BE49-F238E27FC236}">
                    <a16:creationId xmlns:a16="http://schemas.microsoft.com/office/drawing/2014/main" id="{39642D22-8572-9321-E67E-7245936E291F}"/>
                  </a:ext>
                </a:extLst>
              </p:cNvPr>
              <p:cNvSpPr txBox="1">
                <a:spLocks noRot="1" noChangeAspect="1" noMove="1" noResize="1" noEditPoints="1" noAdjustHandles="1" noChangeArrowheads="1" noChangeShapeType="1" noTextEdit="1"/>
              </p:cNvSpPr>
              <p:nvPr/>
            </p:nvSpPr>
            <p:spPr>
              <a:xfrm>
                <a:off x="894081" y="3986075"/>
                <a:ext cx="2087198" cy="637995"/>
              </a:xfrm>
              <a:prstGeom prst="rect">
                <a:avLst/>
              </a:prstGeom>
              <a:blipFill>
                <a:blip r:embed="rId8"/>
                <a:stretch>
                  <a:fillRect/>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122020C5-8219-4FE1-7789-A9B9D6D7F8E8}"/>
              </a:ext>
            </a:extLst>
          </p:cNvPr>
          <p:cNvSpPr txBox="1"/>
          <p:nvPr/>
        </p:nvSpPr>
        <p:spPr>
          <a:xfrm>
            <a:off x="3164926" y="4273479"/>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(6)</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60184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21E1993C-FB5A-2C98-29E9-1647CE60FCAF}"/>
              </a:ext>
            </a:extLst>
          </p:cNvPr>
          <p:cNvSpPr txBox="1"/>
          <p:nvPr/>
        </p:nvSpPr>
        <p:spPr>
          <a:xfrm>
            <a:off x="607925" y="647368"/>
            <a:ext cx="3719525" cy="659283"/>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3.3 </a:t>
            </a:r>
            <a:r>
              <a:rPr lang="zh-TW" altLang="en-US" b="1" dirty="0">
                <a:latin typeface="Times New Roman" panose="02020603050405020304" pitchFamily="18" charset="0"/>
                <a:cs typeface="Times New Roman" panose="02020603050405020304" pitchFamily="18" charset="0"/>
              </a:rPr>
              <a:t>資料前處理</a:t>
            </a:r>
            <a:endParaRPr lang="en-US" altLang="zh-TW" b="1" dirty="0">
              <a:latin typeface="Times New Roman" panose="02020603050405020304" pitchFamily="18" charset="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3.3.2 DLIM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Basket Embedding</a:t>
            </a:r>
            <a:endParaRPr lang="en-US" altLang="zh-TW"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8F17560A-DEFD-7901-4303-2D2FFC883510}"/>
                  </a:ext>
                </a:extLst>
              </p:cNvPr>
              <p:cNvSpPr txBox="1"/>
              <p:nvPr/>
            </p:nvSpPr>
            <p:spPr>
              <a:xfrm>
                <a:off x="799284" y="1306651"/>
                <a:ext cx="7481665" cy="1579278"/>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在獲得所有項目的嵌入向量 </a:t>
                </a:r>
                <a14:m>
                  <m:oMath xmlns:m="http://schemas.openxmlformats.org/officeDocument/2006/math">
                    <m:sSub>
                      <m:sSubPr>
                        <m:ctrlPr>
                          <a:rPr lang="en-US" altLang="zh-TW" sz="1200" i="1" dirty="0" smtClean="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i="1" dirty="0">
                            <a:latin typeface="Cambria Math" panose="02040503050406030204" pitchFamily="18" charset="0"/>
                            <a:ea typeface="微軟正黑體" panose="020B0604030504040204" pitchFamily="34" charset="-120"/>
                          </a:rPr>
                          <m:t>1</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i="1" dirty="0">
                            <a:latin typeface="Cambria Math" panose="02040503050406030204" pitchFamily="18" charset="0"/>
                            <a:ea typeface="微軟正黑體" panose="020B0604030504040204" pitchFamily="34" charset="-120"/>
                          </a:rPr>
                          <m:t>2</m:t>
                        </m:r>
                      </m:sub>
                    </m:sSub>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r>
                          <a:rPr lang="en-US" altLang="zh-TW" sz="1200" b="0" i="1" dirty="0" smtClean="0">
                            <a:latin typeface="Cambria Math" panose="02040503050406030204" pitchFamily="18" charset="0"/>
                            <a:ea typeface="微軟正黑體" panose="020B0604030504040204" pitchFamily="34" charset="-120"/>
                          </a:rPr>
                          <m:t>𝑖</m:t>
                        </m:r>
                      </m:sub>
                    </m:sSub>
                    <m:r>
                      <a:rPr lang="en-US" altLang="zh-TW" sz="1200" b="0" i="1" dirty="0" smtClean="0">
                        <a:latin typeface="Cambria Math" panose="02040503050406030204" pitchFamily="18" charset="0"/>
                        <a:ea typeface="微軟正黑體" panose="020B0604030504040204" pitchFamily="34" charset="-120"/>
                      </a:rPr>
                      <m:t>,</m:t>
                    </m:r>
                    <m:r>
                      <a:rPr lang="en-US" altLang="zh-TW" sz="1200" i="1" dirty="0">
                        <a:latin typeface="Cambria Math" panose="02040503050406030204" pitchFamily="18" charset="0"/>
                        <a:ea typeface="微軟正黑體" panose="020B0604030504040204" pitchFamily="34" charset="-120"/>
                      </a:rPr>
                      <m:t>…,</m:t>
                    </m:r>
                    <m:sSub>
                      <m:sSubPr>
                        <m:ctrlPr>
                          <a:rPr lang="en-US" altLang="zh-TW" sz="1200" i="1" dirty="0">
                            <a:latin typeface="Cambria Math" panose="02040503050406030204" pitchFamily="18" charset="0"/>
                            <a:ea typeface="微軟正黑體" panose="020B0604030504040204" pitchFamily="34" charset="-120"/>
                          </a:rPr>
                        </m:ctrlPr>
                      </m:sSubPr>
                      <m:e>
                        <m:r>
                          <a:rPr lang="en-US" altLang="zh-TW" sz="1200" i="1" dirty="0">
                            <a:latin typeface="Cambria Math" panose="02040503050406030204" pitchFamily="18" charset="0"/>
                            <a:ea typeface="微軟正黑體" panose="020B0604030504040204" pitchFamily="34" charset="-120"/>
                          </a:rPr>
                          <m:t>𝐼</m:t>
                        </m:r>
                      </m:e>
                      <m:sub>
                        <m:d>
                          <m:dPr>
                            <m:begChr m:val="|"/>
                            <m:endChr m:val="|"/>
                            <m:ctrlPr>
                              <a:rPr lang="en-US" altLang="zh-TW" sz="1200" i="1" dirty="0">
                                <a:latin typeface="Cambria Math" panose="02040503050406030204" pitchFamily="18" charset="0"/>
                                <a:ea typeface="微軟正黑體" panose="020B0604030504040204" pitchFamily="34" charset="-120"/>
                              </a:rPr>
                            </m:ctrlPr>
                          </m:dPr>
                          <m:e>
                            <m:r>
                              <a:rPr lang="en-US" altLang="zh-TW" sz="1200" i="1" dirty="0">
                                <a:latin typeface="Cambria Math" panose="02040503050406030204" pitchFamily="18" charset="0"/>
                                <a:ea typeface="微軟正黑體" panose="020B0604030504040204" pitchFamily="34" charset="-120"/>
                              </a:rPr>
                              <m:t>𝐼</m:t>
                            </m:r>
                          </m:e>
                        </m:d>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後，對於每個目標用戶，我們則延續使用其在第一個子模型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當中，透過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方法所尋找出來之最相近的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個鄰居，將這</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m:rPr>
                        <m:sty m:val="p"/>
                      </m:rPr>
                      <a:rPr lang="en-US" altLang="zh-TW" sz="1200" b="0" i="0"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K</m:t>
                    </m:r>
                    <m:r>
                      <a:rPr lang="en-US" altLang="zh-TW" sz="1200" b="0" i="0"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位用戶的所有歷史購物籃序列進行編碼，以獲得用戶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的所有購物籃嵌入向量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1</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 ,</m:t>
                    </m:r>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2</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ea typeface="Microsoft JhengHei" panose="020B0604030504040204" pitchFamily="34" charset="-120"/>
                    <a:cs typeface="Times New Roman" panose="02020603050405020304" pitchFamily="18" charset="0"/>
                  </a:rPr>
                  <a:t>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。具體來說，對於用戶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r>
                      <a:rPr lang="en-US" altLang="zh-TW" sz="1200" b="0" i="0"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的第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𝑡</m:t>
                    </m:r>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個購物籃 </a:t>
                </a:r>
                <a14:m>
                  <m:oMath xmlns:m="http://schemas.openxmlformats.org/officeDocument/2006/math">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sub>
                      <m:sup>
                        <m:r>
                          <a:rPr lang="en-US" altLang="zh-TW" sz="1200" i="1" dirty="0">
                            <a:latin typeface="Cambria Math" panose="02040503050406030204" pitchFamily="18" charset="0"/>
                          </a:rPr>
                          <m:t>𝑢</m:t>
                        </m:r>
                      </m:sup>
                    </m:sSubSup>
                    <m:r>
                      <a:rPr lang="en-US" altLang="zh-TW" sz="1200" i="1" dirty="0" smtClean="0">
                        <a:latin typeface="Cambria Math" panose="02040503050406030204" pitchFamily="18" charset="0"/>
                      </a:rPr>
                      <m:t>={</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𝑖</m:t>
                        </m:r>
                      </m:e>
                      <m:sub>
                        <m:r>
                          <a:rPr lang="en-US" altLang="zh-TW" sz="1200" i="1" dirty="0">
                            <a:latin typeface="Cambria Math" panose="02040503050406030204" pitchFamily="18" charset="0"/>
                          </a:rPr>
                          <m:t>1</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𝑖</m:t>
                        </m:r>
                      </m:e>
                      <m:sub>
                        <m:r>
                          <a:rPr lang="en-US" altLang="zh-TW" sz="1200" i="1" dirty="0">
                            <a:latin typeface="Cambria Math" panose="02040503050406030204" pitchFamily="18" charset="0"/>
                          </a:rPr>
                          <m:t>2</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 . . ,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𝑖</m:t>
                        </m:r>
                      </m:e>
                      <m:sub>
                        <m:r>
                          <a:rPr lang="en-US" altLang="zh-TW" sz="1200" i="1" dirty="0" smtClean="0">
                            <a:latin typeface="Cambria Math" panose="02040503050406030204" pitchFamily="18" charset="0"/>
                          </a:rPr>
                          <m:t>𝑛</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，其</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將如公式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(7)</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所示，我們</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以該購物籃中所有項目的嵌入向量之總和取平均作為表示。</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其中 </a:t>
                </a:r>
                <a14:m>
                  <m:oMath xmlns:m="http://schemas.openxmlformats.org/officeDocument/2006/math">
                    <m:r>
                      <a:rPr lang="en-US" altLang="zh-TW" sz="1200" i="1" dirty="0">
                        <a:latin typeface="Cambria Math" panose="02040503050406030204" pitchFamily="18" charset="0"/>
                        <a:ea typeface="Microsoft JhengHei" panose="020B0604030504040204" pitchFamily="34" charset="-120"/>
                        <a:cs typeface="Times New Roman" panose="02020603050405020304" pitchFamily="18" charset="0"/>
                      </a:rPr>
                      <m:t>𝑛</m:t>
                    </m:r>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表示該購物籃的項目數量、</a:t>
                </a:r>
                <a:r>
                  <a:rPr kumimoji="1" lang="en-US" altLang="zh-TW" sz="1200" dirty="0"/>
                  <a:t> </a:t>
                </a:r>
                <a14:m>
                  <m:oMath xmlns:m="http://schemas.openxmlformats.org/officeDocument/2006/math">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𝐼</m:t>
                        </m:r>
                      </m:e>
                      <m:sub>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𝑖</m:t>
                            </m:r>
                          </m:e>
                          <m:sub>
                            <m:r>
                              <a:rPr kumimoji="1" lang="en-US" altLang="zh-TW" sz="1200" i="1" smtClean="0">
                                <a:latin typeface="Cambria Math" panose="02040503050406030204" pitchFamily="18" charset="0"/>
                              </a:rPr>
                              <m:t>𝑗</m:t>
                            </m:r>
                          </m:sub>
                          <m:sup>
                            <m:r>
                              <a:rPr kumimoji="1" lang="en-US" altLang="zh-TW" sz="1200" i="1">
                                <a:latin typeface="Cambria Math" panose="02040503050406030204" pitchFamily="18" charset="0"/>
                              </a:rPr>
                              <m:t>𝑢</m:t>
                            </m:r>
                          </m:sup>
                        </m:sSubSup>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是購物籃中第 </a:t>
                </a:r>
                <a14:m>
                  <m:oMath xmlns:m="http://schemas.openxmlformats.org/officeDocument/2006/math">
                    <m:r>
                      <a:rPr lang="en-US" altLang="zh-TW" sz="1200" i="1" dirty="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𝑗</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個項目的嵌入向量。</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8F17560A-DEFD-7901-4303-2D2FFC883510}"/>
                  </a:ext>
                </a:extLst>
              </p:cNvPr>
              <p:cNvSpPr txBox="1">
                <a:spLocks noRot="1" noChangeAspect="1" noMove="1" noResize="1" noEditPoints="1" noAdjustHandles="1" noChangeArrowheads="1" noChangeShapeType="1" noTextEdit="1"/>
              </p:cNvSpPr>
              <p:nvPr/>
            </p:nvSpPr>
            <p:spPr>
              <a:xfrm>
                <a:off x="799284" y="1306651"/>
                <a:ext cx="7481665" cy="1579278"/>
              </a:xfrm>
              <a:prstGeom prst="rect">
                <a:avLst/>
              </a:prstGeom>
              <a:blipFill>
                <a:blip r:embed="rId6"/>
                <a:stretch>
                  <a:fillRect r="-211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25808B0A-EBA0-C0D6-FDEC-BF723FA4001F}"/>
                  </a:ext>
                </a:extLst>
              </p:cNvPr>
              <p:cNvSpPr txBox="1"/>
              <p:nvPr/>
            </p:nvSpPr>
            <p:spPr>
              <a:xfrm>
                <a:off x="863051" y="3119482"/>
                <a:ext cx="4439653" cy="5492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kumimoji="1" lang="en-US" altLang="zh-TW" i="1" smtClean="0">
                              <a:latin typeface="Cambria Math" panose="02040503050406030204" pitchFamily="18" charset="0"/>
                            </a:rPr>
                          </m:ctrlPr>
                        </m:sSubSupPr>
                        <m:e>
                          <m:r>
                            <a:rPr kumimoji="1" lang="en-US" altLang="zh-TW" b="0" i="1" smtClean="0">
                              <a:latin typeface="Cambria Math" panose="02040503050406030204" pitchFamily="18" charset="0"/>
                            </a:rPr>
                            <m:t>𝐵</m:t>
                          </m:r>
                        </m:e>
                        <m:sub>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𝑢</m:t>
                          </m:r>
                        </m:sup>
                      </m:sSubSup>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rPr>
                          </m:ctrlPr>
                        </m:fPr>
                        <m:num>
                          <m:r>
                            <a:rPr kumimoji="1" lang="en-US" altLang="zh-TW" b="0" i="1" smtClean="0">
                              <a:latin typeface="Cambria Math" panose="02040503050406030204" pitchFamily="18" charset="0"/>
                            </a:rPr>
                            <m:t>1</m:t>
                          </m:r>
                        </m:num>
                        <m:den>
                          <m:r>
                            <a:rPr kumimoji="1" lang="en-US" altLang="zh-TW" b="0" i="1" smtClean="0">
                              <a:latin typeface="Cambria Math" panose="02040503050406030204" pitchFamily="18" charset="0"/>
                            </a:rPr>
                            <m:t>𝑛</m:t>
                          </m:r>
                        </m:den>
                      </m:f>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𝑗</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𝑛</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𝐼</m:t>
                              </m:r>
                            </m:e>
                            <m:sub>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𝑖</m:t>
                                  </m:r>
                                </m:e>
                                <m:sub>
                                  <m:r>
                                    <a:rPr kumimoji="1" lang="en-US" altLang="zh-TW" b="0" i="1" smtClean="0">
                                      <a:latin typeface="Cambria Math" panose="02040503050406030204" pitchFamily="18" charset="0"/>
                                    </a:rPr>
                                    <m:t>𝑗</m:t>
                                  </m:r>
                                </m:sub>
                                <m:sup>
                                  <m:r>
                                    <a:rPr kumimoji="1" lang="en-US" altLang="zh-TW" b="0" i="1" smtClean="0">
                                      <a:latin typeface="Cambria Math" panose="02040503050406030204" pitchFamily="18" charset="0"/>
                                    </a:rPr>
                                    <m:t>𝑢</m:t>
                                  </m:r>
                                </m:sup>
                              </m:sSubSup>
                            </m:sub>
                          </m:sSub>
                        </m:e>
                      </m:nary>
                    </m:oMath>
                  </m:oMathPara>
                </a14:m>
                <a:endParaRPr kumimoji="1"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25808B0A-EBA0-C0D6-FDEC-BF723FA4001F}"/>
                  </a:ext>
                </a:extLst>
              </p:cNvPr>
              <p:cNvSpPr txBox="1">
                <a:spLocks noRot="1" noChangeAspect="1" noMove="1" noResize="1" noEditPoints="1" noAdjustHandles="1" noChangeArrowheads="1" noChangeShapeType="1" noTextEdit="1"/>
              </p:cNvSpPr>
              <p:nvPr/>
            </p:nvSpPr>
            <p:spPr>
              <a:xfrm>
                <a:off x="863051" y="3119482"/>
                <a:ext cx="4439653" cy="549253"/>
              </a:xfrm>
              <a:prstGeom prst="rect">
                <a:avLst/>
              </a:prstGeom>
              <a:blipFill>
                <a:blip r:embed="rId7"/>
                <a:stretch>
                  <a:fillRect l="-571" t="-131818" b="-200000"/>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A73F07C0-B05F-4964-1F55-F834562C96C9}"/>
              </a:ext>
            </a:extLst>
          </p:cNvPr>
          <p:cNvSpPr txBox="1"/>
          <p:nvPr/>
        </p:nvSpPr>
        <p:spPr>
          <a:xfrm>
            <a:off x="4439653" y="1143000"/>
            <a:ext cx="184731" cy="307777"/>
          </a:xfrm>
          <a:prstGeom prst="rect">
            <a:avLst/>
          </a:prstGeom>
          <a:noFill/>
        </p:spPr>
        <p:txBody>
          <a:bodyPr wrap="none" rtlCol="0">
            <a:spAutoFit/>
          </a:bodyPr>
          <a:lstStyle/>
          <a:p>
            <a:endParaRPr kumimoji="1" lang="zh-TW" altLang="en-US"/>
          </a:p>
        </p:txBody>
      </p:sp>
      <p:sp>
        <p:nvSpPr>
          <p:cNvPr id="13" name="文字方塊 12">
            <a:extLst>
              <a:ext uri="{FF2B5EF4-FFF2-40B4-BE49-F238E27FC236}">
                <a16:creationId xmlns:a16="http://schemas.microsoft.com/office/drawing/2014/main" id="{5686C438-F073-5F00-DE4C-5A1F0CF6D307}"/>
              </a:ext>
            </a:extLst>
          </p:cNvPr>
          <p:cNvSpPr txBox="1"/>
          <p:nvPr/>
        </p:nvSpPr>
        <p:spPr>
          <a:xfrm>
            <a:off x="2467687" y="3390438"/>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(7)</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90456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3BEBEAA-19EB-DCA6-4977-5229624B1211}"/>
              </a:ext>
            </a:extLst>
          </p:cNvPr>
          <p:cNvSpPr txBox="1"/>
          <p:nvPr/>
        </p:nvSpPr>
        <p:spPr>
          <a:xfrm>
            <a:off x="610670" y="673427"/>
            <a:ext cx="7853630" cy="3844707"/>
          </a:xfrm>
          <a:prstGeom prst="rect">
            <a:avLst/>
          </a:prstGeom>
          <a:noFill/>
        </p:spPr>
        <p:txBody>
          <a:bodyPr wrap="square" rtlCol="0">
            <a:spAutoFit/>
          </a:bodyPr>
          <a:lstStyle/>
          <a:p>
            <a:pPr algn="just">
              <a:lnSpc>
                <a:spcPct val="150000"/>
              </a:lnSpc>
            </a:pPr>
            <a:r>
              <a:rPr lang="en-US" altLang="zh-TW"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在當今科技便捷的時代，電子商務平台已經變得愈發普及，許多產業亦逐漸發展出 </a:t>
            </a:r>
            <a:r>
              <a:rPr lang="en-US" altLang="zh-TW"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O2O </a:t>
            </a:r>
            <a:r>
              <a:rPr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零售商（</a:t>
            </a:r>
            <a:r>
              <a:rPr lang="en-US" altLang="zh-TW"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Online-to-Offline Retailer</a:t>
            </a:r>
            <a:r>
              <a:rPr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）。在這樣的趨勢下，賣家可以不受時間與空間限制，在網路</a:t>
            </a:r>
            <a:r>
              <a:rPr kumimoji="1"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上發布任何產品資訊，從而擴大受眾範圍。然而，隨著資訊的爆炸性增長，資訊過載之問題也愈發嚴重。在這種情況下，推薦系統（</a:t>
            </a:r>
            <a:r>
              <a:rPr kumimoji="1" lang="en-US" altLang="zh-TW"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Recommended System</a:t>
            </a:r>
            <a:r>
              <a:rPr kumimoji="1"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）的出現變得至關重要。其是一種資訊檢索技術，旨在通過分析用戶的歷史行為和喜好，向他們推薦可能感興趣的內容或產品。對賣方而言，</a:t>
            </a:r>
            <a:r>
              <a:rPr lang="zh-TW" altLang="en-US" sz="1200" b="0" i="0" dirty="0">
                <a:effectLst/>
                <a:latin typeface="Times New Roman" panose="02020603050405020304" pitchFamily="18" charset="0"/>
                <a:ea typeface="Microsoft JhengHei" panose="020B0604030504040204" pitchFamily="34" charset="-120"/>
                <a:cs typeface="Times New Roman" panose="02020603050405020304" pitchFamily="18" charset="0"/>
              </a:rPr>
              <a:t>推薦系統有助於更精確地了解用戶的需求與喜好，從而改進市場營銷策略，來有效地觸及目標受眾和潛在客戶，提高銷售機會並節省資源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對買方而言，則提供個性化之購物體驗，協助迅速找到感興趣的產品，同時也有機會發現新的、可能未曾考慮過的選擇，從而豐富了用戶的購物選項。因此，推薦系統已被廣泛地應用在許多場景中，如電影推薦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、新聞推薦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、音樂推薦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[3]</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與社交推薦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[4]</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等等。</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推薦系統的研究方向主要可以分為兩大類：評級預測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預測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。評級預測方法著重於根據用戶的歷史評分紀錄，預測特定用戶對某一物品的可能評分。相對地，</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預測則專注於根據用戶的個人偏好和行為，向用戶推薦一個由其最可能感興趣的前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個物品組成的推薦排名列表。值得注意的是，與評級預測相比，</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預測在當前的實務應用和研究中佔有更為廣泛的地位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[7-9]</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。本研究旨在解決的下一個購物籃推薦問題，也選擇採用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預測方法。我們將前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個項目視為用戶最有可能感興趣的下一個購物籃組合，以此進行推薦。</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395AFABF-1490-F05D-472F-10C9B7B222A9}"/>
              </a:ext>
            </a:extLst>
          </p:cNvPr>
          <p:cNvSpPr txBox="1"/>
          <p:nvPr/>
        </p:nvSpPr>
        <p:spPr>
          <a:xfrm>
            <a:off x="607925" y="647368"/>
            <a:ext cx="5238307" cy="93628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3.4.1 – KNN-based Information Module</a:t>
            </a:r>
            <a:r>
              <a:rPr lang="zh-TW" altLang="en-US" sz="1200" b="1" dirty="0">
                <a:latin typeface="Times New Roman" panose="02020603050405020304" pitchFamily="18" charset="0"/>
                <a:cs typeface="Times New Roman" panose="02020603050405020304" pitchFamily="18" charset="0"/>
              </a:rPr>
              <a:t>（</a:t>
            </a:r>
            <a:r>
              <a:rPr lang="en-US" altLang="zh-TW" sz="1200" b="1" dirty="0">
                <a:latin typeface="Times New Roman" panose="02020603050405020304" pitchFamily="18" charset="0"/>
                <a:cs typeface="Times New Roman" panose="02020603050405020304" pitchFamily="18" charset="0"/>
              </a:rPr>
              <a:t>KIM</a:t>
            </a:r>
            <a:r>
              <a:rPr lang="zh-TW" altLang="en-US" sz="1200" b="1" dirty="0">
                <a:latin typeface="Times New Roman" panose="02020603050405020304" pitchFamily="18" charset="0"/>
                <a:cs typeface="Times New Roman" panose="02020603050405020304" pitchFamily="18" charset="0"/>
              </a:rPr>
              <a:t>）</a:t>
            </a:r>
            <a:endParaRPr lang="en-US" altLang="zh-TW" sz="1200" b="1" dirty="0">
              <a:latin typeface="Times New Roman" panose="02020603050405020304" pitchFamily="18" charset="0"/>
              <a:cs typeface="Times New Roman" panose="02020603050405020304" pitchFamily="18" charset="0"/>
            </a:endParaRPr>
          </a:p>
          <a:p>
            <a:pPr>
              <a:lnSpc>
                <a:spcPct val="150000"/>
              </a:lnSpc>
            </a:pPr>
            <a:endParaRPr lang="zh-TW" altLang="en-US" sz="12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349BF8F7-0CA7-52A2-1976-EAEF567F6026}"/>
                  </a:ext>
                </a:extLst>
              </p:cNvPr>
              <p:cNvSpPr txBox="1"/>
              <p:nvPr/>
            </p:nvSpPr>
            <p:spPr>
              <a:xfrm>
                <a:off x="815981" y="1311235"/>
                <a:ext cx="7512038" cy="2478179"/>
              </a:xfrm>
              <a:prstGeom prst="rect">
                <a:avLst/>
              </a:prstGeom>
              <a:noFill/>
            </p:spPr>
            <p:txBody>
              <a:bodyPr wrap="square" rtlCol="0">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在資料前處理階段，我們利用了先前研究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[36]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的編碼方法，獲得</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目標用戶向量 </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en-US" altLang="zh-TW" sz="1200" i="1">
                            <a:solidFill>
                              <a:schemeClr val="accent3">
                                <a:lumMod val="10000"/>
                              </a:schemeClr>
                            </a:solidFill>
                            <a:latin typeface="Cambria Math" panose="02040503050406030204" pitchFamily="18" charset="0"/>
                          </a:rPr>
                          <m:t>𝑈</m:t>
                        </m:r>
                      </m:e>
                      <m:sub>
                        <m:r>
                          <a:rPr lang="en-US" altLang="zh-TW" sz="1200" i="1">
                            <a:solidFill>
                              <a:schemeClr val="accent3">
                                <a:lumMod val="10000"/>
                              </a:schemeClr>
                            </a:solidFill>
                            <a:latin typeface="Cambria Math" panose="02040503050406030204" pitchFamily="18" charset="0"/>
                          </a:rPr>
                          <m:t>𝑡𝑎𝑟𝑔𝑒𝑡</m:t>
                        </m:r>
                      </m:sub>
                      <m:sup>
                        <m:r>
                          <a:rPr lang="en-US" altLang="zh-TW" sz="120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與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個鄰居的平均向量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𝑛𝑏𝑟</m:t>
                            </m:r>
                          </m:e>
                          <m:sub>
                            <m:r>
                              <a:rPr kumimoji="1" lang="en-US" altLang="zh-TW" sz="1200" i="1">
                                <a:latin typeface="Cambria Math" panose="02040503050406030204" pitchFamily="18" charset="0"/>
                              </a:rPr>
                              <m:t>𝑎𝑟𝑔</m:t>
                            </m:r>
                          </m:sub>
                        </m:sSub>
                      </m:sub>
                      <m:sup>
                        <m:r>
                          <a:rPr kumimoji="1" lang="en-US" altLang="zh-TW" sz="1200" i="1">
                            <a:latin typeface="Cambria Math" panose="02040503050406030204" pitchFamily="18" charset="0"/>
                          </a:rPr>
                          <m:t>𝑘𝑛𝑛</m:t>
                        </m:r>
                      </m:sup>
                    </m:sSubSup>
                    <m:r>
                      <a:rPr kumimoji="1" lang="zh-TW" altLang="en-US" sz="1200">
                        <a:highlight>
                          <a:srgbClr val="FFFF00"/>
                        </a:highlight>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事實上，在原始方法中，該研究學者僅透過一個超參數來調整目標用戶與相似鄰居之間的重要性比例，並以簡單的乘法運算來產生預測結果。該方法並未以學習的方式來明確設定參數值，僅是通過多次實驗結果來進行調整，以找出一個「最佳參數估計值」。因此，</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在本研究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中的預測階段，則</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以深度學習中的注意力</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機制</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來取代其預測作法，目的</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即利用其學習能力</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捕捉目標用戶與相似鄰居之間的複雜模式和關聯性，從而</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找到更精確的參數配置，使推薦結果更準確。具體來說，對於利用用戶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資訊所得到的</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目標用戶向量 </a:t>
                </a:r>
                <a14:m>
                  <m:oMath xmlns:m="http://schemas.openxmlformats.org/officeDocument/2006/math">
                    <m:sSubSup>
                      <m:sSubSupPr>
                        <m:ctrlPr>
                          <a:rPr lang="en-US" altLang="zh-TW" sz="1200" i="1">
                            <a:solidFill>
                              <a:schemeClr val="accent3">
                                <a:lumMod val="10000"/>
                              </a:schemeClr>
                            </a:solidFill>
                            <a:latin typeface="Cambria Math" panose="02040503050406030204" pitchFamily="18" charset="0"/>
                          </a:rPr>
                        </m:ctrlPr>
                      </m:sSubSupPr>
                      <m:e>
                        <m:r>
                          <a:rPr lang="en-US" altLang="zh-TW" sz="1200" i="1">
                            <a:solidFill>
                              <a:schemeClr val="accent3">
                                <a:lumMod val="10000"/>
                              </a:schemeClr>
                            </a:solidFill>
                            <a:latin typeface="Cambria Math" panose="02040503050406030204" pitchFamily="18" charset="0"/>
                          </a:rPr>
                          <m:t>𝑈</m:t>
                        </m:r>
                      </m:e>
                      <m:sub>
                        <m:r>
                          <a:rPr lang="en-US" altLang="zh-TW" sz="1200" i="1">
                            <a:solidFill>
                              <a:schemeClr val="accent3">
                                <a:lumMod val="10000"/>
                              </a:schemeClr>
                            </a:solidFill>
                            <a:latin typeface="Cambria Math" panose="02040503050406030204" pitchFamily="18" charset="0"/>
                          </a:rPr>
                          <m:t>𝑡𝑎𝑟𝑔𝑒𝑡</m:t>
                        </m:r>
                      </m:sub>
                      <m:sup>
                        <m:r>
                          <a:rPr lang="en-US" altLang="zh-TW" sz="1200" i="1">
                            <a:solidFill>
                              <a:schemeClr val="accent3">
                                <a:lumMod val="10000"/>
                              </a:schemeClr>
                            </a:solidFill>
                            <a:latin typeface="Cambria Math" panose="02040503050406030204" pitchFamily="18" charset="0"/>
                          </a:rPr>
                          <m:t>𝑘𝑛𝑛</m:t>
                        </m:r>
                      </m:sup>
                    </m:sSubSup>
                  </m:oMath>
                </a14:m>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與 </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 </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個鄰居的平均向量 </a:t>
                </a:r>
                <a14:m>
                  <m:oMath xmlns:m="http://schemas.openxmlformats.org/officeDocument/2006/math">
                    <m:sSubSup>
                      <m:sSubSupPr>
                        <m:ctrlPr>
                          <a:rPr kumimoji="1" lang="en-US" altLang="zh-TW" sz="1200" i="1">
                            <a:latin typeface="Cambria Math" panose="02040503050406030204" pitchFamily="18" charset="0"/>
                          </a:rPr>
                        </m:ctrlPr>
                      </m:sSubSupPr>
                      <m:e>
                        <m:r>
                          <a:rPr kumimoji="1" lang="en-US" altLang="zh-TW" sz="1200" i="1">
                            <a:latin typeface="Cambria Math" panose="02040503050406030204" pitchFamily="18" charset="0"/>
                          </a:rPr>
                          <m:t>𝑈</m:t>
                        </m:r>
                      </m:e>
                      <m:sub>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𝑛𝑏𝑟</m:t>
                            </m:r>
                          </m:e>
                          <m:sub>
                            <m:r>
                              <a:rPr kumimoji="1" lang="en-US" altLang="zh-TW" sz="1200" i="1">
                                <a:latin typeface="Cambria Math" panose="02040503050406030204" pitchFamily="18" charset="0"/>
                              </a:rPr>
                              <m:t>𝑎𝑟𝑔</m:t>
                            </m:r>
                          </m:sub>
                        </m:sSub>
                      </m:sub>
                      <m:sup>
                        <m:r>
                          <a:rPr kumimoji="1" lang="en-US" altLang="zh-TW" sz="1200" i="1">
                            <a:latin typeface="Cambria Math" panose="02040503050406030204" pitchFamily="18" charset="0"/>
                          </a:rPr>
                          <m:t>𝑘𝑛𝑛</m:t>
                        </m:r>
                      </m:sup>
                    </m:sSubSup>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，我們設定一個可學習參數 </a:t>
                </a:r>
                <a14:m>
                  <m:oMath xmlns:m="http://schemas.openxmlformats.org/officeDocument/2006/math">
                    <m:r>
                      <a:rPr lang="zh-TW" altLang="en-US" sz="12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𝛼</m:t>
                    </m:r>
                    <m:r>
                      <a:rPr lang="zh-TW" altLang="en-US" sz="1200" b="0" i="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來控制對</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目標用戶向量與</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鄰居平均向量之權重，並以公式</a:t>
                </a:r>
                <a:r>
                  <a:rPr lang="en-US" altLang="zh-TW"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(8)</a:t>
                </a:r>
                <a:r>
                  <a:rPr lang="zh-TW" altLang="en-US" sz="12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來獲得預測分數 </a:t>
                </a:r>
                <a14:m>
                  <m:oMath xmlns:m="http://schemas.openxmlformats.org/officeDocument/2006/math">
                    <m:sSub>
                      <m:sSubPr>
                        <m:ctrlP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𝐴𝑛𝑠</m:t>
                        </m:r>
                      </m:e>
                      <m:sub>
                        <m:r>
                          <a:rPr lang="en-US" altLang="zh-TW" sz="1200" i="1">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1</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349BF8F7-0CA7-52A2-1976-EAEF567F6026}"/>
                  </a:ext>
                </a:extLst>
              </p:cNvPr>
              <p:cNvSpPr txBox="1">
                <a:spLocks noRot="1" noChangeAspect="1" noMove="1" noResize="1" noEditPoints="1" noAdjustHandles="1" noChangeArrowheads="1" noChangeShapeType="1" noTextEdit="1"/>
              </p:cNvSpPr>
              <p:nvPr/>
            </p:nvSpPr>
            <p:spPr>
              <a:xfrm>
                <a:off x="815981" y="1311235"/>
                <a:ext cx="7512038" cy="2478179"/>
              </a:xfrm>
              <a:prstGeom prst="rect">
                <a:avLst/>
              </a:prstGeom>
              <a:blipFill>
                <a:blip r:embed="rId6"/>
                <a:stretch>
                  <a:fillRect l="-81" b="-98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AD28DBE8-45E8-7674-AAF5-6B9E8E9D482F}"/>
                  </a:ext>
                </a:extLst>
              </p:cNvPr>
              <p:cNvSpPr txBox="1"/>
              <p:nvPr/>
            </p:nvSpPr>
            <p:spPr>
              <a:xfrm>
                <a:off x="858246" y="3838506"/>
                <a:ext cx="3036922" cy="370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𝐴𝑛𝑠</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m:t>
                      </m:r>
                      <m:r>
                        <a:rPr kumimoji="1" lang="en-US" altLang="zh-TW" i="1">
                          <a:latin typeface="Cambria Math" panose="02040503050406030204" pitchFamily="18" charset="0"/>
                          <a:ea typeface="Cambria Math" panose="02040503050406030204" pitchFamily="18" charset="0"/>
                        </a:rPr>
                        <m:t>×</m:t>
                      </m:r>
                      <m:sSubSup>
                        <m:sSubSupPr>
                          <m:ctrlPr>
                            <a:rPr lang="en-US" altLang="zh-TW" i="1">
                              <a:solidFill>
                                <a:schemeClr val="accent3">
                                  <a:lumMod val="10000"/>
                                </a:schemeClr>
                              </a:solidFill>
                              <a:latin typeface="Cambria Math" panose="02040503050406030204" pitchFamily="18" charset="0"/>
                            </a:rPr>
                          </m:ctrlPr>
                        </m:sSubSupPr>
                        <m:e>
                          <m:r>
                            <a:rPr lang="en-US" altLang="zh-TW" i="1">
                              <a:solidFill>
                                <a:schemeClr val="accent3">
                                  <a:lumMod val="10000"/>
                                </a:schemeClr>
                              </a:solidFill>
                              <a:latin typeface="Cambria Math" panose="02040503050406030204" pitchFamily="18" charset="0"/>
                            </a:rPr>
                            <m:t>𝑈</m:t>
                          </m:r>
                        </m:e>
                        <m:sub>
                          <m:r>
                            <a:rPr lang="en-US" altLang="zh-TW" i="1">
                              <a:solidFill>
                                <a:schemeClr val="accent3">
                                  <a:lumMod val="10000"/>
                                </a:schemeClr>
                              </a:solidFill>
                              <a:latin typeface="Cambria Math" panose="02040503050406030204" pitchFamily="18" charset="0"/>
                            </a:rPr>
                            <m:t>𝑡𝑎𝑟𝑔𝑒𝑡</m:t>
                          </m:r>
                        </m:sub>
                        <m:sup>
                          <m:r>
                            <a:rPr lang="en-US" altLang="zh-TW" i="1">
                              <a:solidFill>
                                <a:schemeClr val="accent3">
                                  <a:lumMod val="10000"/>
                                </a:schemeClr>
                              </a:solidFill>
                              <a:latin typeface="Cambria Math" panose="02040503050406030204" pitchFamily="18" charset="0"/>
                            </a:rPr>
                            <m:t>𝑘𝑛𝑛</m:t>
                          </m:r>
                        </m:sup>
                      </m:sSubSup>
                      <m:r>
                        <a:rPr lang="en-US" altLang="zh-TW" b="0" i="0" smtClean="0">
                          <a:solidFill>
                            <a:schemeClr val="accent3">
                              <a:lumMod val="10000"/>
                            </a:schemeClr>
                          </a:solidFill>
                          <a:latin typeface="Cambria Math" panose="02040503050406030204" pitchFamily="18" charset="0"/>
                        </a:rPr>
                        <m:t>+</m:t>
                      </m:r>
                      <m:r>
                        <a:rPr lang="en-US" altLang="zh-TW" b="0" i="1" smtClean="0">
                          <a:solidFill>
                            <a:schemeClr val="accent3">
                              <a:lumMod val="10000"/>
                            </a:schemeClr>
                          </a:solidFill>
                          <a:latin typeface="Cambria Math" panose="02040503050406030204" pitchFamily="18" charset="0"/>
                        </a:rPr>
                        <m:t>(1−</m:t>
                      </m:r>
                      <m:r>
                        <a:rPr lang="en-US" altLang="zh-TW" b="0" i="1" smtClean="0">
                          <a:solidFill>
                            <a:schemeClr val="accent3">
                              <a:lumMod val="10000"/>
                            </a:schemeClr>
                          </a:solidFill>
                          <a:latin typeface="Cambria Math" panose="02040503050406030204" pitchFamily="18" charset="0"/>
                          <a:ea typeface="Cambria Math" panose="02040503050406030204" pitchFamily="18" charset="0"/>
                        </a:rPr>
                        <m:t>∝</m:t>
                      </m:r>
                      <m:r>
                        <a:rPr lang="en-US" altLang="zh-TW" b="0" i="1" smtClean="0">
                          <a:solidFill>
                            <a:schemeClr val="accent3">
                              <a:lumMod val="10000"/>
                            </a:schemeClr>
                          </a:solidFill>
                          <a:latin typeface="Cambria Math" panose="02040503050406030204" pitchFamily="18" charset="0"/>
                        </a:rPr>
                        <m:t>)</m:t>
                      </m:r>
                      <m:r>
                        <a:rPr kumimoji="1" lang="en-US" altLang="zh-TW" i="1">
                          <a:latin typeface="Cambria Math" panose="02040503050406030204" pitchFamily="18" charset="0"/>
                          <a:ea typeface="Cambria Math" panose="02040503050406030204" pitchFamily="18" charset="0"/>
                        </a:rPr>
                        <m:t>×</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𝑈</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𝑛𝑏𝑟</m:t>
                              </m:r>
                            </m:e>
                            <m:sub>
                              <m:r>
                                <a:rPr kumimoji="1" lang="en-US" altLang="zh-TW" i="1">
                                  <a:latin typeface="Cambria Math" panose="02040503050406030204" pitchFamily="18" charset="0"/>
                                </a:rPr>
                                <m:t>𝑎𝑟𝑔</m:t>
                              </m:r>
                            </m:sub>
                          </m:sSub>
                        </m:sub>
                        <m:sup>
                          <m:r>
                            <a:rPr kumimoji="1" lang="en-US" altLang="zh-TW" i="1">
                              <a:latin typeface="Cambria Math" panose="02040503050406030204" pitchFamily="18" charset="0"/>
                            </a:rPr>
                            <m:t>𝑘𝑛𝑛</m:t>
                          </m:r>
                        </m:sup>
                      </m:sSubSup>
                    </m:oMath>
                  </m:oMathPara>
                </a14:m>
                <a:endParaRPr kumimoji="1" lang="zh-TW" altLang="en-US" dirty="0"/>
              </a:p>
            </p:txBody>
          </p:sp>
        </mc:Choice>
        <mc:Fallback xmlns="">
          <p:sp>
            <p:nvSpPr>
              <p:cNvPr id="3" name="文字方塊 2">
                <a:extLst>
                  <a:ext uri="{FF2B5EF4-FFF2-40B4-BE49-F238E27FC236}">
                    <a16:creationId xmlns:a16="http://schemas.microsoft.com/office/drawing/2014/main" id="{AD28DBE8-45E8-7674-AAF5-6B9E8E9D482F}"/>
                  </a:ext>
                </a:extLst>
              </p:cNvPr>
              <p:cNvSpPr txBox="1">
                <a:spLocks noRot="1" noChangeAspect="1" noMove="1" noResize="1" noEditPoints="1" noAdjustHandles="1" noChangeArrowheads="1" noChangeShapeType="1" noTextEdit="1"/>
              </p:cNvSpPr>
              <p:nvPr/>
            </p:nvSpPr>
            <p:spPr>
              <a:xfrm>
                <a:off x="858246" y="3838506"/>
                <a:ext cx="3036922" cy="370614"/>
              </a:xfrm>
              <a:prstGeom prst="rect">
                <a:avLst/>
              </a:prstGeom>
              <a:blipFill>
                <a:blip r:embed="rId8"/>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DF53D0F6-1D5F-BC5A-5398-0239749B3934}"/>
              </a:ext>
            </a:extLst>
          </p:cNvPr>
          <p:cNvSpPr txBox="1"/>
          <p:nvPr/>
        </p:nvSpPr>
        <p:spPr>
          <a:xfrm>
            <a:off x="3895168" y="3932121"/>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(8)</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19157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DACBBB70-1D58-DF47-9C89-8C6583A795DF}"/>
                  </a:ext>
                </a:extLst>
              </p:cNvPr>
              <p:cNvSpPr txBox="1"/>
              <p:nvPr/>
            </p:nvSpPr>
            <p:spPr>
              <a:xfrm>
                <a:off x="840100" y="1400505"/>
                <a:ext cx="7463800" cy="2033249"/>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在取得</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目標用戶與每個鄰居的所有購物籃嵌入向量 </a:t>
                </a:r>
                <a14:m>
                  <m:oMath xmlns:m="http://schemas.openxmlformats.org/officeDocument/2006/math">
                    <m:sSubSup>
                      <m:sSubSupPr>
                        <m:ctrlPr>
                          <a:rPr lang="en-US" altLang="zh-TW" sz="1200" i="1" smtClean="0">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後，我們進入一個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Temporal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Attention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層，這裡將透過一個可學習的加權平均方法，使得在聚合多個數據點時，能鑑別並加權每個數據點的相對重要性，從而將在不同時間點獲得的購物籃嵌入向量進行聚合，以獲得一個考慮到時間的特徵表示。此步驟在處理時間序列數據時尤其重要，因為不同時間點的數據對於最終預測的貢獻並不相同。而我們將通過注意力機制，來學習並賦予每個數據點一個最佳權重以解決這個問題，這些權重即反映該數據點的相對重要性。具體來說，對於用戶 </a:t>
                </a:r>
                <a14:m>
                  <m:oMath xmlns:m="http://schemas.openxmlformats.org/officeDocument/2006/math">
                    <m:r>
                      <a:rPr lang="en-US" altLang="zh-TW" sz="1200" i="1">
                        <a:latin typeface="Cambria Math" panose="02040503050406030204" pitchFamily="18" charset="0"/>
                        <a:ea typeface="微軟正黑體" panose="020B0604030504040204" pitchFamily="34" charset="-120"/>
                        <a:cs typeface="Times New Roman" panose="020206030504050203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一系列的歷史購物籃序列 </a:t>
                </a:r>
                <a14:m>
                  <m:oMath xmlns:m="http://schemas.openxmlformats.org/officeDocument/2006/math">
                    <m:sSup>
                      <m:sSupPr>
                        <m:ctrlPr>
                          <a:rPr lang="en-US" altLang="zh-TW" sz="1200" i="1" dirty="0">
                            <a:latin typeface="Cambria Math" panose="02040503050406030204" pitchFamily="18" charset="0"/>
                          </a:rPr>
                        </m:ctrlPr>
                      </m:sSupPr>
                      <m:e>
                        <m:r>
                          <a:rPr lang="en-US" altLang="zh-TW" sz="1200" i="1" dirty="0">
                            <a:latin typeface="Cambria Math" panose="02040503050406030204" pitchFamily="18" charset="0"/>
                          </a:rPr>
                          <m:t>𝐵</m:t>
                        </m:r>
                      </m:e>
                      <m:sup>
                        <m:r>
                          <a:rPr lang="en-US" altLang="zh-TW" sz="1200" i="1" dirty="0">
                            <a:latin typeface="Cambria Math" panose="02040503050406030204" pitchFamily="18" charset="0"/>
                          </a:rPr>
                          <m:t>𝑢</m:t>
                        </m:r>
                      </m:sup>
                    </m:sSup>
                    <m:r>
                      <a:rPr lang="en-US" altLang="zh-TW" sz="1200" i="1" dirty="0">
                        <a:latin typeface="Cambria Math" panose="02040503050406030204" pitchFamily="18" charset="0"/>
                      </a:rPr>
                      <m:t>′={</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1</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2</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 ,</m:t>
                    </m:r>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r>
                          <a:rPr lang="en-US" altLang="zh-TW" sz="1200" i="1" dirty="0">
                            <a:latin typeface="Cambria Math" panose="02040503050406030204" pitchFamily="18" charset="0"/>
                          </a:rPr>
                          <m:t>−1</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，我們首先計算每個購物籃與最後一個購物籃 </a:t>
                </a:r>
                <a14:m>
                  <m:oMath xmlns:m="http://schemas.openxmlformats.org/officeDocument/2006/math">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r>
                          <a:rPr lang="en-US" altLang="zh-TW" sz="1200" i="1" dirty="0">
                            <a:latin typeface="Cambria Math" panose="02040503050406030204" pitchFamily="18" charset="0"/>
                          </a:rPr>
                          <m:t>−1</m:t>
                        </m:r>
                      </m:sub>
                      <m:sup>
                        <m:r>
                          <a:rPr lang="en-US" altLang="zh-TW" sz="1200" i="1" dirty="0">
                            <a:latin typeface="Cambria Math" panose="02040503050406030204" pitchFamily="18" charset="0"/>
                          </a:rPr>
                          <m:t>𝑢</m:t>
                        </m:r>
                      </m:sup>
                    </m:sSub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的時間間隔，以產生一個時間間隔序列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𝑇</m:t>
                        </m:r>
                      </m:e>
                      <m:sub>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𝑘</m:t>
                            </m:r>
                          </m:sub>
                        </m:sSub>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m:t>
                    </m:r>
                    <m:d>
                      <m:dPr>
                        <m:begChr m:val="{"/>
                        <m:endChr m:val="}"/>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dPr>
                      <m:e>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𝑡</m:t>
                            </m:r>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−1</m:t>
                            </m:r>
                          </m:sub>
                        </m:sSub>
                      </m:e>
                    </m: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(9)</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a:t>
                </a:r>
              </a:p>
            </p:txBody>
          </p:sp>
        </mc:Choice>
        <mc:Fallback xmlns="">
          <p:sp>
            <p:nvSpPr>
              <p:cNvPr id="15" name="文字方塊 14">
                <a:extLst>
                  <a:ext uri="{FF2B5EF4-FFF2-40B4-BE49-F238E27FC236}">
                    <a16:creationId xmlns:a16="http://schemas.microsoft.com/office/drawing/2014/main" id="{DACBBB70-1D58-DF47-9C89-8C6583A795DF}"/>
                  </a:ext>
                </a:extLst>
              </p:cNvPr>
              <p:cNvSpPr txBox="1">
                <a:spLocks noRot="1" noChangeAspect="1" noMove="1" noResize="1" noEditPoints="1" noAdjustHandles="1" noChangeArrowheads="1" noChangeShapeType="1" noTextEdit="1"/>
              </p:cNvSpPr>
              <p:nvPr/>
            </p:nvSpPr>
            <p:spPr>
              <a:xfrm>
                <a:off x="840100" y="1400505"/>
                <a:ext cx="7463800" cy="2033249"/>
              </a:xfrm>
              <a:prstGeom prst="rect">
                <a:avLst/>
              </a:prstGeom>
              <a:blipFill>
                <a:blip r:embed="rId6"/>
                <a:stretch>
                  <a:fillRect l="-82" b="-60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94C3A291-FAF7-5628-A96E-FD147BAFA89A}"/>
                  </a:ext>
                </a:extLst>
              </p:cNvPr>
              <p:cNvSpPr txBox="1"/>
              <p:nvPr/>
            </p:nvSpPr>
            <p:spPr>
              <a:xfrm>
                <a:off x="932311" y="3911202"/>
                <a:ext cx="1389804"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i="1" smtClean="0">
                          <a:latin typeface="Cambria Math" panose="02040503050406030204" pitchFamily="18" charset="0"/>
                        </a:rPr>
                        <m:t>∆</m:t>
                      </m:r>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 </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𝑡</m:t>
                          </m:r>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𝑡</m:t>
                          </m:r>
                        </m:e>
                        <m:sub>
                          <m:r>
                            <a:rPr kumimoji="1" lang="en-US" altLang="zh-TW" b="0" i="1" smtClean="0">
                              <a:latin typeface="Cambria Math" panose="02040503050406030204" pitchFamily="18" charset="0"/>
                            </a:rPr>
                            <m:t>𝑖</m:t>
                          </m:r>
                        </m:sub>
                      </m:sSub>
                    </m:oMath>
                  </m:oMathPara>
                </a14:m>
                <a:endParaRPr kumimoji="1" lang="zh-TW" altLang="en-US" dirty="0"/>
              </a:p>
            </p:txBody>
          </p:sp>
        </mc:Choice>
        <mc:Fallback xmlns="">
          <p:sp>
            <p:nvSpPr>
              <p:cNvPr id="3" name="文字方塊 2">
                <a:extLst>
                  <a:ext uri="{FF2B5EF4-FFF2-40B4-BE49-F238E27FC236}">
                    <a16:creationId xmlns:a16="http://schemas.microsoft.com/office/drawing/2014/main" id="{94C3A291-FAF7-5628-A96E-FD147BAFA89A}"/>
                  </a:ext>
                </a:extLst>
              </p:cNvPr>
              <p:cNvSpPr txBox="1">
                <a:spLocks noRot="1" noChangeAspect="1" noMove="1" noResize="1" noEditPoints="1" noAdjustHandles="1" noChangeArrowheads="1" noChangeShapeType="1" noTextEdit="1"/>
              </p:cNvSpPr>
              <p:nvPr/>
            </p:nvSpPr>
            <p:spPr>
              <a:xfrm>
                <a:off x="932311" y="3911202"/>
                <a:ext cx="1389804" cy="307777"/>
              </a:xfrm>
              <a:prstGeom prst="rect">
                <a:avLst/>
              </a:prstGeom>
              <a:blipFill>
                <a:blip r:embed="rId7"/>
                <a:stretch>
                  <a:fillRect b="-12000"/>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8ECFAB71-203E-0DDE-A5F7-C63AF4D5336C}"/>
              </a:ext>
            </a:extLst>
          </p:cNvPr>
          <p:cNvSpPr txBox="1"/>
          <p:nvPr/>
        </p:nvSpPr>
        <p:spPr>
          <a:xfrm>
            <a:off x="2467880" y="3946473"/>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(9)</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8323364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3573C595-57A8-5758-FAA6-E8378113CC5E}"/>
                  </a:ext>
                </a:extLst>
              </p:cNvPr>
              <p:cNvSpPr txBox="1"/>
              <p:nvPr/>
            </p:nvSpPr>
            <p:spPr>
              <a:xfrm>
                <a:off x="784658" y="1400505"/>
                <a:ext cx="7513035" cy="2079415"/>
              </a:xfrm>
              <a:prstGeom prst="rect">
                <a:avLst/>
              </a:prstGeom>
              <a:noFill/>
            </p:spPr>
            <p:txBody>
              <a:bodyPr wrap="square">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接著，應用指數衰減公式來計算每個購物籃的未正規化權重，此步驟假設近期事件對當前預測的影響大於過去事件，如公式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(10)</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所示。其中 </a:t>
                </a:r>
                <a14:m>
                  <m:oMath xmlns:m="http://schemas.openxmlformats.org/officeDocument/2006/math">
                    <m:r>
                      <a:rPr lang="zh-TW" altLang="en-US" sz="1200" i="1">
                        <a:latin typeface="Cambria Math" panose="02040503050406030204" pitchFamily="18" charset="0"/>
                        <a:ea typeface="Microsoft JhengHei" panose="020B0604030504040204" pitchFamily="34" charset="-120"/>
                        <a:cs typeface="Times New Roman" panose="02020603050405020304" pitchFamily="18" charset="0"/>
                      </a:rPr>
                      <m:t>𝜆</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是衰減率，是一個可學習參數，其決定了時間間隔對權重的影響程度。隨著 </a:t>
                </a:r>
                <a14:m>
                  <m:oMath xmlns:m="http://schemas.openxmlformats.org/officeDocument/2006/math">
                    <m:r>
                      <a:rPr lang="zh-TW" altLang="en-US" sz="1200" i="1">
                        <a:latin typeface="Cambria Math" panose="02040503050406030204" pitchFamily="18" charset="0"/>
                        <a:ea typeface="Microsoft JhengHei" panose="020B0604030504040204" pitchFamily="34" charset="-120"/>
                        <a:cs typeface="Times New Roman" panose="02020603050405020304" pitchFamily="18" charset="0"/>
                      </a:rPr>
                      <m:t>𝜆</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增加，模型對時間的敏感性也隨之增加，使得過去的購物籃對當前預測的影響會迅速降低。然而，為了將這些權重進行正規化，我們將每個購物籃的權重除以所有購物籃權重的總和，以確保所有購物籃的權重和為一。這一步驟至關重要，因為它按照每個購物籃的相對時間重要性對其貢獻進行加權。最終，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(11)</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所示，我們將每個購物籃的嵌入向量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與其對應的正規化權重 </a:t>
                </a:r>
                <a14:m>
                  <m:oMath xmlns:m="http://schemas.openxmlformats.org/officeDocument/2006/math">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𝑊</m:t>
                        </m:r>
                      </m:e>
                      <m:sub>
                        <m:r>
                          <a:rPr kumimoji="1" lang="en-US" altLang="zh-TW" sz="1200" i="1">
                            <a:latin typeface="Cambria Math" panose="02040503050406030204" pitchFamily="18" charset="0"/>
                          </a:rPr>
                          <m:t>𝑖</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相乘，並將這些乘積加總，從而獲得代表目標用戶的嵌入向量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𝑇𝑎𝑟𝑔𝑒𝑡</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以及每個鄰居的嵌入向量 </a:t>
                </a:r>
                <a14:m>
                  <m:oMath xmlns:m="http://schemas.openxmlformats.org/officeDocument/2006/math">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1</m:t>
                            </m:r>
                          </m:sub>
                        </m:sSub>
                      </m:sub>
                    </m:sSub>
                  </m:oMath>
                </a14:m>
                <a:r>
                  <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2</m:t>
                            </m:r>
                          </m:sub>
                        </m:sSub>
                      </m:sub>
                    </m:sSub>
                    <m:r>
                      <a:rPr lang="en-US" altLang="zh-TW" sz="1200" i="1">
                        <a:solidFill>
                          <a:schemeClr val="bg1">
                            <a:lumMod val="10000"/>
                          </a:schemeClr>
                        </a:solidFill>
                        <a:latin typeface="Cambria Math" panose="02040503050406030204" pitchFamily="18" charset="0"/>
                      </a:rPr>
                      <m:t>,…,</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𝑘</m:t>
                            </m:r>
                          </m:sub>
                        </m:sSub>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3573C595-57A8-5758-FAA6-E8378113CC5E}"/>
                  </a:ext>
                </a:extLst>
              </p:cNvPr>
              <p:cNvSpPr txBox="1">
                <a:spLocks noRot="1" noChangeAspect="1" noMove="1" noResize="1" noEditPoints="1" noAdjustHandles="1" noChangeArrowheads="1" noChangeShapeType="1" noTextEdit="1"/>
              </p:cNvSpPr>
              <p:nvPr/>
            </p:nvSpPr>
            <p:spPr>
              <a:xfrm>
                <a:off x="784658" y="1400505"/>
                <a:ext cx="7513035" cy="2079415"/>
              </a:xfrm>
              <a:prstGeom prst="rect">
                <a:avLst/>
              </a:prstGeom>
              <a:blipFill>
                <a:blip r:embed="rId6"/>
                <a:stretch>
                  <a:fillRect l="-81" r="-21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33849F40-D7AA-BCF3-2577-54F339D7CEDB}"/>
                  </a:ext>
                </a:extLst>
              </p:cNvPr>
              <p:cNvSpPr txBox="1"/>
              <p:nvPr/>
            </p:nvSpPr>
            <p:spPr>
              <a:xfrm>
                <a:off x="5846232" y="3690762"/>
                <a:ext cx="1658596" cy="5327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TW" b="0" i="1" smtClean="0">
                          <a:latin typeface="Cambria Math" panose="02040503050406030204" pitchFamily="18" charset="0"/>
                        </a:rPr>
                        <m:t>𝑈</m:t>
                      </m:r>
                      <m:r>
                        <a:rPr kumimoji="1" lang="en-US" altLang="zh-TW" b="0" i="1" smtClean="0">
                          <a:latin typeface="Cambria Math" panose="02040503050406030204" pitchFamily="18" charset="0"/>
                        </a:rPr>
                        <m:t>= </m:t>
                      </m:r>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𝑖</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𝑡</m:t>
                          </m:r>
                          <m:r>
                            <a:rPr kumimoji="1" lang="en-US" altLang="zh-TW" b="0" i="1" smtClean="0">
                              <a:latin typeface="Cambria Math" panose="02040503050406030204" pitchFamily="18" charset="0"/>
                            </a:rPr>
                            <m:t>−1</m:t>
                          </m:r>
                        </m:sup>
                        <m:e>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𝐵</m:t>
                              </m:r>
                            </m:e>
                            <m:sub>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𝑢</m:t>
                              </m:r>
                            </m:sup>
                          </m:sSubSup>
                          <m:r>
                            <a:rPr kumimoji="1" lang="en-US" altLang="zh-TW" b="0" i="1" smtClean="0">
                              <a:latin typeface="Cambria Math" panose="02040503050406030204" pitchFamily="18" charset="0"/>
                              <a:ea typeface="Cambria Math" panose="02040503050406030204" pitchFamily="18" charset="0"/>
                            </a:rPr>
                            <m:t>∙</m:t>
                          </m:r>
                          <m:sSub>
                            <m:sSubPr>
                              <m:ctrlPr>
                                <a:rPr kumimoji="1" lang="en-US" altLang="zh-TW" b="0" i="1" smtClean="0">
                                  <a:latin typeface="Cambria Math" panose="02040503050406030204" pitchFamily="18" charset="0"/>
                                  <a:ea typeface="Cambria Math" panose="02040503050406030204" pitchFamily="18" charset="0"/>
                                </a:rPr>
                              </m:ctrlPr>
                            </m:sSubPr>
                            <m:e>
                              <m:r>
                                <a:rPr kumimoji="1" lang="en-US" altLang="zh-TW" b="0" i="1" smtClean="0">
                                  <a:latin typeface="Cambria Math" panose="02040503050406030204" pitchFamily="18" charset="0"/>
                                  <a:ea typeface="Cambria Math" panose="02040503050406030204" pitchFamily="18" charset="0"/>
                                </a:rPr>
                                <m:t>𝑊</m:t>
                              </m:r>
                            </m:e>
                            <m:sub>
                              <m:r>
                                <a:rPr kumimoji="1" lang="en-US" altLang="zh-TW" b="0" i="1" smtClean="0">
                                  <a:latin typeface="Cambria Math" panose="02040503050406030204" pitchFamily="18" charset="0"/>
                                  <a:ea typeface="Cambria Math" panose="02040503050406030204" pitchFamily="18" charset="0"/>
                                </a:rPr>
                                <m:t>𝑖</m:t>
                              </m:r>
                            </m:sub>
                          </m:sSub>
                        </m:e>
                      </m:nary>
                    </m:oMath>
                  </m:oMathPara>
                </a14:m>
                <a:endParaRPr kumimoji="1" lang="zh-TW" altLang="en-US" dirty="0"/>
              </a:p>
            </p:txBody>
          </p:sp>
        </mc:Choice>
        <mc:Fallback xmlns="">
          <p:sp>
            <p:nvSpPr>
              <p:cNvPr id="11" name="文字方塊 10">
                <a:extLst>
                  <a:ext uri="{FF2B5EF4-FFF2-40B4-BE49-F238E27FC236}">
                    <a16:creationId xmlns:a16="http://schemas.microsoft.com/office/drawing/2014/main" id="{33849F40-D7AA-BCF3-2577-54F339D7CEDB}"/>
                  </a:ext>
                </a:extLst>
              </p:cNvPr>
              <p:cNvSpPr txBox="1">
                <a:spLocks noRot="1" noChangeAspect="1" noMove="1" noResize="1" noEditPoints="1" noAdjustHandles="1" noChangeArrowheads="1" noChangeShapeType="1" noTextEdit="1"/>
              </p:cNvSpPr>
              <p:nvPr/>
            </p:nvSpPr>
            <p:spPr>
              <a:xfrm>
                <a:off x="5846232" y="3690762"/>
                <a:ext cx="1658596" cy="532710"/>
              </a:xfrm>
              <a:prstGeom prst="rect">
                <a:avLst/>
              </a:prstGeom>
              <a:blipFill>
                <a:blip r:embed="rId7"/>
                <a:stretch>
                  <a:fillRect l="-9924" t="-134884" b="-20930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4204EDC5-57D0-DA2A-874B-331158E2CC48}"/>
                  </a:ext>
                </a:extLst>
              </p:cNvPr>
              <p:cNvSpPr txBox="1"/>
              <p:nvPr/>
            </p:nvSpPr>
            <p:spPr>
              <a:xfrm>
                <a:off x="3208017" y="3633016"/>
                <a:ext cx="2442725" cy="63248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𝑊</m:t>
                          </m:r>
                        </m:e>
                        <m:sub>
                          <m:r>
                            <a:rPr kumimoji="1" lang="en-US" altLang="zh-TW" b="0" i="1" smtClean="0">
                              <a:latin typeface="Cambria Math" panose="02040503050406030204" pitchFamily="18" charset="0"/>
                            </a:rPr>
                            <m:t>𝑖</m:t>
                          </m:r>
                        </m:sub>
                      </m:sSub>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rPr>
                          </m:ctrlPr>
                        </m:fPr>
                        <m:num>
                          <m:sSup>
                            <m:sSupPr>
                              <m:ctrlPr>
                                <a:rPr kumimoji="1" lang="en-US" altLang="zh-TW" b="0" i="1" smtClean="0">
                                  <a:latin typeface="Cambria Math" panose="02040503050406030204" pitchFamily="18" charset="0"/>
                                </a:rPr>
                              </m:ctrlPr>
                            </m:sSupPr>
                            <m:e>
                              <m:r>
                                <a:rPr kumimoji="1" lang="en-US" altLang="zh-TW" b="0" i="1" smtClean="0">
                                  <a:latin typeface="Cambria Math" panose="02040503050406030204" pitchFamily="18" charset="0"/>
                                </a:rPr>
                                <m:t>𝑒</m:t>
                              </m:r>
                            </m:e>
                            <m: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𝜆</m:t>
                              </m:r>
                              <m:r>
                                <a:rPr kumimoji="1" lang="zh-TW" altLang="en-US"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𝑡</m:t>
                                  </m:r>
                                </m:e>
                                <m:sub>
                                  <m:r>
                                    <a:rPr kumimoji="1" lang="en-US" altLang="zh-TW" i="1">
                                      <a:latin typeface="Cambria Math" panose="02040503050406030204" pitchFamily="18" charset="0"/>
                                    </a:rPr>
                                    <m:t>𝑖</m:t>
                                  </m:r>
                                </m:sub>
                              </m:sSub>
                            </m:sup>
                          </m:sSup>
                        </m:num>
                        <m:den>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𝑗</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𝑡</m:t>
                              </m:r>
                              <m:r>
                                <a:rPr kumimoji="1" lang="en-US" altLang="zh-TW" b="0" i="1" smtClean="0">
                                  <a:latin typeface="Cambria Math" panose="02040503050406030204" pitchFamily="18" charset="0"/>
                                </a:rPr>
                                <m:t>−1</m:t>
                              </m:r>
                            </m:sup>
                            <m:e>
                              <m:sSup>
                                <m:sSupPr>
                                  <m:ctrlPr>
                                    <a:rPr kumimoji="1" lang="en-US" altLang="zh-TW" b="0" i="1" smtClean="0">
                                      <a:latin typeface="Cambria Math" panose="02040503050406030204" pitchFamily="18" charset="0"/>
                                    </a:rPr>
                                  </m:ctrlPr>
                                </m:sSupPr>
                                <m:e>
                                  <m:r>
                                    <a:rPr kumimoji="1" lang="en-US" altLang="zh-TW" b="0" i="1" smtClean="0">
                                      <a:latin typeface="Cambria Math" panose="02040503050406030204" pitchFamily="18" charset="0"/>
                                    </a:rPr>
                                    <m:t>𝑒</m:t>
                                  </m:r>
                                </m:e>
                                <m:sup>
                                  <m:r>
                                    <a:rPr kumimoji="1" lang="en-US" altLang="zh-TW" b="0" i="1" smtClean="0">
                                      <a:latin typeface="Cambria Math" panose="02040503050406030204" pitchFamily="18" charset="0"/>
                                    </a:rPr>
                                    <m:t>−</m:t>
                                  </m:r>
                                  <m:r>
                                    <a:rPr kumimoji="1" lang="en-US" altLang="zh-TW" b="0" i="1" smtClean="0">
                                      <a:latin typeface="Cambria Math" panose="02040503050406030204" pitchFamily="18" charset="0"/>
                                      <a:ea typeface="Cambria Math" panose="02040503050406030204" pitchFamily="18" charset="0"/>
                                    </a:rPr>
                                    <m:t>𝜆</m:t>
                                  </m:r>
                                  <m:r>
                                    <a:rPr kumimoji="1" lang="zh-TW" altLang="en-US" i="1">
                                      <a:latin typeface="Cambria Math" panose="02040503050406030204" pitchFamily="18" charset="0"/>
                                    </a:rPr>
                                    <m:t>∆</m:t>
                                  </m:r>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𝑡</m:t>
                                      </m:r>
                                    </m:e>
                                    <m:sub>
                                      <m:r>
                                        <a:rPr kumimoji="1" lang="en-US" altLang="zh-TW" b="0" i="1" smtClean="0">
                                          <a:latin typeface="Cambria Math" panose="02040503050406030204" pitchFamily="18" charset="0"/>
                                        </a:rPr>
                                        <m:t>𝑗</m:t>
                                      </m:r>
                                    </m:sub>
                                  </m:sSub>
                                </m:sup>
                              </m:sSup>
                            </m:e>
                          </m:nary>
                        </m:den>
                      </m:f>
                    </m:oMath>
                  </m:oMathPara>
                </a14:m>
                <a:endParaRPr kumimoji="1" lang="zh-TW" altLang="en-US" dirty="0"/>
              </a:p>
            </p:txBody>
          </p:sp>
        </mc:Choice>
        <mc:Fallback xmlns="">
          <p:sp>
            <p:nvSpPr>
              <p:cNvPr id="3" name="文字方塊 2">
                <a:extLst>
                  <a:ext uri="{FF2B5EF4-FFF2-40B4-BE49-F238E27FC236}">
                    <a16:creationId xmlns:a16="http://schemas.microsoft.com/office/drawing/2014/main" id="{4204EDC5-57D0-DA2A-874B-331158E2CC48}"/>
                  </a:ext>
                </a:extLst>
              </p:cNvPr>
              <p:cNvSpPr txBox="1">
                <a:spLocks noRot="1" noChangeAspect="1" noMove="1" noResize="1" noEditPoints="1" noAdjustHandles="1" noChangeArrowheads="1" noChangeShapeType="1" noTextEdit="1"/>
              </p:cNvSpPr>
              <p:nvPr/>
            </p:nvSpPr>
            <p:spPr>
              <a:xfrm>
                <a:off x="3208017" y="3633016"/>
                <a:ext cx="2442725" cy="632481"/>
              </a:xfrm>
              <a:prstGeom prst="rect">
                <a:avLst/>
              </a:prstGeom>
              <a:blipFill>
                <a:blip r:embed="rId8"/>
                <a:stretch>
                  <a:fillRect t="-6000" b="-78000"/>
                </a:stretch>
              </a:blipFill>
            </p:spPr>
            <p:txBody>
              <a:bodyPr/>
              <a:lstStyle/>
              <a:p>
                <a:r>
                  <a:rPr lang="zh-TW" altLang="en-US">
                    <a:noFill/>
                  </a:rPr>
                  <a:t> </a:t>
                </a:r>
              </a:p>
            </p:txBody>
          </p:sp>
        </mc:Fallback>
      </mc:AlternateContent>
      <p:sp>
        <p:nvSpPr>
          <p:cNvPr id="14" name="文字方塊 13">
            <a:extLst>
              <a:ext uri="{FF2B5EF4-FFF2-40B4-BE49-F238E27FC236}">
                <a16:creationId xmlns:a16="http://schemas.microsoft.com/office/drawing/2014/main" id="{618AFD27-3813-57A5-5649-17E811A8C905}"/>
              </a:ext>
            </a:extLst>
          </p:cNvPr>
          <p:cNvSpPr txBox="1"/>
          <p:nvPr/>
        </p:nvSpPr>
        <p:spPr>
          <a:xfrm>
            <a:off x="5286540" y="3993725"/>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(10)</a:t>
            </a:r>
            <a:endParaRPr kumimoji="1" lang="zh-TW" altLang="en-US" sz="1200" dirty="0">
              <a:latin typeface="Times New Roman" panose="02020603050405020304" pitchFamily="18" charset="0"/>
              <a:cs typeface="Times New Roman" panose="02020603050405020304" pitchFamily="18" charset="0"/>
            </a:endParaRPr>
          </a:p>
        </p:txBody>
      </p:sp>
      <p:sp>
        <p:nvSpPr>
          <p:cNvPr id="15" name="文字方塊 14">
            <a:extLst>
              <a:ext uri="{FF2B5EF4-FFF2-40B4-BE49-F238E27FC236}">
                <a16:creationId xmlns:a16="http://schemas.microsoft.com/office/drawing/2014/main" id="{F509A2E5-F5FD-F315-1A27-31C9E215153B}"/>
              </a:ext>
            </a:extLst>
          </p:cNvPr>
          <p:cNvSpPr txBox="1"/>
          <p:nvPr/>
        </p:nvSpPr>
        <p:spPr>
          <a:xfrm>
            <a:off x="7508692" y="3988498"/>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(11)</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649808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48B961D4-D074-693D-E476-661DE1DCBF43}"/>
                  </a:ext>
                </a:extLst>
              </p:cNvPr>
              <p:cNvSpPr txBox="1"/>
              <p:nvPr/>
            </p:nvSpPr>
            <p:spPr>
              <a:xfrm>
                <a:off x="825158" y="1239612"/>
                <a:ext cx="7463800" cy="2685351"/>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在取得</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目標用戶 </a:t>
                </a:r>
                <a:r>
                  <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個鄰居的嵌入向量集合</a:t>
                </a:r>
                <a14:m>
                  <m:oMath xmlns:m="http://schemas.openxmlformats.org/officeDocument/2006/math">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 </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1</m:t>
                            </m:r>
                          </m:sub>
                        </m:sSub>
                      </m:sub>
                    </m:sSub>
                  </m:oMath>
                </a14:m>
                <a:r>
                  <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2</m:t>
                            </m:r>
                          </m:sub>
                        </m:sSub>
                      </m:sub>
                    </m:sSub>
                    <m:r>
                      <a:rPr lang="en-US" altLang="zh-TW" sz="1200" i="1">
                        <a:solidFill>
                          <a:schemeClr val="bg1">
                            <a:lumMod val="10000"/>
                          </a:schemeClr>
                        </a:solidFill>
                        <a:latin typeface="Cambria Math" panose="02040503050406030204" pitchFamily="18" charset="0"/>
                      </a:rPr>
                      <m:t>,…,</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𝑘</m:t>
                            </m:r>
                          </m:sub>
                        </m:sSub>
                      </m:sub>
                    </m:sSub>
                    <m:r>
                      <a:rPr lang="en-US" altLang="zh-TW" sz="1200" i="1">
                        <a:solidFill>
                          <a:schemeClr val="bg1">
                            <a:lumMod val="10000"/>
                          </a:schemeClr>
                        </a:solidFill>
                        <a:latin typeface="Cambria Math" panose="02040503050406030204" pitchFamily="18" charset="0"/>
                      </a:rPr>
                      <m:t>}</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後，我們將這些向量輸入至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Multi-Head Attention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中，以學習鄰居之間的複雜關係，並獲得一個表示該目標用戶所有鄰居的綜合嵌入向量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𝑁𝑒𝑖𝑔h𝑏𝑜𝑟</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。具體來說，</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在單一的自注意力層中，我們首先會先分別對每個鄰居進行自注意力的計算。為此，我們將所有鄰居的嵌入向量 </a:t>
                </a:r>
                <a14:m>
                  <m:oMath xmlns:m="http://schemas.openxmlformats.org/officeDocument/2006/math">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 </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1</m:t>
                            </m:r>
                          </m:sub>
                        </m:sSub>
                      </m:sub>
                    </m:sSub>
                  </m:oMath>
                </a14:m>
                <a:r>
                  <a:rPr lang="en-US" altLang="zh-TW"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2</m:t>
                            </m:r>
                          </m:sub>
                        </m:sSub>
                      </m:sub>
                    </m:sSub>
                    <m:r>
                      <a:rPr lang="en-US" altLang="zh-TW" sz="1200" i="1">
                        <a:solidFill>
                          <a:schemeClr val="bg1">
                            <a:lumMod val="10000"/>
                          </a:schemeClr>
                        </a:solidFill>
                        <a:latin typeface="Cambria Math" panose="02040503050406030204" pitchFamily="18" charset="0"/>
                      </a:rPr>
                      <m:t>,…,</m:t>
                    </m:r>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𝑈</m:t>
                        </m:r>
                      </m:e>
                      <m:sub>
                        <m:sSub>
                          <m:sSubPr>
                            <m:ctrlPr>
                              <a:rPr lang="en-US" altLang="zh-TW" sz="1200" i="1">
                                <a:solidFill>
                                  <a:schemeClr val="bg1">
                                    <a:lumMod val="10000"/>
                                  </a:schemeClr>
                                </a:solidFill>
                                <a:latin typeface="Cambria Math" panose="02040503050406030204" pitchFamily="18" charset="0"/>
                              </a:rPr>
                            </m:ctrlPr>
                          </m:sSubPr>
                          <m:e>
                            <m:r>
                              <a:rPr lang="en-US" altLang="zh-TW" sz="1200" i="1">
                                <a:solidFill>
                                  <a:schemeClr val="bg1">
                                    <a:lumMod val="10000"/>
                                  </a:schemeClr>
                                </a:solidFill>
                                <a:latin typeface="Cambria Math" panose="02040503050406030204" pitchFamily="18" charset="0"/>
                              </a:rPr>
                              <m:t>𝑛</m:t>
                            </m:r>
                          </m:e>
                          <m:sub>
                            <m:r>
                              <a:rPr lang="en-US" altLang="zh-TW" sz="1200" i="1">
                                <a:solidFill>
                                  <a:schemeClr val="bg1">
                                    <a:lumMod val="10000"/>
                                  </a:schemeClr>
                                </a:solidFill>
                                <a:latin typeface="Cambria Math" panose="02040503050406030204" pitchFamily="18" charset="0"/>
                              </a:rPr>
                              <m:t>𝑘</m:t>
                            </m:r>
                          </m:sub>
                        </m:sSub>
                      </m:sub>
                    </m:sSub>
                    <m:r>
                      <a:rPr lang="en-US" altLang="zh-TW" sz="1200" i="1">
                        <a:solidFill>
                          <a:schemeClr val="bg1">
                            <a:lumMod val="10000"/>
                          </a:schemeClr>
                        </a:solidFill>
                        <a:latin typeface="Cambria Math" panose="02040503050406030204" pitchFamily="18" charset="0"/>
                      </a:rPr>
                      <m:t>}</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分別與三個可學習的權重矩陣 𝑊</a:t>
                </a:r>
                <a:r>
                  <a:rPr lang="zh-TW" altLang="en-US" sz="1200" baseline="30000" dirty="0">
                    <a:latin typeface="Times New Roman" panose="02020603050405020304" pitchFamily="18" charset="0"/>
                    <a:ea typeface="Microsoft JhengHei" panose="020B0604030504040204" pitchFamily="34" charset="-120"/>
                    <a:cs typeface="Times New Roman" panose="02020603050405020304" pitchFamily="18" charset="0"/>
                  </a:rPr>
                  <a:t>𝑄</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、𝑊</a:t>
                </a:r>
                <a:r>
                  <a:rPr lang="en-US" altLang="zh-TW" sz="1200" baseline="300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baseline="300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以及 </a:t>
                </a:r>
                <a14:m>
                  <m:oMath xmlns:m="http://schemas.openxmlformats.org/officeDocument/2006/math">
                    <m:sSup>
                      <m:sSupPr>
                        <m:ctrlPr>
                          <a:rPr lang="en-US" altLang="zh-TW" sz="1200" i="1" smtClean="0">
                            <a:latin typeface="Cambria Math" panose="02040503050406030204" pitchFamily="18" charset="0"/>
                            <a:ea typeface="Microsoft JhengHei" panose="020B0604030504040204" pitchFamily="34" charset="-120"/>
                            <a:cs typeface="Times New Roman" panose="02020603050405020304" pitchFamily="18" charset="0"/>
                          </a:rPr>
                        </m:ctrlPr>
                      </m:sSupPr>
                      <m:e>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𝑊</m:t>
                        </m:r>
                      </m:e>
                      <m:sup>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𝑉</m:t>
                        </m:r>
                      </m:sup>
                    </m:sSup>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相乘，從而獲得三個矩陣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Query</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Key</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）、以及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V</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Value</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）。最後，則進行縮放點積注意力（</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Scaled Dot-Product Attention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）計算，如公式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(12)</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所示。其中</a:t>
                </a:r>
                <a14:m>
                  <m:oMath xmlns:m="http://schemas.openxmlformats.org/officeDocument/2006/math">
                    <m:sSub>
                      <m:sSubPr>
                        <m:ctrlPr>
                          <a:rPr lang="en-US" altLang="zh-TW" sz="1200" i="1">
                            <a:latin typeface="Cambria Math" panose="02040503050406030204" pitchFamily="18" charset="0"/>
                          </a:rPr>
                        </m:ctrlPr>
                      </m:sSubPr>
                      <m:e>
                        <m:r>
                          <a:rPr lang="zh-TW" altLang="en-US" sz="1200" i="1">
                            <a:latin typeface="Cambria Math" panose="02040503050406030204" pitchFamily="18" charset="0"/>
                          </a:rPr>
                          <m:t> </m:t>
                        </m:r>
                        <m:r>
                          <a:rPr lang="en-US" altLang="zh-TW" sz="1200" i="1">
                            <a:latin typeface="Cambria Math" panose="02040503050406030204" pitchFamily="18" charset="0"/>
                          </a:rPr>
                          <m:t>𝑑</m:t>
                        </m:r>
                      </m:e>
                      <m:sub>
                        <m:r>
                          <a:rPr lang="en-US" altLang="zh-TW" sz="1200" i="1">
                            <a:latin typeface="Cambria Math" panose="02040503050406030204" pitchFamily="18" charset="0"/>
                          </a:rPr>
                          <m:t>𝑘</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的維度，</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代表當前用於尋找其他鄰居關係的鄰居，</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代表所有需要搜索的鄰居（包括自身），</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V</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則代表被賦予權重的鄰居資訊。我們將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進行點積以計算出當前鄰居對所有鄰居的注意力分數，然後除以</a:t>
                </a:r>
                <a14:m>
                  <m:oMath xmlns:m="http://schemas.openxmlformats.org/officeDocument/2006/math">
                    <m:r>
                      <a:rPr lang="zh-TW" altLang="en-US" sz="1200">
                        <a:latin typeface="Cambria Math" panose="02040503050406030204" pitchFamily="18" charset="0"/>
                      </a:rPr>
                      <m:t> </m:t>
                    </m:r>
                    <m:rad>
                      <m:radPr>
                        <m:degHide m:val="on"/>
                        <m:ctrlPr>
                          <a:rPr lang="en-US" altLang="zh-TW" sz="1200" i="1">
                            <a:latin typeface="Cambria Math" panose="02040503050406030204" pitchFamily="18" charset="0"/>
                          </a:rPr>
                        </m:ctrlPr>
                      </m:radPr>
                      <m:deg/>
                      <m:e>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𝑑</m:t>
                            </m:r>
                          </m:e>
                          <m:sub>
                            <m:r>
                              <a:rPr lang="en-US" altLang="zh-TW" sz="1200" i="1">
                                <a:latin typeface="Cambria Math" panose="02040503050406030204" pitchFamily="18" charset="0"/>
                              </a:rPr>
                              <m:t>𝑘</m:t>
                            </m:r>
                          </m:sub>
                        </m:sSub>
                      </m:e>
                    </m:ra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來防止分數過大，接著利用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Softmax</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函數獲取注意力權重，並將這些權重與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V</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相乘，以得到加權後的輸出向量。</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48B961D4-D074-693D-E476-661DE1DCBF43}"/>
                  </a:ext>
                </a:extLst>
              </p:cNvPr>
              <p:cNvSpPr txBox="1">
                <a:spLocks noRot="1" noChangeAspect="1" noMove="1" noResize="1" noEditPoints="1" noAdjustHandles="1" noChangeArrowheads="1" noChangeShapeType="1" noTextEdit="1"/>
              </p:cNvSpPr>
              <p:nvPr/>
            </p:nvSpPr>
            <p:spPr>
              <a:xfrm>
                <a:off x="825158" y="1239612"/>
                <a:ext cx="7463800" cy="2685351"/>
              </a:xfrm>
              <a:prstGeom prst="rect">
                <a:avLst/>
              </a:prstGeom>
              <a:blipFill>
                <a:blip r:embed="rId6"/>
                <a:stretch>
                  <a:fillRect b="-68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0AF0305-F266-F6E0-1EA7-1BB8165E55D2}"/>
                  </a:ext>
                </a:extLst>
              </p:cNvPr>
              <p:cNvSpPr txBox="1"/>
              <p:nvPr/>
            </p:nvSpPr>
            <p:spPr>
              <a:xfrm>
                <a:off x="749740" y="3957331"/>
                <a:ext cx="3901135" cy="5227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𝑠𝑒𝑙𝑓</m:t>
                      </m:r>
                      <m:r>
                        <a:rPr lang="en-US" altLang="zh-TW" b="0" i="1" smtClean="0">
                          <a:latin typeface="Cambria Math" panose="02040503050406030204" pitchFamily="18" charset="0"/>
                        </a:rPr>
                        <m:t>−</m:t>
                      </m:r>
                      <m:r>
                        <a:rPr lang="en-US" altLang="zh-TW" b="0" i="1" smtClean="0">
                          <a:latin typeface="Cambria Math" panose="02040503050406030204" pitchFamily="18" charset="0"/>
                        </a:rPr>
                        <m:t>𝑎𝑡𝑡𝑒𝑛𝑡𝑖𝑜𝑛</m:t>
                      </m:r>
                      <m:d>
                        <m:dPr>
                          <m:ctrlPr>
                            <a:rPr lang="en-US" altLang="zh-TW" b="0" i="1" smtClean="0">
                              <a:latin typeface="Cambria Math" panose="02040503050406030204" pitchFamily="18" charset="0"/>
                            </a:rPr>
                          </m:ctrlPr>
                        </m:dPr>
                        <m:e>
                          <m:r>
                            <a:rPr lang="en-US" altLang="zh-TW" b="0" i="1" smtClean="0">
                              <a:latin typeface="Cambria Math" panose="02040503050406030204" pitchFamily="18" charset="0"/>
                            </a:rPr>
                            <m:t>𝑄</m:t>
                          </m:r>
                          <m:r>
                            <a:rPr lang="en-US" altLang="zh-TW" b="0" i="1" smtClean="0">
                              <a:latin typeface="Cambria Math" panose="02040503050406030204" pitchFamily="18" charset="0"/>
                            </a:rPr>
                            <m:t>,</m:t>
                          </m:r>
                          <m:r>
                            <a:rPr lang="en-US" altLang="zh-TW" b="0" i="1" smtClean="0">
                              <a:latin typeface="Cambria Math" panose="02040503050406030204" pitchFamily="18" charset="0"/>
                            </a:rPr>
                            <m:t>𝐾</m:t>
                          </m:r>
                          <m:r>
                            <a:rPr lang="en-US" altLang="zh-TW" b="0" i="1" smtClean="0">
                              <a:latin typeface="Cambria Math" panose="02040503050406030204" pitchFamily="18" charset="0"/>
                            </a:rPr>
                            <m:t>,</m:t>
                          </m:r>
                          <m:r>
                            <a:rPr lang="en-US" altLang="zh-TW" b="0" i="1" smtClean="0">
                              <a:latin typeface="Cambria Math" panose="02040503050406030204" pitchFamily="18" charset="0"/>
                            </a:rPr>
                            <m:t>𝑉</m:t>
                          </m:r>
                        </m:e>
                      </m:d>
                      <m:r>
                        <a:rPr lang="en-US" altLang="zh-TW" b="0" i="1" smtClean="0">
                          <a:latin typeface="Cambria Math" panose="02040503050406030204" pitchFamily="18" charset="0"/>
                        </a:rPr>
                        <m:t>=</m:t>
                      </m:r>
                      <m:r>
                        <a:rPr lang="en-US" altLang="zh-TW" b="0" i="1" smtClean="0">
                          <a:latin typeface="Cambria Math" panose="02040503050406030204" pitchFamily="18" charset="0"/>
                        </a:rPr>
                        <m:t>𝑠𝑜𝑓𝑡𝑚𝑎𝑥</m:t>
                      </m:r>
                      <m:d>
                        <m:dPr>
                          <m:ctrlPr>
                            <a:rPr lang="en-US" altLang="zh-TW" b="0" i="1" smtClean="0">
                              <a:latin typeface="Cambria Math" panose="02040503050406030204" pitchFamily="18" charset="0"/>
                            </a:rPr>
                          </m:ctrlPr>
                        </m:dPr>
                        <m:e>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𝑄</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𝐾</m:t>
                                  </m:r>
                                </m:e>
                                <m:sup>
                                  <m:r>
                                    <a:rPr lang="en-US" altLang="zh-TW" b="0" i="1" smtClean="0">
                                      <a:latin typeface="Cambria Math" panose="02040503050406030204" pitchFamily="18" charset="0"/>
                                    </a:rPr>
                                    <m:t>𝑇</m:t>
                                  </m:r>
                                </m:sup>
                              </m:sSup>
                            </m:num>
                            <m:den>
                              <m:rad>
                                <m:radPr>
                                  <m:degHide m:val="on"/>
                                  <m:ctrlPr>
                                    <a:rPr lang="en-US" altLang="zh-TW" b="0" i="1" smtClean="0">
                                      <a:latin typeface="Cambria Math" panose="02040503050406030204" pitchFamily="18" charset="0"/>
                                    </a:rPr>
                                  </m:ctrlPr>
                                </m:radPr>
                                <m:deg/>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𝑘</m:t>
                                      </m:r>
                                    </m:sub>
                                  </m:sSub>
                                </m:e>
                              </m:rad>
                            </m:den>
                          </m:f>
                        </m:e>
                      </m:d>
                      <m:r>
                        <a:rPr lang="en-US" altLang="zh-TW" b="0" i="1" smtClean="0">
                          <a:latin typeface="Cambria Math" panose="02040503050406030204" pitchFamily="18" charset="0"/>
                        </a:rPr>
                        <m:t>𝑉</m:t>
                      </m:r>
                    </m:oMath>
                  </m:oMathPara>
                </a14:m>
                <a:endParaRPr lang="zh-TW" altLang="en-US" dirty="0"/>
              </a:p>
            </p:txBody>
          </p:sp>
        </mc:Choice>
        <mc:Fallback xmlns="">
          <p:sp>
            <p:nvSpPr>
              <p:cNvPr id="13" name="文字方塊 12">
                <a:extLst>
                  <a:ext uri="{FF2B5EF4-FFF2-40B4-BE49-F238E27FC236}">
                    <a16:creationId xmlns:a16="http://schemas.microsoft.com/office/drawing/2014/main" id="{10AF0305-F266-F6E0-1EA7-1BB8165E55D2}"/>
                  </a:ext>
                </a:extLst>
              </p:cNvPr>
              <p:cNvSpPr txBox="1">
                <a:spLocks noRot="1" noChangeAspect="1" noMove="1" noResize="1" noEditPoints="1" noAdjustHandles="1" noChangeArrowheads="1" noChangeShapeType="1" noTextEdit="1"/>
              </p:cNvSpPr>
              <p:nvPr/>
            </p:nvSpPr>
            <p:spPr>
              <a:xfrm>
                <a:off x="749740" y="3957331"/>
                <a:ext cx="3901135" cy="522772"/>
              </a:xfrm>
              <a:prstGeom prst="rect">
                <a:avLst/>
              </a:prstGeom>
              <a:blipFill>
                <a:blip r:embed="rId7"/>
                <a:stretch>
                  <a:fillRect b="-4762"/>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0F37A903-306E-47EE-D163-491EA4728519}"/>
              </a:ext>
            </a:extLst>
          </p:cNvPr>
          <p:cNvSpPr txBox="1"/>
          <p:nvPr/>
        </p:nvSpPr>
        <p:spPr>
          <a:xfrm>
            <a:off x="4728308" y="4218717"/>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(12)</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84571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3" name="Google Shape;242;p17">
            <a:extLst>
              <a:ext uri="{FF2B5EF4-FFF2-40B4-BE49-F238E27FC236}">
                <a16:creationId xmlns:a16="http://schemas.microsoft.com/office/drawing/2014/main" id="{9FADE76B-70CF-03C2-DB6B-E51334578953}"/>
              </a:ext>
            </a:extLst>
          </p:cNvPr>
          <p:cNvPicPr preferRelativeResize="0"/>
          <p:nvPr/>
        </p:nvPicPr>
        <p:blipFill rotWithShape="1">
          <a:blip r:embed="rId6">
            <a:alphaModFix/>
          </a:blip>
          <a:srcRect/>
          <a:stretch/>
        </p:blipFill>
        <p:spPr>
          <a:xfrm>
            <a:off x="7108267" y="3043793"/>
            <a:ext cx="1315970" cy="1477476"/>
          </a:xfrm>
          <a:prstGeom prst="rect">
            <a:avLst/>
          </a:prstGeom>
          <a:noFill/>
          <a:ln>
            <a:noFill/>
          </a:ln>
        </p:spPr>
      </p:pic>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881B9969-5734-3A81-1305-8F5C930AAC1A}"/>
                  </a:ext>
                </a:extLst>
              </p:cNvPr>
              <p:cNvSpPr txBox="1"/>
              <p:nvPr/>
            </p:nvSpPr>
            <p:spPr>
              <a:xfrm>
                <a:off x="737830" y="1251304"/>
                <a:ext cx="7668340" cy="1666546"/>
              </a:xfrm>
              <a:prstGeom prst="rect">
                <a:avLst/>
              </a:prstGeom>
              <a:noFill/>
            </p:spPr>
            <p:txBody>
              <a:bodyPr wrap="square" rtlCol="0">
                <a:spAutoFit/>
              </a:bodyPr>
              <a:lstStyle/>
              <a:p>
                <a:pPr algn="just">
                  <a:lnSpc>
                    <a:spcPct val="150000"/>
                  </a:lnSpc>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然而，</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Transformer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Multi-Head Attention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是使用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個平行的自注意力層，並同時進行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次的縮放點積注意力計算。這樣的機制下，能讓模型有更多參數來學習複雜的關係。首先，輸入矩陣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Q</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K</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V</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會各自分為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個矩陣 </a:t>
                </a:r>
                <a14:m>
                  <m:oMath xmlns:m="http://schemas.openxmlformats.org/officeDocument/2006/math">
                    <m:sSubSup>
                      <m:sSubSupPr>
                        <m:ctrlPr>
                          <a:rPr lang="en-US" altLang="zh-TW" sz="1100" i="1">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m:rPr>
                            <m:sty m:val="p"/>
                          </m:rPr>
                          <a:rPr lang="en-US" altLang="zh-TW" sz="1100" i="1">
                            <a:latin typeface="Cambria Math" panose="02040503050406030204" pitchFamily="18" charset="0"/>
                          </a:rPr>
                          <m:t>Q</m:t>
                        </m:r>
                      </m:sup>
                    </m:sSubSup>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14:m>
                  <m:oMath xmlns:m="http://schemas.openxmlformats.org/officeDocument/2006/math">
                    <m:sSubSup>
                      <m:sSubSupPr>
                        <m:ctrlPr>
                          <a:rPr lang="en-US" altLang="zh-TW" sz="1100" i="1">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𝐾</m:t>
                        </m:r>
                      </m:sup>
                    </m:sSubSup>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14:m>
                  <m:oMath xmlns:m="http://schemas.openxmlformats.org/officeDocument/2006/math">
                    <m:sSubSup>
                      <m:sSubSupPr>
                        <m:ctrlPr>
                          <a:rPr lang="en-US" altLang="zh-TW" sz="1100" i="1">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𝑉</m:t>
                        </m:r>
                      </m:sup>
                    </m:sSubSup>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，即為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個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head</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的輸入矩陣，其中 </a:t>
                </a:r>
                <a14:m>
                  <m:oMath xmlns:m="http://schemas.openxmlformats.org/officeDocument/2006/math">
                    <m:r>
                      <a:rPr lang="en-US" altLang="zh-TW" sz="1100" i="1" dirty="0">
                        <a:latin typeface="Cambria Math" panose="02040503050406030204" pitchFamily="18" charset="0"/>
                      </a:rPr>
                      <m:t>𝑖</m:t>
                    </m:r>
                    <m:r>
                      <a:rPr lang="en-US" altLang="zh-TW" sz="1100" i="1" dirty="0">
                        <a:latin typeface="Cambria Math" panose="02040503050406030204" pitchFamily="18" charset="0"/>
                      </a:rPr>
                      <m:t>=1,…,</m:t>
                    </m:r>
                    <m:r>
                      <a:rPr lang="en-US" altLang="zh-TW" sz="1100" i="1" dirty="0">
                        <a:latin typeface="Cambria Math" panose="02040503050406030204" pitchFamily="18" charset="0"/>
                      </a:rPr>
                      <m:t>h</m:t>
                    </m:r>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。接著，這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個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head</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會經過各自的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self-attention</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以輸出 </a:t>
                </a:r>
                <a14:m>
                  <m:oMath xmlns:m="http://schemas.openxmlformats.org/officeDocument/2006/math">
                    <m:r>
                      <a:rPr lang="en-US" altLang="zh-TW" sz="1100" i="1" dirty="0">
                        <a:latin typeface="Cambria Math" panose="02040503050406030204" pitchFamily="18" charset="0"/>
                      </a:rPr>
                      <m:t>h𝑒𝑎</m:t>
                    </m:r>
                    <m:sSub>
                      <m:sSubPr>
                        <m:ctrlPr>
                          <a:rPr lang="en-US" altLang="zh-TW" sz="1100" i="1" dirty="0">
                            <a:solidFill>
                              <a:srgbClr val="836967"/>
                            </a:solidFill>
                            <a:latin typeface="Cambria Math" panose="02040503050406030204" pitchFamily="18" charset="0"/>
                          </a:rPr>
                        </m:ctrlPr>
                      </m:sSubPr>
                      <m:e>
                        <m:r>
                          <a:rPr lang="en-US" altLang="zh-TW" sz="1100" i="1" dirty="0">
                            <a:latin typeface="Cambria Math" panose="02040503050406030204" pitchFamily="18" charset="0"/>
                          </a:rPr>
                          <m:t>𝑑</m:t>
                        </m:r>
                      </m:e>
                      <m:sub>
                        <m:r>
                          <a:rPr lang="en-US" altLang="zh-TW" sz="1100" dirty="0">
                            <a:latin typeface="Cambria Math" panose="02040503050406030204" pitchFamily="18" charset="0"/>
                          </a:rPr>
                          <m:t>1</m:t>
                        </m:r>
                      </m:sub>
                    </m:sSub>
                    <m:r>
                      <a:rPr lang="en-US" altLang="zh-TW" sz="1100" b="0" i="1" dirty="0" smtClean="0">
                        <a:latin typeface="Cambria Math" panose="02040503050406030204" pitchFamily="18" charset="0"/>
                      </a:rPr>
                      <m:t>,…,</m:t>
                    </m:r>
                    <m:r>
                      <a:rPr lang="en-US" altLang="zh-TW" sz="1100" i="1" dirty="0">
                        <a:latin typeface="Cambria Math" panose="02040503050406030204" pitchFamily="18" charset="0"/>
                      </a:rPr>
                      <m:t>h𝑒𝑎</m:t>
                    </m:r>
                    <m:sSub>
                      <m:sSubPr>
                        <m:ctrlPr>
                          <a:rPr lang="en-US" altLang="zh-TW" sz="1100" i="1" dirty="0">
                            <a:solidFill>
                              <a:srgbClr val="836967"/>
                            </a:solidFill>
                            <a:latin typeface="Cambria Math" panose="02040503050406030204" pitchFamily="18" charset="0"/>
                          </a:rPr>
                        </m:ctrlPr>
                      </m:sSubPr>
                      <m:e>
                        <m:r>
                          <a:rPr lang="en-US" altLang="zh-TW" sz="1100" i="1" dirty="0">
                            <a:latin typeface="Cambria Math" panose="02040503050406030204" pitchFamily="18" charset="0"/>
                          </a:rPr>
                          <m:t>𝑑</m:t>
                        </m:r>
                      </m:e>
                      <m:sub>
                        <m:r>
                          <a:rPr lang="en-US" altLang="zh-TW" sz="1100" i="1" dirty="0">
                            <a:latin typeface="Cambria Math" panose="02040503050406030204" pitchFamily="18" charset="0"/>
                          </a:rPr>
                          <m:t>h</m:t>
                        </m:r>
                      </m:sub>
                    </m:sSub>
                    <m:r>
                      <a:rPr lang="en-US" altLang="zh-TW" sz="1100" i="1" dirty="0">
                        <a:latin typeface="Cambria Math" panose="02040503050406030204" pitchFamily="18" charset="0"/>
                      </a:rPr>
                      <m:t> </m:t>
                    </m:r>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，並在執行縮放點積注意力計算後，</a:t>
                </a:r>
                <a:r>
                  <a:rPr lang="en-US" altLang="zh-TW" sz="1100" dirty="0" err="1">
                    <a:latin typeface="Times New Roman" panose="02020603050405020304" pitchFamily="18" charset="0"/>
                    <a:ea typeface="Microsoft JhengHei" panose="020B0604030504040204" pitchFamily="34" charset="-120"/>
                    <a:cs typeface="Times New Roman" panose="02020603050405020304" pitchFamily="18" charset="0"/>
                  </a:rPr>
                  <a:t>Concat</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這</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 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組的輸出向量，並將其透過一個權重 </a:t>
                </a:r>
                <a14:m>
                  <m:oMath xmlns:m="http://schemas.openxmlformats.org/officeDocument/2006/math">
                    <m:sSup>
                      <m:sSupPr>
                        <m:ctrlPr>
                          <a:rPr lang="en-US" altLang="zh-TW" sz="1100" i="1" smtClean="0">
                            <a:latin typeface="Cambria Math" panose="02040503050406030204" pitchFamily="18" charset="0"/>
                            <a:ea typeface="Microsoft JhengHei" panose="020B0604030504040204" pitchFamily="34" charset="-120"/>
                            <a:cs typeface="Times New Roman" panose="02020603050405020304" pitchFamily="18" charset="0"/>
                          </a:rPr>
                        </m:ctrlPr>
                      </m:sSupPr>
                      <m:e>
                        <m:r>
                          <a:rPr lang="en-US" altLang="zh-TW" sz="1100" b="0" i="1" smtClean="0">
                            <a:latin typeface="Cambria Math" panose="02040503050406030204" pitchFamily="18" charset="0"/>
                            <a:ea typeface="Microsoft JhengHei" panose="020B0604030504040204" pitchFamily="34" charset="-120"/>
                            <a:cs typeface="Times New Roman" panose="02020603050405020304" pitchFamily="18" charset="0"/>
                          </a:rPr>
                          <m:t>𝑊</m:t>
                        </m:r>
                      </m:e>
                      <m:sup>
                        <m:r>
                          <a:rPr lang="en-US" altLang="zh-TW" sz="1100" b="0" i="1" smtClean="0">
                            <a:latin typeface="Cambria Math" panose="02040503050406030204" pitchFamily="18" charset="0"/>
                            <a:ea typeface="Microsoft JhengHei" panose="020B0604030504040204" pitchFamily="34" charset="-120"/>
                            <a:cs typeface="Times New Roman" panose="02020603050405020304" pitchFamily="18" charset="0"/>
                          </a:rPr>
                          <m:t>𝑜</m:t>
                        </m:r>
                      </m:sup>
                    </m:sSup>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進行線性轉換以獲得輸出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Z</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Multi-Head Attention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的公式如下，其中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W</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是權重矩陣，</a:t>
                </a:r>
                <a:r>
                  <a:rPr lang="en-US" altLang="zh-TW" sz="1100" dirty="0">
                    <a:solidFill>
                      <a:srgbClr val="836967"/>
                    </a:solidFill>
                  </a:rPr>
                  <a:t> </a:t>
                </a:r>
                <a14:m>
                  <m:oMath xmlns:m="http://schemas.openxmlformats.org/officeDocument/2006/math">
                    <m:sSub>
                      <m:sSubPr>
                        <m:ctrlPr>
                          <a:rPr lang="en-US" altLang="zh-TW" sz="1100" i="1" dirty="0">
                            <a:solidFill>
                              <a:srgbClr val="836967"/>
                            </a:solidFill>
                            <a:latin typeface="Cambria Math" panose="02040503050406030204" pitchFamily="18" charset="0"/>
                          </a:rPr>
                        </m:ctrlPr>
                      </m:sSubPr>
                      <m:e>
                        <m:r>
                          <a:rPr lang="en-US" altLang="zh-TW" sz="1100" dirty="0">
                            <a:latin typeface="Cambria Math" panose="02040503050406030204" pitchFamily="18" charset="0"/>
                          </a:rPr>
                          <m:t>ⅆ</m:t>
                        </m:r>
                      </m:e>
                      <m:sub>
                        <m:r>
                          <a:rPr lang="en-US" altLang="zh-TW" sz="1100" i="1" dirty="0">
                            <a:latin typeface="Cambria Math" panose="02040503050406030204" pitchFamily="18" charset="0"/>
                          </a:rPr>
                          <m:t>𝑚𝑜𝑑𝑒𝑙</m:t>
                        </m:r>
                      </m:sub>
                    </m:sSub>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是模型輸入序列的每個元素或詞嵌入向量維度，</a:t>
                </a:r>
                <a14:m>
                  <m:oMath xmlns:m="http://schemas.openxmlformats.org/officeDocument/2006/math">
                    <m:r>
                      <a:rPr lang="zh-TW" altLang="en-US" sz="1100" i="1" dirty="0" smtClean="0">
                        <a:solidFill>
                          <a:schemeClr val="tx1"/>
                        </a:solidFill>
                        <a:latin typeface="Cambria Math" panose="02040503050406030204" pitchFamily="18" charset="0"/>
                      </a:rPr>
                      <m:t>而</m:t>
                    </m:r>
                    <m:r>
                      <a:rPr lang="zh-TW" altLang="en-US" sz="1100" b="0" i="1" dirty="0" smtClean="0">
                        <a:solidFill>
                          <a:srgbClr val="836967"/>
                        </a:solidFill>
                        <a:latin typeface="Cambria Math" panose="02040503050406030204" pitchFamily="18" charset="0"/>
                      </a:rPr>
                      <m:t> </m:t>
                    </m:r>
                    <m:sSub>
                      <m:sSubPr>
                        <m:ctrlPr>
                          <a:rPr lang="en-US" altLang="zh-TW" sz="1100" i="1" dirty="0">
                            <a:solidFill>
                              <a:srgbClr val="836967"/>
                            </a:solidFill>
                            <a:latin typeface="Cambria Math" panose="02040503050406030204" pitchFamily="18" charset="0"/>
                          </a:rPr>
                        </m:ctrlPr>
                      </m:sSubPr>
                      <m:e>
                        <m:r>
                          <a:rPr lang="en-US" altLang="zh-TW" sz="1100" dirty="0">
                            <a:latin typeface="Cambria Math" panose="02040503050406030204" pitchFamily="18" charset="0"/>
                          </a:rPr>
                          <m:t>ⅆ</m:t>
                        </m:r>
                      </m:e>
                      <m:sub>
                        <m:r>
                          <a:rPr lang="en-US" altLang="zh-TW" sz="1100" i="1" dirty="0">
                            <a:latin typeface="Cambria Math" panose="02040503050406030204" pitchFamily="18" charset="0"/>
                          </a:rPr>
                          <m:t>𝑉</m:t>
                        </m:r>
                      </m:sub>
                    </m:sSub>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是值向量的維度，</a:t>
                </a:r>
                <a:r>
                  <a:rPr lang="en-US" altLang="zh-TW" sz="1100" dirty="0">
                    <a:solidFill>
                      <a:srgbClr val="836967"/>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100" i="1" dirty="0">
                            <a:solidFill>
                              <a:srgbClr val="836967"/>
                            </a:solidFill>
                            <a:latin typeface="Cambria Math" panose="02040503050406030204" pitchFamily="18" charset="0"/>
                          </a:rPr>
                        </m:ctrlPr>
                      </m:sSubPr>
                      <m:e>
                        <m:r>
                          <a:rPr lang="en-US" altLang="zh-TW" sz="1100" dirty="0">
                            <a:latin typeface="Cambria Math" panose="02040503050406030204" pitchFamily="18" charset="0"/>
                          </a:rPr>
                          <m:t>ⅆ</m:t>
                        </m:r>
                      </m:e>
                      <m:sub>
                        <m:r>
                          <a:rPr lang="en-US" altLang="zh-TW" sz="1100" b="0" i="1" dirty="0" smtClean="0">
                            <a:latin typeface="Cambria Math" panose="02040503050406030204" pitchFamily="18" charset="0"/>
                          </a:rPr>
                          <m:t>𝑘</m:t>
                        </m:r>
                      </m:sub>
                    </m:sSub>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是鍵向量和查詢向量的維度，</a:t>
                </a:r>
                <a:r>
                  <a:rPr lang="en-US" altLang="zh-TW" sz="1100" dirty="0">
                    <a:solidFill>
                      <a:srgbClr val="836967"/>
                    </a:solidFill>
                  </a:rPr>
                  <a:t> </a:t>
                </a:r>
                <a14:m>
                  <m:oMath xmlns:m="http://schemas.openxmlformats.org/officeDocument/2006/math">
                    <m:sSub>
                      <m:sSubPr>
                        <m:ctrlPr>
                          <a:rPr lang="en-US" altLang="zh-TW" sz="1100" i="1" dirty="0">
                            <a:solidFill>
                              <a:srgbClr val="836967"/>
                            </a:solidFill>
                            <a:latin typeface="Cambria Math" panose="02040503050406030204" pitchFamily="18" charset="0"/>
                          </a:rPr>
                        </m:ctrlPr>
                      </m:sSubPr>
                      <m:e>
                        <m:r>
                          <a:rPr lang="en-US" altLang="zh-TW" sz="1100" dirty="0">
                            <a:latin typeface="Cambria Math" panose="02040503050406030204" pitchFamily="18" charset="0"/>
                          </a:rPr>
                          <m:t>ⅆ</m:t>
                        </m:r>
                      </m:e>
                      <m:sub>
                        <m:r>
                          <a:rPr lang="en-US" altLang="zh-TW" sz="1100" i="1" dirty="0">
                            <a:latin typeface="Cambria Math" panose="02040503050406030204" pitchFamily="18" charset="0"/>
                          </a:rPr>
                          <m:t>𝑉</m:t>
                        </m:r>
                      </m:sub>
                    </m:sSub>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與 </a:t>
                </a:r>
                <a14:m>
                  <m:oMath xmlns:m="http://schemas.openxmlformats.org/officeDocument/2006/math">
                    <m:sSub>
                      <m:sSubPr>
                        <m:ctrlPr>
                          <a:rPr lang="en-US" altLang="zh-TW" sz="1100" i="1" dirty="0">
                            <a:solidFill>
                              <a:srgbClr val="836967"/>
                            </a:solidFill>
                            <a:latin typeface="Cambria Math" panose="02040503050406030204" pitchFamily="18" charset="0"/>
                          </a:rPr>
                        </m:ctrlPr>
                      </m:sSubPr>
                      <m:e>
                        <m:r>
                          <a:rPr lang="en-US" altLang="zh-TW" sz="1100" dirty="0">
                            <a:latin typeface="Cambria Math" panose="02040503050406030204" pitchFamily="18" charset="0"/>
                          </a:rPr>
                          <m:t>ⅆ</m:t>
                        </m:r>
                      </m:e>
                      <m:sub>
                        <m:r>
                          <a:rPr lang="en-US" altLang="zh-TW" sz="1100" i="1" dirty="0">
                            <a:latin typeface="Cambria Math" panose="02040503050406030204" pitchFamily="18" charset="0"/>
                          </a:rPr>
                          <m:t>𝑘</m:t>
                        </m:r>
                      </m:sub>
                    </m:sSub>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均被設定為 </a:t>
                </a:r>
                <a14:m>
                  <m:oMath xmlns:m="http://schemas.openxmlformats.org/officeDocument/2006/math">
                    <m:f>
                      <m:fPr>
                        <m:type m:val="skw"/>
                        <m:ctrlPr>
                          <a:rPr lang="zh-TW" altLang="en-US" sz="1100" i="1" smtClean="0">
                            <a:latin typeface="Cambria Math" panose="02040503050406030204" pitchFamily="18" charset="0"/>
                            <a:ea typeface="Microsoft JhengHei" panose="020B0604030504040204" pitchFamily="34" charset="-120"/>
                            <a:cs typeface="Times New Roman" panose="02020603050405020304" pitchFamily="18" charset="0"/>
                          </a:rPr>
                        </m:ctrlPr>
                      </m:fPr>
                      <m:num>
                        <m:sSub>
                          <m:sSubPr>
                            <m:ctrlPr>
                              <a:rPr lang="en-US" altLang="zh-TW" sz="1100" i="1" smtClean="0">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b="0" i="1" smtClean="0">
                                <a:latin typeface="Cambria Math" panose="02040503050406030204" pitchFamily="18" charset="0"/>
                                <a:ea typeface="Microsoft JhengHei" panose="020B0604030504040204" pitchFamily="34" charset="-120"/>
                                <a:cs typeface="Times New Roman" panose="02020603050405020304" pitchFamily="18" charset="0"/>
                              </a:rPr>
                              <m:t>𝑑</m:t>
                            </m:r>
                          </m:e>
                          <m:sub>
                            <m:r>
                              <a:rPr lang="en-US" altLang="zh-TW" sz="1100" b="0" i="1" smtClean="0">
                                <a:latin typeface="Cambria Math" panose="02040503050406030204" pitchFamily="18" charset="0"/>
                                <a:ea typeface="Microsoft JhengHei" panose="020B0604030504040204" pitchFamily="34" charset="-120"/>
                                <a:cs typeface="Times New Roman" panose="02020603050405020304" pitchFamily="18" charset="0"/>
                              </a:rPr>
                              <m:t>𝑚𝑜𝑑𝑒𝑙</m:t>
                            </m:r>
                          </m:sub>
                        </m:sSub>
                      </m:num>
                      <m:den>
                        <m:r>
                          <a:rPr lang="en-US" altLang="zh-TW" sz="1100" b="0" i="1" smtClean="0">
                            <a:latin typeface="Cambria Math" panose="02040503050406030204" pitchFamily="18" charset="0"/>
                            <a:ea typeface="Microsoft JhengHei" panose="020B0604030504040204" pitchFamily="34" charset="-120"/>
                            <a:cs typeface="Times New Roman" panose="02020603050405020304" pitchFamily="18" charset="0"/>
                          </a:rPr>
                          <m:t>h</m:t>
                        </m:r>
                      </m:den>
                    </m:f>
                  </m:oMath>
                </a14:m>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100" b="0" i="1" dirty="0" smtClean="0">
                        <a:latin typeface="Cambria Math" panose="02040503050406030204" pitchFamily="18" charset="0"/>
                        <a:ea typeface="Microsoft JhengHei" panose="020B0604030504040204" pitchFamily="34" charset="-120"/>
                        <a:cs typeface="Times New Roman" panose="02020603050405020304" pitchFamily="18" charset="0"/>
                      </a:rPr>
                      <m:t>h</m:t>
                    </m:r>
                  </m:oMath>
                </a14:m>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為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head</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的數量。</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881B9969-5734-3A81-1305-8F5C930AAC1A}"/>
                  </a:ext>
                </a:extLst>
              </p:cNvPr>
              <p:cNvSpPr txBox="1">
                <a:spLocks noRot="1" noChangeAspect="1" noMove="1" noResize="1" noEditPoints="1" noAdjustHandles="1" noChangeArrowheads="1" noChangeShapeType="1" noTextEdit="1"/>
              </p:cNvSpPr>
              <p:nvPr/>
            </p:nvSpPr>
            <p:spPr>
              <a:xfrm>
                <a:off x="737830" y="1251304"/>
                <a:ext cx="7668340" cy="1666546"/>
              </a:xfrm>
              <a:prstGeom prst="rect">
                <a:avLst/>
              </a:prstGeom>
              <a:blipFill>
                <a:blip r:embed="rId7"/>
                <a:stretch>
                  <a:fillRect b="-29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A1D77D74-1941-F455-B83D-D3B6BB32C0DE}"/>
                  </a:ext>
                </a:extLst>
              </p:cNvPr>
              <p:cNvSpPr txBox="1"/>
              <p:nvPr/>
            </p:nvSpPr>
            <p:spPr>
              <a:xfrm>
                <a:off x="753649" y="2997525"/>
                <a:ext cx="5634855" cy="1092415"/>
              </a:xfrm>
              <a:prstGeom prst="rect">
                <a:avLst/>
              </a:prstGeom>
              <a:noFill/>
            </p:spPr>
            <p:txBody>
              <a:bodyPr wrap="square">
                <a:spAutoFit/>
              </a:bodyPr>
              <a:lstStyle/>
              <a:p>
                <a:pPr lvl="1">
                  <a:lnSpc>
                    <a:spcPct val="150000"/>
                  </a:lnSpc>
                </a:pPr>
                <a14:m>
                  <m:oMath xmlns:m="http://schemas.openxmlformats.org/officeDocument/2006/math">
                    <m:r>
                      <m:rPr>
                        <m:sty m:val="p"/>
                      </m:rPr>
                      <a:rPr lang="en-US" altLang="zh-TW" smtClean="0">
                        <a:latin typeface="Cambria Math" panose="02040503050406030204" pitchFamily="18" charset="0"/>
                      </a:rPr>
                      <m:t>hea</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d</m:t>
                        </m:r>
                      </m:e>
                      <m:sub>
                        <m:r>
                          <m:rPr>
                            <m:sty m:val="p"/>
                          </m:rPr>
                          <a:rPr lang="en-US" altLang="zh-TW">
                            <a:latin typeface="Cambria Math" panose="02040503050406030204" pitchFamily="18" charset="0"/>
                          </a:rPr>
                          <m:t>i</m:t>
                        </m:r>
                      </m:sub>
                    </m:sSub>
                    <m:r>
                      <a:rPr lang="en-US" altLang="zh-TW">
                        <a:latin typeface="Cambria Math" panose="02040503050406030204" pitchFamily="18" charset="0"/>
                      </a:rPr>
                      <m:t>=</m:t>
                    </m:r>
                    <m:r>
                      <m:rPr>
                        <m:sty m:val="p"/>
                      </m:rPr>
                      <a:rPr lang="en-US" altLang="zh-TW">
                        <a:latin typeface="Cambria Math" panose="02040503050406030204" pitchFamily="18" charset="0"/>
                      </a:rPr>
                      <m:t>Attention</m:t>
                    </m:r>
                    <m:d>
                      <m:dPr>
                        <m:ctrlPr>
                          <a:rPr lang="en-US" altLang="zh-TW" i="1">
                            <a:latin typeface="Cambria Math" panose="02040503050406030204" pitchFamily="18" charset="0"/>
                          </a:rPr>
                        </m:ctrlPr>
                      </m:dPr>
                      <m:e>
                        <m:r>
                          <a:rPr lang="en-US" altLang="zh-TW" i="1">
                            <a:latin typeface="Cambria Math" panose="02040503050406030204" pitchFamily="18" charset="0"/>
                          </a:rPr>
                          <m:t>𝑄</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𝑊</m:t>
                            </m:r>
                          </m:e>
                          <m:sub>
                            <m:r>
                              <a:rPr lang="en-US" altLang="zh-TW" i="1">
                                <a:latin typeface="Cambria Math" panose="02040503050406030204" pitchFamily="18" charset="0"/>
                              </a:rPr>
                              <m:t>𝑖</m:t>
                            </m:r>
                          </m:sub>
                          <m:sup>
                            <m:r>
                              <a:rPr lang="en-US" altLang="zh-TW" i="1">
                                <a:latin typeface="Cambria Math" panose="02040503050406030204" pitchFamily="18" charset="0"/>
                              </a:rPr>
                              <m:t>𝑄</m:t>
                            </m:r>
                          </m:sup>
                        </m:sSubSup>
                        <m:r>
                          <a:rPr lang="en-US" altLang="zh-TW" i="1">
                            <a:latin typeface="Cambria Math" panose="02040503050406030204" pitchFamily="18" charset="0"/>
                          </a:rPr>
                          <m:t>,</m:t>
                        </m:r>
                        <m:r>
                          <a:rPr lang="en-US" altLang="zh-TW" i="1">
                            <a:latin typeface="Cambria Math" panose="02040503050406030204" pitchFamily="18" charset="0"/>
                          </a:rPr>
                          <m:t>𝐾</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𝑊</m:t>
                            </m:r>
                          </m:e>
                          <m:sub>
                            <m:r>
                              <a:rPr lang="en-US" altLang="zh-TW" i="1">
                                <a:latin typeface="Cambria Math" panose="02040503050406030204" pitchFamily="18" charset="0"/>
                              </a:rPr>
                              <m:t>𝑖</m:t>
                            </m:r>
                          </m:sub>
                          <m:sup>
                            <m:r>
                              <a:rPr lang="en-US" altLang="zh-TW" i="1">
                                <a:latin typeface="Cambria Math" panose="02040503050406030204" pitchFamily="18" charset="0"/>
                              </a:rPr>
                              <m:t>𝐾</m:t>
                            </m:r>
                          </m:sup>
                        </m:sSubSup>
                        <m:r>
                          <a:rPr lang="en-US" altLang="zh-TW" i="1">
                            <a:latin typeface="Cambria Math" panose="02040503050406030204" pitchFamily="18" charset="0"/>
                          </a:rPr>
                          <m:t>,</m:t>
                        </m:r>
                        <m:r>
                          <a:rPr lang="en-US" altLang="zh-TW" i="1">
                            <a:latin typeface="Cambria Math" panose="02040503050406030204" pitchFamily="18" charset="0"/>
                          </a:rPr>
                          <m:t>𝑉</m:t>
                        </m:r>
                        <m:sSubSup>
                          <m:sSubSupPr>
                            <m:ctrlPr>
                              <a:rPr lang="en-US" altLang="zh-TW" i="1">
                                <a:latin typeface="Cambria Math" panose="02040503050406030204" pitchFamily="18" charset="0"/>
                              </a:rPr>
                            </m:ctrlPr>
                          </m:sSubSupPr>
                          <m:e>
                            <m:r>
                              <a:rPr lang="en-US" altLang="zh-TW" i="1">
                                <a:latin typeface="Cambria Math" panose="02040503050406030204" pitchFamily="18" charset="0"/>
                              </a:rPr>
                              <m:t>𝑊</m:t>
                            </m:r>
                          </m:e>
                          <m:sub>
                            <m:r>
                              <a:rPr lang="en-US" altLang="zh-TW" i="1">
                                <a:latin typeface="Cambria Math" panose="02040503050406030204" pitchFamily="18" charset="0"/>
                              </a:rPr>
                              <m:t>𝑖</m:t>
                            </m:r>
                          </m:sub>
                          <m:sup>
                            <m:r>
                              <a:rPr lang="en-US" altLang="zh-TW" i="1">
                                <a:latin typeface="Cambria Math" panose="02040503050406030204" pitchFamily="18" charset="0"/>
                              </a:rPr>
                              <m:t>𝑉</m:t>
                            </m:r>
                          </m:sup>
                        </m:sSubSup>
                      </m:e>
                    </m:d>
                    <m:r>
                      <a:rPr lang="zh-TW" altLang="en-US" i="1">
                        <a:latin typeface="Cambria Math" panose="02040503050406030204" pitchFamily="18" charset="0"/>
                      </a:rPr>
                      <m:t> </m:t>
                    </m:r>
                  </m:oMath>
                </a14:m>
                <a:r>
                  <a:rPr lang="zh-TW" altLang="en-US" dirty="0"/>
                  <a:t> </a:t>
                </a:r>
                <a14:m>
                  <m:oMath xmlns:m="http://schemas.openxmlformats.org/officeDocument/2006/math">
                    <m:r>
                      <a:rPr lang="en-US" altLang="zh-TW" i="1" dirty="0">
                        <a:latin typeface="Cambria Math" panose="02040503050406030204" pitchFamily="18" charset="0"/>
                      </a:rPr>
                      <m:t>; </m:t>
                    </m:r>
                    <m:r>
                      <a:rPr lang="en-US" altLang="zh-TW" i="1" dirty="0">
                        <a:latin typeface="Cambria Math" panose="02040503050406030204" pitchFamily="18" charset="0"/>
                      </a:rPr>
                      <m:t>𝑖</m:t>
                    </m:r>
                    <m:r>
                      <a:rPr lang="en-US" altLang="zh-TW" i="1" dirty="0">
                        <a:latin typeface="Cambria Math" panose="02040503050406030204" pitchFamily="18" charset="0"/>
                      </a:rPr>
                      <m:t>=1,…,</m:t>
                    </m:r>
                    <m:r>
                      <a:rPr lang="en-US" altLang="zh-TW" i="1" dirty="0">
                        <a:latin typeface="Cambria Math" panose="02040503050406030204" pitchFamily="18" charset="0"/>
                      </a:rPr>
                      <m:t>h</m:t>
                    </m:r>
                  </m:oMath>
                </a14:m>
                <a:endParaRPr lang="zh-TW" altLang="en-US" dirty="0"/>
              </a:p>
              <a:p>
                <a:pPr lvl="1">
                  <a:lnSpc>
                    <a:spcPct val="150000"/>
                  </a:lnSpc>
                </a:pPr>
                <a14:m>
                  <m:oMathPara xmlns:m="http://schemas.openxmlformats.org/officeDocument/2006/math">
                    <m:oMathParaPr>
                      <m:jc m:val="left"/>
                    </m:oMathParaPr>
                    <m:oMath xmlns:m="http://schemas.openxmlformats.org/officeDocument/2006/math">
                      <m:r>
                        <m:rPr>
                          <m:sty m:val="p"/>
                        </m:rPr>
                        <a:rPr lang="en-US" altLang="zh-TW">
                          <a:latin typeface="Cambria Math" panose="02040503050406030204" pitchFamily="18" charset="0"/>
                        </a:rPr>
                        <m:t>MultiHead</m:t>
                      </m:r>
                      <m:d>
                        <m:dPr>
                          <m:ctrlPr>
                            <a:rPr lang="en-US" altLang="zh-TW" i="1">
                              <a:latin typeface="Cambria Math" panose="02040503050406030204" pitchFamily="18" charset="0"/>
                            </a:rPr>
                          </m:ctrlPr>
                        </m:dPr>
                        <m:e>
                          <m:r>
                            <a:rPr lang="en-US" altLang="zh-TW" i="1">
                              <a:latin typeface="Cambria Math" panose="02040503050406030204" pitchFamily="18" charset="0"/>
                            </a:rPr>
                            <m:t>𝑄</m:t>
                          </m:r>
                          <m:r>
                            <a:rPr lang="en-US" altLang="zh-TW" i="1">
                              <a:latin typeface="Cambria Math" panose="02040503050406030204" pitchFamily="18" charset="0"/>
                            </a:rPr>
                            <m:t>,</m:t>
                          </m:r>
                          <m:r>
                            <a:rPr lang="en-US" altLang="zh-TW" i="1">
                              <a:latin typeface="Cambria Math" panose="02040503050406030204" pitchFamily="18" charset="0"/>
                            </a:rPr>
                            <m:t>𝐾</m:t>
                          </m:r>
                          <m:r>
                            <a:rPr lang="en-US" altLang="zh-TW" i="1">
                              <a:latin typeface="Cambria Math" panose="02040503050406030204" pitchFamily="18" charset="0"/>
                            </a:rPr>
                            <m:t>,</m:t>
                          </m:r>
                          <m:r>
                            <a:rPr lang="en-US" altLang="zh-TW" i="1">
                              <a:latin typeface="Cambria Math" panose="02040503050406030204" pitchFamily="18" charset="0"/>
                            </a:rPr>
                            <m:t>𝑉</m:t>
                          </m:r>
                        </m:e>
                      </m:d>
                      <m:r>
                        <a:rPr lang="en-US" altLang="zh-TW" i="1">
                          <a:latin typeface="Cambria Math" panose="02040503050406030204" pitchFamily="18" charset="0"/>
                        </a:rPr>
                        <m:t>= </m:t>
                      </m:r>
                      <m:r>
                        <m:rPr>
                          <m:sty m:val="p"/>
                        </m:rPr>
                        <a:rPr lang="en-US" altLang="zh-TW">
                          <a:latin typeface="Cambria Math" panose="02040503050406030204" pitchFamily="18" charset="0"/>
                        </a:rPr>
                        <m:t>Concat</m:t>
                      </m:r>
                      <m:d>
                        <m:dPr>
                          <m:ctrlPr>
                            <a:rPr lang="en-US" altLang="zh-TW" i="1">
                              <a:latin typeface="Cambria Math" panose="02040503050406030204" pitchFamily="18" charset="0"/>
                            </a:rPr>
                          </m:ctrlPr>
                        </m:dPr>
                        <m:e>
                          <m:r>
                            <m:rPr>
                              <m:sty m:val="p"/>
                            </m:rPr>
                            <a:rPr lang="en-US" altLang="zh-TW">
                              <a:latin typeface="Cambria Math" panose="02040503050406030204" pitchFamily="18" charset="0"/>
                            </a:rPr>
                            <m:t>hea</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d</m:t>
                              </m:r>
                            </m:e>
                            <m:sub>
                              <m:r>
                                <a:rPr lang="en-US" altLang="zh-TW">
                                  <a:latin typeface="Cambria Math" panose="02040503050406030204" pitchFamily="18" charset="0"/>
                                </a:rPr>
                                <m:t>1</m:t>
                              </m:r>
                            </m:sub>
                          </m:sSub>
                          <m:r>
                            <a:rPr lang="en-US" altLang="zh-TW" i="1">
                              <a:latin typeface="Cambria Math" panose="02040503050406030204" pitchFamily="18" charset="0"/>
                            </a:rPr>
                            <m:t>,…,</m:t>
                          </m:r>
                          <m:r>
                            <m:rPr>
                              <m:sty m:val="p"/>
                            </m:rPr>
                            <a:rPr lang="en-US" altLang="zh-TW">
                              <a:latin typeface="Cambria Math" panose="02040503050406030204" pitchFamily="18" charset="0"/>
                            </a:rPr>
                            <m:t>hea</m:t>
                          </m:r>
                          <m:sSub>
                            <m:sSubPr>
                              <m:ctrlPr>
                                <a:rPr lang="en-US" altLang="zh-TW" i="1">
                                  <a:latin typeface="Cambria Math" panose="02040503050406030204" pitchFamily="18" charset="0"/>
                                </a:rPr>
                              </m:ctrlPr>
                            </m:sSubPr>
                            <m:e>
                              <m:r>
                                <m:rPr>
                                  <m:sty m:val="p"/>
                                </m:rPr>
                                <a:rPr lang="en-US" altLang="zh-TW">
                                  <a:latin typeface="Cambria Math" panose="02040503050406030204" pitchFamily="18" charset="0"/>
                                </a:rPr>
                                <m:t>d</m:t>
                              </m:r>
                            </m:e>
                            <m:sub>
                              <m:r>
                                <m:rPr>
                                  <m:sty m:val="p"/>
                                </m:rPr>
                                <a:rPr lang="en-US" altLang="zh-TW">
                                  <a:latin typeface="Cambria Math" panose="02040503050406030204" pitchFamily="18" charset="0"/>
                                </a:rPr>
                                <m:t>h</m:t>
                              </m:r>
                            </m:sub>
                          </m:sSub>
                        </m:e>
                      </m:d>
                      <m:sSup>
                        <m:sSupPr>
                          <m:ctrlPr>
                            <a:rPr lang="en-US" altLang="zh-TW" i="1">
                              <a:latin typeface="Cambria Math" panose="02040503050406030204" pitchFamily="18" charset="0"/>
                            </a:rPr>
                          </m:ctrlPr>
                        </m:sSupPr>
                        <m:e>
                          <m:r>
                            <a:rPr lang="en-US" altLang="zh-TW" i="1">
                              <a:latin typeface="Cambria Math" panose="02040503050406030204" pitchFamily="18" charset="0"/>
                            </a:rPr>
                            <m:t>𝑊</m:t>
                          </m:r>
                        </m:e>
                        <m:sup>
                          <m:r>
                            <a:rPr lang="en-US" altLang="zh-TW" i="1">
                              <a:latin typeface="Cambria Math" panose="02040503050406030204" pitchFamily="18" charset="0"/>
                            </a:rPr>
                            <m:t>𝑂</m:t>
                          </m:r>
                        </m:sup>
                      </m:sSup>
                    </m:oMath>
                  </m:oMathPara>
                </a14:m>
                <a:endParaRPr lang="en-US" altLang="zh-TW" i="1" dirty="0">
                  <a:latin typeface="Cambria Math" panose="02040503050406030204" pitchFamily="18" charset="0"/>
                </a:endParaRPr>
              </a:p>
              <a:p>
                <a:pPr lvl="1">
                  <a:lnSpc>
                    <a:spcPct val="150000"/>
                  </a:lnSpc>
                </a:pPr>
                <a14:m>
                  <m:oMath xmlns:m="http://schemas.openxmlformats.org/officeDocument/2006/math">
                    <m:r>
                      <a:rPr lang="en-US" altLang="zh-TW" i="1" dirty="0">
                        <a:latin typeface="Cambria Math" panose="02040503050406030204" pitchFamily="18" charset="0"/>
                      </a:rPr>
                      <m:t>𝑍</m:t>
                    </m:r>
                    <m:r>
                      <a:rPr lang="zh-TW" altLang="en-US" i="1" dirty="0">
                        <a:latin typeface="Cambria Math" panose="02040503050406030204" pitchFamily="18" charset="0"/>
                      </a:rPr>
                      <m:t> </m:t>
                    </m:r>
                    <m:r>
                      <a:rPr lang="en-US" altLang="zh-TW" i="1" dirty="0">
                        <a:latin typeface="Cambria Math" panose="02040503050406030204" pitchFamily="18" charset="0"/>
                      </a:rPr>
                      <m:t>=</m:t>
                    </m:r>
                    <m:r>
                      <m:rPr>
                        <m:sty m:val="p"/>
                      </m:rPr>
                      <a:rPr lang="en-US" altLang="zh-TW">
                        <a:latin typeface="Cambria Math" panose="02040503050406030204" pitchFamily="18" charset="0"/>
                      </a:rPr>
                      <m:t>MultiHead</m:t>
                    </m:r>
                    <m:r>
                      <a:rPr lang="en-US" altLang="zh-TW" i="1">
                        <a:latin typeface="Cambria Math" panose="02040503050406030204" pitchFamily="18" charset="0"/>
                      </a:rPr>
                      <m:t>(</m:t>
                    </m:r>
                    <m:r>
                      <a:rPr lang="en-US" altLang="zh-TW" i="1">
                        <a:latin typeface="Cambria Math" panose="02040503050406030204" pitchFamily="18" charset="0"/>
                      </a:rPr>
                      <m:t>𝑄</m:t>
                    </m:r>
                    <m:r>
                      <a:rPr lang="en-US" altLang="zh-TW" i="1">
                        <a:latin typeface="Cambria Math" panose="02040503050406030204" pitchFamily="18" charset="0"/>
                      </a:rPr>
                      <m:t>,</m:t>
                    </m:r>
                    <m:r>
                      <a:rPr lang="en-US" altLang="zh-TW" i="1">
                        <a:latin typeface="Cambria Math" panose="02040503050406030204" pitchFamily="18" charset="0"/>
                      </a:rPr>
                      <m:t>𝐾</m:t>
                    </m:r>
                    <m:r>
                      <a:rPr lang="en-US" altLang="zh-TW" i="1">
                        <a:latin typeface="Cambria Math" panose="02040503050406030204" pitchFamily="18" charset="0"/>
                      </a:rPr>
                      <m:t>,</m:t>
                    </m:r>
                    <m:r>
                      <a:rPr lang="en-US" altLang="zh-TW" i="1">
                        <a:latin typeface="Cambria Math" panose="02040503050406030204" pitchFamily="18" charset="0"/>
                      </a:rPr>
                      <m:t>𝑉</m:t>
                    </m:r>
                    <m:r>
                      <a:rPr lang="en-US" altLang="zh-TW" i="1">
                        <a:latin typeface="Cambria Math" panose="02040503050406030204" pitchFamily="18" charset="0"/>
                      </a:rPr>
                      <m:t>)</m:t>
                    </m:r>
                  </m:oMath>
                </a14:m>
                <a:r>
                  <a:rPr lang="en-US" altLang="zh-TW" dirty="0"/>
                  <a:t> </a:t>
                </a:r>
                <a:endParaRPr lang="en-US" altLang="zh-TW" i="1" dirty="0">
                  <a:latin typeface="Cambria Math" panose="02040503050406030204" pitchFamily="18" charset="0"/>
                </a:endParaRPr>
              </a:p>
            </p:txBody>
          </p:sp>
        </mc:Choice>
        <mc:Fallback xmlns="">
          <p:sp>
            <p:nvSpPr>
              <p:cNvPr id="12" name="文字方塊 11">
                <a:extLst>
                  <a:ext uri="{FF2B5EF4-FFF2-40B4-BE49-F238E27FC236}">
                    <a16:creationId xmlns:a16="http://schemas.microsoft.com/office/drawing/2014/main" id="{A1D77D74-1941-F455-B83D-D3B6BB32C0DE}"/>
                  </a:ext>
                </a:extLst>
              </p:cNvPr>
              <p:cNvSpPr txBox="1">
                <a:spLocks noRot="1" noChangeAspect="1" noMove="1" noResize="1" noEditPoints="1" noAdjustHandles="1" noChangeArrowheads="1" noChangeShapeType="1" noTextEdit="1"/>
              </p:cNvSpPr>
              <p:nvPr/>
            </p:nvSpPr>
            <p:spPr>
              <a:xfrm>
                <a:off x="753649" y="2997525"/>
                <a:ext cx="5634855" cy="1092415"/>
              </a:xfrm>
              <a:prstGeom prst="rect">
                <a:avLst/>
              </a:prstGeom>
              <a:blipFill>
                <a:blip r:embed="rId8"/>
                <a:stretch>
                  <a:fillRect b="-167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2AE6AB84-02C5-AD67-9AD0-2AA4CFD838C0}"/>
                  </a:ext>
                </a:extLst>
              </p:cNvPr>
              <p:cNvSpPr txBox="1"/>
              <p:nvPr/>
            </p:nvSpPr>
            <p:spPr>
              <a:xfrm>
                <a:off x="737830" y="4063960"/>
                <a:ext cx="6279136" cy="395365"/>
              </a:xfrm>
              <a:prstGeom prst="rect">
                <a:avLst/>
              </a:prstGeom>
              <a:noFill/>
            </p:spPr>
            <p:txBody>
              <a:bodyPr wrap="square">
                <a:spAutoFit/>
              </a:bodyPr>
              <a:lstStyle/>
              <a:p>
                <a:pPr lvl="1">
                  <a:lnSpc>
                    <a:spcPct val="150000"/>
                  </a:lnSpc>
                </a:pPr>
                <a14:m>
                  <m:oMath xmlns:m="http://schemas.openxmlformats.org/officeDocument/2006/math">
                    <m:sSubSup>
                      <m:sSubSupPr>
                        <m:ctrlPr>
                          <a:rPr lang="en-US" altLang="zh-TW" sz="1200" i="1" smtClean="0">
                            <a:latin typeface="Cambria Math" panose="02040503050406030204" pitchFamily="18" charset="0"/>
                          </a:rPr>
                        </m:ctrlPr>
                      </m:sSubSupPr>
                      <m:e>
                        <m:r>
                          <m:rPr>
                            <m:sty m:val="p"/>
                          </m:rPr>
                          <a:rPr lang="en-US" altLang="zh-TW" sz="1200" i="1">
                            <a:latin typeface="Cambria Math" panose="02040503050406030204" pitchFamily="18" charset="0"/>
                          </a:rPr>
                          <m:t>W</m:t>
                        </m:r>
                      </m:e>
                      <m:sub>
                        <m:r>
                          <a:rPr lang="en-US" altLang="zh-TW" sz="1200" i="1">
                            <a:latin typeface="Cambria Math" panose="02040503050406030204" pitchFamily="18" charset="0"/>
                          </a:rPr>
                          <m:t>𝑖</m:t>
                        </m:r>
                      </m:sub>
                      <m:sup>
                        <m:r>
                          <m:rPr>
                            <m:sty m:val="p"/>
                          </m:rPr>
                          <a:rPr lang="en-US" altLang="zh-TW" sz="1200" i="1">
                            <a:latin typeface="Cambria Math" panose="02040503050406030204" pitchFamily="18" charset="0"/>
                          </a:rPr>
                          <m:t>Q</m:t>
                        </m:r>
                      </m:sup>
                    </m:sSubSup>
                    <m:r>
                      <a:rPr lang="en-US" altLang="zh-TW" sz="1200" i="1">
                        <a:latin typeface="Cambria Math" panose="02040503050406030204" pitchFamily="18" charset="0"/>
                        <a:ea typeface="Cambria Math" panose="02040503050406030204" pitchFamily="18" charset="0"/>
                      </a:rPr>
                      <m:t>∈</m:t>
                    </m:r>
                    <m:sSup>
                      <m:sSupPr>
                        <m:ctrlPr>
                          <a:rPr lang="en-US" altLang="zh-TW" sz="1200" i="1">
                            <a:latin typeface="Cambria Math" panose="02040503050406030204" pitchFamily="18" charset="0"/>
                            <a:ea typeface="Cambria Math" panose="02040503050406030204" pitchFamily="18" charset="0"/>
                          </a:rPr>
                        </m:ctrlPr>
                      </m:sSupPr>
                      <m:e>
                        <m:r>
                          <a:rPr lang="en-US" altLang="zh-TW" sz="1200" i="1">
                            <a:latin typeface="Cambria Math" panose="02040503050406030204" pitchFamily="18" charset="0"/>
                            <a:ea typeface="Cambria Math" panose="02040503050406030204" pitchFamily="18" charset="0"/>
                          </a:rPr>
                          <m:t>ℝ</m:t>
                        </m:r>
                      </m:e>
                      <m:sup>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𝑚𝑜𝑑𝑒𝑙</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𝑘</m:t>
                            </m:r>
                          </m:sub>
                        </m:sSub>
                      </m:sup>
                    </m:sSup>
                  </m:oMath>
                </a14:m>
                <a:r>
                  <a:rPr lang="en-US" altLang="zh-TW" sz="1200" dirty="0"/>
                  <a:t>, </a:t>
                </a:r>
                <a14:m>
                  <m:oMath xmlns:m="http://schemas.openxmlformats.org/officeDocument/2006/math">
                    <m:sSubSup>
                      <m:sSubSupPr>
                        <m:ctrlPr>
                          <a:rPr lang="en-US" altLang="zh-TW" sz="1200" i="1">
                            <a:latin typeface="Cambria Math" panose="02040503050406030204" pitchFamily="18" charset="0"/>
                          </a:rPr>
                        </m:ctrlPr>
                      </m:sSubSupPr>
                      <m:e>
                        <m:r>
                          <m:rPr>
                            <m:sty m:val="p"/>
                          </m:rPr>
                          <a:rPr lang="en-US" altLang="zh-TW" sz="1200" i="1">
                            <a:latin typeface="Cambria Math" panose="02040503050406030204" pitchFamily="18" charset="0"/>
                          </a:rPr>
                          <m:t>W</m:t>
                        </m:r>
                      </m:e>
                      <m:sub>
                        <m:r>
                          <a:rPr lang="en-US" altLang="zh-TW" sz="1200" i="1">
                            <a:latin typeface="Cambria Math" panose="02040503050406030204" pitchFamily="18" charset="0"/>
                          </a:rPr>
                          <m:t>𝑖</m:t>
                        </m:r>
                      </m:sub>
                      <m:sup>
                        <m:r>
                          <a:rPr lang="en-US" altLang="zh-TW" sz="1200" i="1">
                            <a:latin typeface="Cambria Math" panose="02040503050406030204" pitchFamily="18" charset="0"/>
                          </a:rPr>
                          <m:t>𝐾</m:t>
                        </m:r>
                      </m:sup>
                    </m:sSubSup>
                    <m:r>
                      <a:rPr lang="en-US" altLang="zh-TW" sz="1200" i="1">
                        <a:latin typeface="Cambria Math" panose="02040503050406030204" pitchFamily="18" charset="0"/>
                        <a:ea typeface="Cambria Math" panose="02040503050406030204" pitchFamily="18" charset="0"/>
                      </a:rPr>
                      <m:t>∈</m:t>
                    </m:r>
                    <m:sSup>
                      <m:sSupPr>
                        <m:ctrlPr>
                          <a:rPr lang="en-US" altLang="zh-TW" sz="1200" i="1">
                            <a:latin typeface="Cambria Math" panose="02040503050406030204" pitchFamily="18" charset="0"/>
                            <a:ea typeface="Cambria Math" panose="02040503050406030204" pitchFamily="18" charset="0"/>
                          </a:rPr>
                        </m:ctrlPr>
                      </m:sSupPr>
                      <m:e>
                        <m:r>
                          <a:rPr lang="en-US" altLang="zh-TW" sz="1200" i="1">
                            <a:latin typeface="Cambria Math" panose="02040503050406030204" pitchFamily="18" charset="0"/>
                            <a:ea typeface="Cambria Math" panose="02040503050406030204" pitchFamily="18" charset="0"/>
                          </a:rPr>
                          <m:t>ℝ</m:t>
                        </m:r>
                      </m:e>
                      <m:sup>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𝑚𝑜𝑑𝑒𝑙</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𝑘</m:t>
                            </m:r>
                          </m:sub>
                        </m:sSub>
                      </m:sup>
                    </m:sSup>
                    <m:r>
                      <a:rPr lang="en-US" altLang="zh-TW" sz="1200" b="0" i="0" smtClean="0">
                        <a:latin typeface="Cambria Math" panose="02040503050406030204" pitchFamily="18" charset="0"/>
                        <a:ea typeface="Cambria Math" panose="02040503050406030204" pitchFamily="18" charset="0"/>
                      </a:rPr>
                      <m:t>,  </m:t>
                    </m:r>
                    <m:sSubSup>
                      <m:sSubSupPr>
                        <m:ctrlPr>
                          <a:rPr lang="en-US" altLang="zh-TW" sz="1200" i="1">
                            <a:latin typeface="Cambria Math" panose="02040503050406030204" pitchFamily="18" charset="0"/>
                          </a:rPr>
                        </m:ctrlPr>
                      </m:sSubSupPr>
                      <m:e>
                        <m:r>
                          <m:rPr>
                            <m:sty m:val="p"/>
                          </m:rPr>
                          <a:rPr lang="en-US" altLang="zh-TW" sz="1200" i="1">
                            <a:latin typeface="Cambria Math" panose="02040503050406030204" pitchFamily="18" charset="0"/>
                          </a:rPr>
                          <m:t>W</m:t>
                        </m:r>
                      </m:e>
                      <m:sub>
                        <m:r>
                          <a:rPr lang="en-US" altLang="zh-TW" sz="1200" i="1">
                            <a:latin typeface="Cambria Math" panose="02040503050406030204" pitchFamily="18" charset="0"/>
                          </a:rPr>
                          <m:t>𝑖</m:t>
                        </m:r>
                      </m:sub>
                      <m:sup>
                        <m:r>
                          <a:rPr lang="en-US" altLang="zh-TW" sz="1200" i="1">
                            <a:latin typeface="Cambria Math" panose="02040503050406030204" pitchFamily="18" charset="0"/>
                          </a:rPr>
                          <m:t>𝑉</m:t>
                        </m:r>
                      </m:sup>
                    </m:sSubSup>
                    <m:r>
                      <a:rPr lang="en-US" altLang="zh-TW" sz="1200" i="1">
                        <a:latin typeface="Cambria Math" panose="02040503050406030204" pitchFamily="18" charset="0"/>
                        <a:ea typeface="Cambria Math" panose="02040503050406030204" pitchFamily="18" charset="0"/>
                      </a:rPr>
                      <m:t>∈</m:t>
                    </m:r>
                    <m:sSup>
                      <m:sSupPr>
                        <m:ctrlPr>
                          <a:rPr lang="en-US" altLang="zh-TW" sz="1200" i="1">
                            <a:latin typeface="Cambria Math" panose="02040503050406030204" pitchFamily="18" charset="0"/>
                            <a:ea typeface="Cambria Math" panose="02040503050406030204" pitchFamily="18" charset="0"/>
                          </a:rPr>
                        </m:ctrlPr>
                      </m:sSupPr>
                      <m:e>
                        <m:r>
                          <a:rPr lang="en-US" altLang="zh-TW" sz="1200" i="1">
                            <a:latin typeface="Cambria Math" panose="02040503050406030204" pitchFamily="18" charset="0"/>
                            <a:ea typeface="Cambria Math" panose="02040503050406030204" pitchFamily="18" charset="0"/>
                          </a:rPr>
                          <m:t>ℝ</m:t>
                        </m:r>
                      </m:e>
                      <m:sup>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𝑚𝑜𝑑𝑒𝑙</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𝑣</m:t>
                            </m:r>
                          </m:sub>
                        </m:sSub>
                      </m:sup>
                    </m:sSup>
                  </m:oMath>
                </a14:m>
                <a:r>
                  <a:rPr lang="en-US" altLang="zh-TW" sz="1200" dirty="0"/>
                  <a:t>, </a:t>
                </a:r>
                <a14:m>
                  <m:oMath xmlns:m="http://schemas.openxmlformats.org/officeDocument/2006/math">
                    <m:sSup>
                      <m:sSupPr>
                        <m:ctrlPr>
                          <a:rPr lang="en-US" altLang="zh-TW" sz="1200" i="1">
                            <a:latin typeface="Cambria Math" panose="02040503050406030204" pitchFamily="18" charset="0"/>
                          </a:rPr>
                        </m:ctrlPr>
                      </m:sSupPr>
                      <m:e>
                        <m:r>
                          <a:rPr lang="en-US" altLang="zh-TW" sz="1200" i="1">
                            <a:latin typeface="Cambria Math" panose="02040503050406030204" pitchFamily="18" charset="0"/>
                          </a:rPr>
                          <m:t>𝑊</m:t>
                        </m:r>
                      </m:e>
                      <m:sup>
                        <m:r>
                          <a:rPr lang="en-US" altLang="zh-TW" sz="1200" i="1">
                            <a:latin typeface="Cambria Math" panose="02040503050406030204" pitchFamily="18" charset="0"/>
                          </a:rPr>
                          <m:t>𝑂</m:t>
                        </m:r>
                      </m:sup>
                    </m:sSup>
                    <m:r>
                      <a:rPr lang="en-US" altLang="zh-TW" sz="1200" i="1">
                        <a:latin typeface="Cambria Math" panose="02040503050406030204" pitchFamily="18" charset="0"/>
                        <a:ea typeface="Cambria Math" panose="02040503050406030204" pitchFamily="18" charset="0"/>
                      </a:rPr>
                      <m:t>∈</m:t>
                    </m:r>
                    <m:sSup>
                      <m:sSupPr>
                        <m:ctrlPr>
                          <a:rPr lang="en-US" altLang="zh-TW" sz="1200" i="1">
                            <a:latin typeface="Cambria Math" panose="02040503050406030204" pitchFamily="18" charset="0"/>
                            <a:ea typeface="Cambria Math" panose="02040503050406030204" pitchFamily="18" charset="0"/>
                          </a:rPr>
                        </m:ctrlPr>
                      </m:sSupPr>
                      <m:e>
                        <m:r>
                          <a:rPr lang="en-US" altLang="zh-TW" sz="1200" i="1">
                            <a:latin typeface="Cambria Math" panose="02040503050406030204" pitchFamily="18" charset="0"/>
                            <a:ea typeface="Cambria Math" panose="02040503050406030204" pitchFamily="18" charset="0"/>
                          </a:rPr>
                          <m:t>ℝ</m:t>
                        </m:r>
                      </m:e>
                      <m:sup>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h𝑑</m:t>
                            </m:r>
                          </m:e>
                          <m:sub>
                            <m:r>
                              <a:rPr lang="en-US" altLang="zh-TW" sz="1200" i="1">
                                <a:latin typeface="Cambria Math" panose="02040503050406030204" pitchFamily="18" charset="0"/>
                                <a:ea typeface="Cambria Math" panose="02040503050406030204" pitchFamily="18" charset="0"/>
                              </a:rPr>
                              <m:t>𝑣</m:t>
                            </m:r>
                          </m:sub>
                        </m:sSub>
                        <m:r>
                          <a:rPr lang="en-US" altLang="zh-TW" sz="1200" i="1">
                            <a:latin typeface="Cambria Math" panose="02040503050406030204" pitchFamily="18" charset="0"/>
                            <a:ea typeface="Cambria Math" panose="02040503050406030204" pitchFamily="18" charset="0"/>
                          </a:rPr>
                          <m:t>×</m:t>
                        </m:r>
                        <m:sSub>
                          <m:sSubPr>
                            <m:ctrlPr>
                              <a:rPr lang="en-US" altLang="zh-TW" sz="1200" i="1">
                                <a:latin typeface="Cambria Math" panose="02040503050406030204" pitchFamily="18" charset="0"/>
                                <a:ea typeface="Cambria Math" panose="02040503050406030204" pitchFamily="18" charset="0"/>
                              </a:rPr>
                            </m:ctrlPr>
                          </m:sSubPr>
                          <m:e>
                            <m:r>
                              <a:rPr lang="en-US" altLang="zh-TW" sz="1200" i="1">
                                <a:latin typeface="Cambria Math" panose="02040503050406030204" pitchFamily="18" charset="0"/>
                                <a:ea typeface="Cambria Math" panose="02040503050406030204" pitchFamily="18" charset="0"/>
                              </a:rPr>
                              <m:t>𝑑</m:t>
                            </m:r>
                          </m:e>
                          <m:sub>
                            <m:r>
                              <a:rPr lang="en-US" altLang="zh-TW" sz="1200" i="1">
                                <a:latin typeface="Cambria Math" panose="02040503050406030204" pitchFamily="18" charset="0"/>
                                <a:ea typeface="Cambria Math" panose="02040503050406030204" pitchFamily="18" charset="0"/>
                              </a:rPr>
                              <m:t>𝑚𝑜𝑑𝑒𝑙</m:t>
                            </m:r>
                          </m:sub>
                        </m:sSub>
                      </m:sup>
                    </m:sSup>
                  </m:oMath>
                </a14:m>
                <a:endParaRPr lang="en-US" altLang="zh-TW" sz="12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2AE6AB84-02C5-AD67-9AD0-2AA4CFD838C0}"/>
                  </a:ext>
                </a:extLst>
              </p:cNvPr>
              <p:cNvSpPr txBox="1">
                <a:spLocks noRot="1" noChangeAspect="1" noMove="1" noResize="1" noEditPoints="1" noAdjustHandles="1" noChangeArrowheads="1" noChangeShapeType="1" noTextEdit="1"/>
              </p:cNvSpPr>
              <p:nvPr/>
            </p:nvSpPr>
            <p:spPr>
              <a:xfrm>
                <a:off x="737830" y="4063960"/>
                <a:ext cx="6279136" cy="395365"/>
              </a:xfrm>
              <a:prstGeom prst="rect">
                <a:avLst/>
              </a:prstGeom>
              <a:blipFill>
                <a:blip r:embed="rId9"/>
                <a:stretch>
                  <a:fillRect b="-6154"/>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72B320A4-D327-4B30-44E2-124BE535491F}"/>
              </a:ext>
            </a:extLst>
          </p:cNvPr>
          <p:cNvSpPr txBox="1"/>
          <p:nvPr/>
        </p:nvSpPr>
        <p:spPr>
          <a:xfrm>
            <a:off x="4867086" y="3122367"/>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(13)</a:t>
            </a:r>
            <a:endParaRPr kumimoji="1" lang="zh-TW" altLang="en-US" sz="120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8028374F-DDEF-6E1D-0327-A8C829EF231E}"/>
              </a:ext>
            </a:extLst>
          </p:cNvPr>
          <p:cNvSpPr txBox="1"/>
          <p:nvPr/>
        </p:nvSpPr>
        <p:spPr>
          <a:xfrm>
            <a:off x="4867086" y="3457503"/>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(14)</a:t>
            </a:r>
            <a:endParaRPr kumimoji="1" lang="zh-TW" altLang="en-US" sz="1200" dirty="0">
              <a:latin typeface="Times New Roman" panose="02020603050405020304" pitchFamily="18" charset="0"/>
              <a:cs typeface="Times New Roman" panose="02020603050405020304" pitchFamily="18" charset="0"/>
            </a:endParaRPr>
          </a:p>
        </p:txBody>
      </p:sp>
      <p:sp>
        <p:nvSpPr>
          <p:cNvPr id="18" name="文字方塊 17">
            <a:extLst>
              <a:ext uri="{FF2B5EF4-FFF2-40B4-BE49-F238E27FC236}">
                <a16:creationId xmlns:a16="http://schemas.microsoft.com/office/drawing/2014/main" id="{BAD2DCE2-BCF9-4852-1DF4-53BC1183DCAC}"/>
              </a:ext>
            </a:extLst>
          </p:cNvPr>
          <p:cNvSpPr txBox="1"/>
          <p:nvPr/>
        </p:nvSpPr>
        <p:spPr>
          <a:xfrm>
            <a:off x="4867086" y="3787585"/>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(15)</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4001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2" name="圖片 11">
            <a:extLst>
              <a:ext uri="{FF2B5EF4-FFF2-40B4-BE49-F238E27FC236}">
                <a16:creationId xmlns:a16="http://schemas.microsoft.com/office/drawing/2014/main" id="{97F6A574-87B4-EC77-D3FD-2E32E5F087A7}"/>
              </a:ext>
            </a:extLst>
          </p:cNvPr>
          <p:cNvPicPr>
            <a:picLocks noChangeAspect="1"/>
          </p:cNvPicPr>
          <p:nvPr/>
        </p:nvPicPr>
        <p:blipFill rotWithShape="1">
          <a:blip r:embed="rId6"/>
          <a:srcRect l="3501" t="36596" r="51274" b="27069"/>
          <a:stretch/>
        </p:blipFill>
        <p:spPr>
          <a:xfrm>
            <a:off x="7246909" y="3161933"/>
            <a:ext cx="1198449" cy="1403910"/>
          </a:xfrm>
          <a:prstGeom prst="rect">
            <a:avLst/>
          </a:prstGeom>
        </p:spPr>
      </p:pic>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BBD1772E-B273-F24A-F359-499B68F1834F}"/>
                  </a:ext>
                </a:extLst>
              </p:cNvPr>
              <p:cNvSpPr txBox="1"/>
              <p:nvPr/>
            </p:nvSpPr>
            <p:spPr>
              <a:xfrm>
                <a:off x="755897" y="1254626"/>
                <a:ext cx="7668340" cy="1934056"/>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在經過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Muti-head Attention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後，輸出的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Z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向量會與原始輸入的鄰居嵌入向量 </a:t>
                </a:r>
                <a14:m>
                  <m:oMath xmlns:m="http://schemas.openxmlformats.org/officeDocument/2006/math">
                    <m:sSub>
                      <m:sSubPr>
                        <m:ctrlP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a:rPr lang="en-US" altLang="zh-TW" sz="1200" i="1" dirty="0">
                        <a:ln w="0"/>
                        <a:solidFill>
                          <a:schemeClr val="accent3">
                            <a:lumMod val="10000"/>
                          </a:schemeClr>
                        </a:solidFill>
                        <a:latin typeface="Cambria Math" panose="02040503050406030204" pitchFamily="18" charset="0"/>
                        <a:cs typeface="Times New Roman" panose="02020603050405020304" pitchFamily="18" charset="0"/>
                      </a:rPr>
                      <m:t> </m:t>
                    </m:r>
                    <m:r>
                      <a:rPr lang="zh-TW" altLang="en-US" sz="1200" b="0" i="1" dirty="0" smtClean="0">
                        <a:ln w="0"/>
                        <a:solidFill>
                          <a:schemeClr val="accent3">
                            <a:lumMod val="10000"/>
                          </a:schemeClr>
                        </a:solidFill>
                        <a:latin typeface="Cambria Math" panose="02040503050406030204" pitchFamily="18" charset="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傳至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Add &amp; Norm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層，並利用公式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(16)</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進行計算。首先，將原始輸入與從多頭注意力輸出的向量相加以進行殘差連接，目的是為減緩梯度消失的問題。接著則進行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Layer normalization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以提高性能。</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獲得的 </a:t>
                </a:r>
                <a14:m>
                  <m:oMath xmlns:m="http://schemas.openxmlformats.org/officeDocument/2006/math">
                    <m:r>
                      <a:rPr lang="en-US" altLang="zh-TW" sz="1200" i="1" dirty="0">
                        <a:latin typeface="Cambria Math" panose="02040503050406030204" pitchFamily="18" charset="0"/>
                      </a:rPr>
                      <m:t>𝑍</m:t>
                    </m:r>
                    <m:r>
                      <a:rPr lang="en-US" altLang="zh-TW" sz="1200" i="1" dirty="0">
                        <a:latin typeface="Cambria Math" panose="02040503050406030204" pitchFamily="18" charset="0"/>
                      </a:rPr>
                      <m:t>′</m:t>
                    </m:r>
                    <m:r>
                      <m:rPr>
                        <m:nor/>
                      </m:rP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則會繼續傳至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FFN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Feed Forward Network</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）層，並利用公式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(17)</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進行計算。在此過程中，會先將向量投影至高維空間中，並透過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Dropout</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ReLU</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提取重要資訊並投影回原先的空間中。接著，同樣進入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Add &amp; Norm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層，輸出歸一化後的向量矩陣 </a:t>
                </a:r>
                <a14:m>
                  <m:oMath xmlns:m="http://schemas.openxmlformats.org/officeDocument/2006/math">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𝑍</m:t>
                        </m:r>
                      </m:e>
                      <m:sub>
                        <m:r>
                          <m:rPr>
                            <m:nor/>
                          </m:rPr>
                          <a:rPr lang="en-US" altLang="zh-TW" sz="1200" i="1" dirty="0">
                            <a:latin typeface="Times New Roman" panose="02020603050405020304" pitchFamily="18" charset="0"/>
                            <a:ea typeface="Microsoft JhengHei" panose="020B0604030504040204" pitchFamily="34" charset="-120"/>
                            <a:cs typeface="Times New Roman" panose="02020603050405020304" pitchFamily="18" charset="0"/>
                          </a:rPr>
                          <m:t>l</m:t>
                        </m:r>
                      </m:sub>
                    </m:sSub>
                    <m:r>
                      <m:rPr>
                        <m:nor/>
                      </m:rP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。其中 </a:t>
                </a:r>
                <a14:m>
                  <m:oMath xmlns:m="http://schemas.openxmlformats.org/officeDocument/2006/math">
                    <m:sSub>
                      <m:sSubPr>
                        <m:ctrlPr>
                          <a:rPr lang="zh-TW" altLang="en-US" sz="1200" i="1" dirty="0">
                            <a:latin typeface="Cambria Math" panose="02040503050406030204" pitchFamily="18" charset="0"/>
                          </a:rPr>
                        </m:ctrlPr>
                      </m:sSubPr>
                      <m:e>
                        <m:r>
                          <a:rPr lang="zh-TW" altLang="en-US" sz="1200" i="1" dirty="0">
                            <a:latin typeface="Cambria Math" panose="02040503050406030204" pitchFamily="18" charset="0"/>
                          </a:rPr>
                          <m:t>𝑊</m:t>
                        </m:r>
                      </m:e>
                      <m:sub>
                        <m:r>
                          <a:rPr lang="zh-TW" altLang="en-US" sz="1200" dirty="0">
                            <a:latin typeface="Cambria Math" panose="02040503050406030204" pitchFamily="18" charset="0"/>
                          </a:rPr>
                          <m:t>1</m:t>
                        </m:r>
                      </m:sub>
                    </m:sSub>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zh-TW" altLang="en-US" sz="1200" i="1" dirty="0">
                            <a:latin typeface="Cambria Math" panose="02040503050406030204" pitchFamily="18" charset="0"/>
                          </a:rPr>
                        </m:ctrlPr>
                      </m:sSubPr>
                      <m:e>
                        <m:r>
                          <a:rPr lang="zh-TW" altLang="en-US" sz="1200" i="1" dirty="0">
                            <a:latin typeface="Cambria Math" panose="02040503050406030204" pitchFamily="18" charset="0"/>
                          </a:rPr>
                          <m:t>𝑏</m:t>
                        </m:r>
                      </m:e>
                      <m:sub>
                        <m:r>
                          <a:rPr lang="zh-TW" altLang="en-US" sz="1200" dirty="0">
                            <a:latin typeface="Cambria Math" panose="02040503050406030204" pitchFamily="18" charset="0"/>
                          </a:rPr>
                          <m:t>1</m:t>
                        </m:r>
                      </m:sub>
                    </m:sSub>
                    <m:r>
                      <a:rPr lang="en-US" altLang="zh-TW" sz="1200" dirty="0">
                        <a:latin typeface="Cambria Math" panose="02040503050406030204" pitchFamily="18" charset="0"/>
                      </a:rPr>
                      <m:t>,  </m:t>
                    </m:r>
                    <m:sSub>
                      <m:sSubPr>
                        <m:ctrlPr>
                          <a:rPr lang="zh-TW" altLang="en-US" sz="1200" i="1" dirty="0">
                            <a:latin typeface="Cambria Math" panose="02040503050406030204" pitchFamily="18" charset="0"/>
                          </a:rPr>
                        </m:ctrlPr>
                      </m:sSubPr>
                      <m:e>
                        <m:r>
                          <a:rPr lang="zh-TW" altLang="en-US" sz="1200" i="1" dirty="0">
                            <a:latin typeface="Cambria Math" panose="02040503050406030204" pitchFamily="18" charset="0"/>
                          </a:rPr>
                          <m:t>𝑊</m:t>
                        </m:r>
                      </m:e>
                      <m:sub>
                        <m:r>
                          <a:rPr lang="zh-TW" altLang="en-US" sz="1200" dirty="0">
                            <a:latin typeface="Cambria Math" panose="02040503050406030204" pitchFamily="18" charset="0"/>
                          </a:rPr>
                          <m:t>2</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zh-TW" altLang="en-US" sz="1200" i="1" dirty="0">
                            <a:latin typeface="Cambria Math" panose="02040503050406030204" pitchFamily="18" charset="0"/>
                          </a:rPr>
                        </m:ctrlPr>
                      </m:sSubPr>
                      <m:e>
                        <m:r>
                          <a:rPr lang="zh-TW" altLang="en-US" sz="1200" i="1" dirty="0">
                            <a:latin typeface="Cambria Math" panose="02040503050406030204" pitchFamily="18" charset="0"/>
                          </a:rPr>
                          <m:t>𝑏</m:t>
                        </m:r>
                      </m:e>
                      <m:sub>
                        <m:r>
                          <a:rPr lang="zh-TW" altLang="en-US" sz="1200" dirty="0">
                            <a:latin typeface="Cambria Math" panose="02040503050406030204" pitchFamily="18" charset="0"/>
                          </a:rPr>
                          <m:t>2</m:t>
                        </m:r>
                      </m:sub>
                    </m:sSub>
                    <m:r>
                      <a:rPr lang="en-US" altLang="zh-TW" sz="1200" i="1" dirty="0">
                        <a:latin typeface="Cambria Math" panose="020405030504060302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為可學習的參數，</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LayerNorm</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為標準歸一化層。</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4" name="文字方塊 13">
                <a:extLst>
                  <a:ext uri="{FF2B5EF4-FFF2-40B4-BE49-F238E27FC236}">
                    <a16:creationId xmlns:a16="http://schemas.microsoft.com/office/drawing/2014/main" id="{BBD1772E-B273-F24A-F359-499B68F1834F}"/>
                  </a:ext>
                </a:extLst>
              </p:cNvPr>
              <p:cNvSpPr txBox="1">
                <a:spLocks noRot="1" noChangeAspect="1" noMove="1" noResize="1" noEditPoints="1" noAdjustHandles="1" noChangeArrowheads="1" noChangeShapeType="1" noTextEdit="1"/>
              </p:cNvSpPr>
              <p:nvPr/>
            </p:nvSpPr>
            <p:spPr>
              <a:xfrm>
                <a:off x="755897" y="1254626"/>
                <a:ext cx="7668340" cy="1934056"/>
              </a:xfrm>
              <a:prstGeom prst="rect">
                <a:avLst/>
              </a:prstGeom>
              <a:blipFill>
                <a:blip r:embed="rId7"/>
                <a:stretch>
                  <a:fillRect l="-79" b="-94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文字方塊 14">
                <a:extLst>
                  <a:ext uri="{FF2B5EF4-FFF2-40B4-BE49-F238E27FC236}">
                    <a16:creationId xmlns:a16="http://schemas.microsoft.com/office/drawing/2014/main" id="{E4E11218-1A09-F875-5F22-9B0C9458C8B7}"/>
                  </a:ext>
                </a:extLst>
              </p:cNvPr>
              <p:cNvSpPr txBox="1"/>
              <p:nvPr/>
            </p:nvSpPr>
            <p:spPr>
              <a:xfrm>
                <a:off x="5268534" y="1926757"/>
                <a:ext cx="2288255"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400" i="1" dirty="0">
                          <a:latin typeface="Cambria Math" panose="02040503050406030204" pitchFamily="18" charset="0"/>
                        </a:rPr>
                        <m:t>𝑍</m:t>
                      </m:r>
                      <m:r>
                        <a:rPr lang="en-US" altLang="zh-TW" sz="1400" i="1" dirty="0">
                          <a:latin typeface="Cambria Math" panose="02040503050406030204" pitchFamily="18" charset="0"/>
                        </a:rPr>
                        <m:t>′</m:t>
                      </m:r>
                      <m:r>
                        <m:rPr>
                          <m:nor/>
                        </m:rPr>
                        <a:rPr lang="en-US" altLang="zh-TW" sz="1400" dirty="0">
                          <a:latin typeface="Times New Roman" panose="02020603050405020304" pitchFamily="18" charset="0"/>
                          <a:cs typeface="Times New Roman" panose="02020603050405020304" pitchFamily="18" charset="0"/>
                        </a:rPr>
                        <m:t> = </m:t>
                      </m:r>
                      <m:r>
                        <m:rPr>
                          <m:nor/>
                        </m:rPr>
                        <a:rPr lang="en-US" altLang="zh-TW" sz="1400" dirty="0">
                          <a:latin typeface="Times New Roman" panose="02020603050405020304" pitchFamily="18" charset="0"/>
                          <a:cs typeface="Times New Roman" panose="02020603050405020304" pitchFamily="18" charset="0"/>
                        </a:rPr>
                        <m:t>LayerNorm</m:t>
                      </m:r>
                      <m:r>
                        <m:rPr>
                          <m:nor/>
                        </m:rPr>
                        <a:rPr lang="en-US" altLang="zh-TW" sz="1400" dirty="0">
                          <a:latin typeface="Times New Roman" panose="02020603050405020304" pitchFamily="18" charset="0"/>
                          <a:cs typeface="Times New Roman" panose="02020603050405020304" pitchFamily="18" charset="0"/>
                        </a:rPr>
                        <m:t>(</m:t>
                      </m:r>
                      <m:sSub>
                        <m:sSubPr>
                          <m:ctrlPr>
                            <a:rPr lang="en-US" altLang="zh-TW"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m:rPr>
                          <m:nor/>
                        </m:rPr>
                        <a:rPr lang="zh-TW" altLang="en-US" b="0" i="0" dirty="0" smtClean="0">
                          <a:ln w="0"/>
                          <a:solidFill>
                            <a:schemeClr val="accent3">
                              <a:lumMod val="10000"/>
                            </a:schemeClr>
                          </a:solidFill>
                          <a:latin typeface="Cambria Math" panose="02040503050406030204" pitchFamily="18" charset="0"/>
                          <a:cs typeface="Times New Roman" panose="02020603050405020304" pitchFamily="18" charset="0"/>
                        </a:rPr>
                        <m:t> </m:t>
                      </m:r>
                      <m:r>
                        <m:rPr>
                          <m:nor/>
                        </m:rPr>
                        <a:rPr lang="en-US" altLang="zh-TW" sz="1400" dirty="0">
                          <a:latin typeface="Times New Roman" panose="02020603050405020304" pitchFamily="18" charset="0"/>
                          <a:cs typeface="Times New Roman" panose="02020603050405020304" pitchFamily="18" charset="0"/>
                        </a:rPr>
                        <m:t>+</m:t>
                      </m:r>
                      <m:r>
                        <a:rPr lang="zh-TW" altLang="en-US" sz="1400" i="1" dirty="0">
                          <a:latin typeface="Cambria Math" panose="02040503050406030204" pitchFamily="18" charset="0"/>
                        </a:rPr>
                        <m:t> </m:t>
                      </m:r>
                      <m:r>
                        <m:rPr>
                          <m:sty m:val="p"/>
                        </m:rPr>
                        <a:rPr lang="en-US" altLang="zh-TW" sz="1400" i="1" dirty="0">
                          <a:latin typeface="Cambria Math" panose="02040503050406030204" pitchFamily="18" charset="0"/>
                        </a:rPr>
                        <m:t>Z</m:t>
                      </m:r>
                      <m:r>
                        <a:rPr lang="zh-TW" altLang="en-US" sz="1400" i="1" dirty="0">
                          <a:latin typeface="Cambria Math" panose="02040503050406030204" pitchFamily="18" charset="0"/>
                        </a:rPr>
                        <m:t> </m:t>
                      </m:r>
                      <m:r>
                        <m:rPr>
                          <m:nor/>
                        </m:rPr>
                        <a:rPr lang="en-US" altLang="zh-TW" sz="1400" dirty="0">
                          <a:latin typeface="Times New Roman" panose="02020603050405020304" pitchFamily="18" charset="0"/>
                          <a:cs typeface="Times New Roman" panose="02020603050405020304" pitchFamily="18" charset="0"/>
                        </a:rPr>
                        <m:t>)</m:t>
                      </m:r>
                    </m:oMath>
                  </m:oMathPara>
                </a14:m>
                <a:endParaRPr lang="zh-TW" altLang="en-US" sz="1400" dirty="0"/>
              </a:p>
            </p:txBody>
          </p:sp>
        </mc:Choice>
        <mc:Fallback xmlns="">
          <p:sp>
            <p:nvSpPr>
              <p:cNvPr id="15" name="文字方塊 14">
                <a:extLst>
                  <a:ext uri="{FF2B5EF4-FFF2-40B4-BE49-F238E27FC236}">
                    <a16:creationId xmlns:a16="http://schemas.microsoft.com/office/drawing/2014/main" id="{E4E11218-1A09-F875-5F22-9B0C9458C8B7}"/>
                  </a:ext>
                </a:extLst>
              </p:cNvPr>
              <p:cNvSpPr txBox="1">
                <a:spLocks noRot="1" noChangeAspect="1" noMove="1" noResize="1" noEditPoints="1" noAdjustHandles="1" noChangeArrowheads="1" noChangeShapeType="1" noTextEdit="1"/>
              </p:cNvSpPr>
              <p:nvPr/>
            </p:nvSpPr>
            <p:spPr>
              <a:xfrm>
                <a:off x="5268534" y="1926757"/>
                <a:ext cx="2288255" cy="307777"/>
              </a:xfrm>
              <a:prstGeom prst="rect">
                <a:avLst/>
              </a:prstGeom>
              <a:blipFill>
                <a:blip r:embed="rId8"/>
                <a:stretch>
                  <a:fillRect b="-1153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EA2A83A7-CC10-EEA2-0128-54E216B6C153}"/>
                  </a:ext>
                </a:extLst>
              </p:cNvPr>
              <p:cNvSpPr txBox="1"/>
              <p:nvPr/>
            </p:nvSpPr>
            <p:spPr>
              <a:xfrm>
                <a:off x="796878" y="3829078"/>
                <a:ext cx="2428357" cy="29014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TW" sz="1200" i="1" dirty="0" smtClean="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𝑍</m:t>
                          </m:r>
                        </m:e>
                        <m:sub>
                          <m:r>
                            <m:rPr>
                              <m:nor/>
                            </m:rPr>
                            <a:rPr lang="en-US" altLang="zh-TW" sz="1200" i="1" dirty="0">
                              <a:latin typeface="Cambria Math" panose="02040503050406030204" pitchFamily="18" charset="0"/>
                              <a:ea typeface="Cambria Math" panose="02040503050406030204" pitchFamily="18" charset="0"/>
                              <a:cs typeface="Times New Roman" panose="02020603050405020304" pitchFamily="18" charset="0"/>
                            </a:rPr>
                            <m:t>l</m:t>
                          </m:r>
                        </m:sub>
                      </m:sSub>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 </m:t>
                      </m:r>
                      <m:r>
                        <a:rPr lang="zh-TW" altLang="en-US" sz="1200" i="1" dirty="0">
                          <a:latin typeface="Cambria Math" panose="02040503050406030204" pitchFamily="18" charset="0"/>
                        </a:rPr>
                        <m:t> </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m:t>
                      </m:r>
                      <m:r>
                        <a:rPr lang="zh-TW" altLang="en-US" sz="1200" i="1" dirty="0">
                          <a:latin typeface="Cambria Math" panose="02040503050406030204" pitchFamily="18" charset="0"/>
                        </a:rPr>
                        <m:t>  </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LayerNorm</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m:t>
                      </m:r>
                      <m:r>
                        <a:rPr lang="zh-TW" altLang="en-US" sz="1200" i="1" dirty="0">
                          <a:latin typeface="Cambria Math" panose="02040503050406030204" pitchFamily="18" charset="0"/>
                        </a:rPr>
                        <m:t> </m:t>
                      </m:r>
                      <m:sSup>
                        <m:sSupPr>
                          <m:ctrlPr>
                            <a:rPr lang="en-US" altLang="zh-TW" sz="1200" i="1" dirty="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𝑍</m:t>
                          </m:r>
                        </m:e>
                        <m:sup>
                          <m:r>
                            <a:rPr lang="en-US" altLang="zh-TW" sz="1200" i="1" dirty="0">
                              <a:latin typeface="Cambria Math" panose="02040503050406030204" pitchFamily="18" charset="0"/>
                              <a:ea typeface="Cambria Math" panose="02040503050406030204" pitchFamily="18" charset="0"/>
                            </a:rPr>
                            <m:t>′</m:t>
                          </m:r>
                        </m:sup>
                      </m:sSup>
                      <m:r>
                        <a:rPr lang="en-US" altLang="zh-TW" sz="1200" i="1" dirty="0">
                          <a:latin typeface="Cambria Math" panose="02040503050406030204" pitchFamily="18" charset="0"/>
                          <a:ea typeface="Cambria Math" panose="02040503050406030204" pitchFamily="18" charset="0"/>
                        </a:rPr>
                        <m:t>+</m:t>
                      </m:r>
                      <m:r>
                        <a:rPr lang="en-US" altLang="zh-TW" sz="1200" i="1" dirty="0">
                          <a:latin typeface="Cambria Math" panose="02040503050406030204" pitchFamily="18" charset="0"/>
                          <a:ea typeface="Cambria Math" panose="02040503050406030204" pitchFamily="18" charset="0"/>
                        </a:rPr>
                        <m:t>𝐹𝐹𝑁</m:t>
                      </m:r>
                      <m:d>
                        <m:dPr>
                          <m:ctrlPr>
                            <a:rPr lang="en-US" altLang="zh-TW" sz="1200" i="1" dirty="0">
                              <a:latin typeface="Cambria Math" panose="02040503050406030204" pitchFamily="18" charset="0"/>
                              <a:ea typeface="Cambria Math" panose="02040503050406030204" pitchFamily="18" charset="0"/>
                            </a:rPr>
                          </m:ctrlPr>
                        </m:dPr>
                        <m:e>
                          <m:sSup>
                            <m:sSupPr>
                              <m:ctrlPr>
                                <a:rPr lang="en-US" altLang="zh-TW" sz="1200" i="1" dirty="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𝑍</m:t>
                              </m:r>
                            </m:e>
                            <m:sup>
                              <m:r>
                                <a:rPr lang="en-US" altLang="zh-TW" sz="1200" i="1" dirty="0">
                                  <a:latin typeface="Cambria Math" panose="02040503050406030204" pitchFamily="18" charset="0"/>
                                  <a:ea typeface="Cambria Math" panose="02040503050406030204" pitchFamily="18" charset="0"/>
                                </a:rPr>
                                <m:t>′</m:t>
                              </m:r>
                            </m:sup>
                          </m:sSup>
                        </m:e>
                      </m:d>
                      <m:r>
                        <a:rPr lang="en-US" altLang="zh-TW" sz="1200" i="1" dirty="0">
                          <a:latin typeface="Cambria Math" panose="02040503050406030204" pitchFamily="18" charset="0"/>
                          <a:ea typeface="Cambria Math" panose="02040503050406030204" pitchFamily="18" charset="0"/>
                        </a:rPr>
                        <m:t>)</m:t>
                      </m:r>
                    </m:oMath>
                  </m:oMathPara>
                </a14:m>
                <a:endParaRPr lang="en-US" altLang="zh-TW" sz="1200"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EA2A83A7-CC10-EEA2-0128-54E216B6C153}"/>
                  </a:ext>
                </a:extLst>
              </p:cNvPr>
              <p:cNvSpPr txBox="1">
                <a:spLocks noRot="1" noChangeAspect="1" noMove="1" noResize="1" noEditPoints="1" noAdjustHandles="1" noChangeArrowheads="1" noChangeShapeType="1" noTextEdit="1"/>
              </p:cNvSpPr>
              <p:nvPr/>
            </p:nvSpPr>
            <p:spPr>
              <a:xfrm>
                <a:off x="796878" y="3829078"/>
                <a:ext cx="2428357" cy="290144"/>
              </a:xfrm>
              <a:prstGeom prst="rect">
                <a:avLst/>
              </a:prstGeom>
              <a:blipFill>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3994932F-AAED-F326-F6B4-2EF3BF009325}"/>
                  </a:ext>
                </a:extLst>
              </p:cNvPr>
              <p:cNvSpPr txBox="1"/>
              <p:nvPr/>
            </p:nvSpPr>
            <p:spPr>
              <a:xfrm>
                <a:off x="796878" y="4119222"/>
                <a:ext cx="4572000"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1200" i="1" dirty="0" smtClean="0">
                          <a:latin typeface="Cambria Math" panose="02040503050406030204" pitchFamily="18" charset="0"/>
                          <a:ea typeface="Cambria Math" panose="02040503050406030204" pitchFamily="18" charset="0"/>
                        </a:rPr>
                        <m:t>=</m:t>
                      </m:r>
                      <m:r>
                        <a:rPr lang="zh-TW" altLang="en-US" sz="1200" i="1" dirty="0">
                          <a:latin typeface="Cambria Math" panose="02040503050406030204" pitchFamily="18" charset="0"/>
                        </a:rPr>
                        <m:t> </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LayerNorm</m:t>
                      </m:r>
                      <m:r>
                        <a:rPr lang="en-US" altLang="zh-TW" sz="1200" i="1" dirty="0">
                          <a:latin typeface="Cambria Math" panose="02040503050406030204" pitchFamily="18" charset="0"/>
                          <a:ea typeface="Cambria Math" panose="02040503050406030204" pitchFamily="18" charset="0"/>
                        </a:rPr>
                        <m:t>(</m:t>
                      </m:r>
                      <m:r>
                        <a:rPr lang="zh-TW" altLang="en-US" sz="1200" i="1" dirty="0">
                          <a:latin typeface="Cambria Math" panose="02040503050406030204" pitchFamily="18" charset="0"/>
                        </a:rPr>
                        <m:t> </m:t>
                      </m:r>
                      <m:sSup>
                        <m:sSupPr>
                          <m:ctrlPr>
                            <a:rPr lang="en-US" altLang="zh-TW" sz="1200" i="1" dirty="0">
                              <a:latin typeface="Cambria Math" panose="02040503050406030204" pitchFamily="18" charset="0"/>
                              <a:ea typeface="Cambria Math" panose="02040503050406030204" pitchFamily="18" charset="0"/>
                            </a:rPr>
                          </m:ctrlPr>
                        </m:sSupPr>
                        <m:e>
                          <m:r>
                            <a:rPr lang="en-US" altLang="zh-TW" sz="1200" i="1" dirty="0">
                              <a:latin typeface="Cambria Math" panose="02040503050406030204" pitchFamily="18" charset="0"/>
                              <a:ea typeface="Cambria Math" panose="02040503050406030204" pitchFamily="18" charset="0"/>
                            </a:rPr>
                            <m:t>𝑍</m:t>
                          </m:r>
                        </m:e>
                        <m:sup>
                          <m:r>
                            <a:rPr lang="en-US" altLang="zh-TW" sz="1200" i="1" dirty="0">
                              <a:latin typeface="Cambria Math" panose="02040503050406030204" pitchFamily="18" charset="0"/>
                              <a:ea typeface="Cambria Math" panose="02040503050406030204" pitchFamily="18" charset="0"/>
                            </a:rPr>
                            <m:t>′</m:t>
                          </m:r>
                        </m:sup>
                      </m:sSup>
                      <m:r>
                        <a:rPr lang="en-US" altLang="zh-TW" sz="1200" i="1" dirty="0">
                          <a:latin typeface="Cambria Math" panose="02040503050406030204" pitchFamily="18" charset="0"/>
                          <a:ea typeface="Cambria Math" panose="02040503050406030204" pitchFamily="18" charset="0"/>
                        </a:rPr>
                        <m:t>+</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Dropout</m:t>
                      </m:r>
                      <m:r>
                        <a:rPr lang="en-US" altLang="zh-TW" sz="1200" i="1" dirty="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ReLU</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200" i="1" dirty="0">
                              <a:latin typeface="Cambria Math" panose="02040503050406030204" pitchFamily="18" charset="0"/>
                              <a:ea typeface="Cambria Math" panose="02040503050406030204" pitchFamily="18" charset="0"/>
                            </a:rPr>
                          </m:ctrlPr>
                        </m:sSupPr>
                        <m:e>
                          <m:r>
                            <a:rPr lang="zh-TW" altLang="en-US" sz="1200" i="1" dirty="0">
                              <a:latin typeface="Cambria Math" panose="02040503050406030204" pitchFamily="18" charset="0"/>
                            </a:rPr>
                            <m:t> </m:t>
                          </m:r>
                          <m:r>
                            <a:rPr lang="en-US" altLang="zh-TW" sz="1200" i="1" dirty="0">
                              <a:latin typeface="Cambria Math" panose="02040503050406030204" pitchFamily="18" charset="0"/>
                              <a:ea typeface="Cambria Math" panose="02040503050406030204" pitchFamily="18" charset="0"/>
                            </a:rPr>
                            <m:t>𝑍</m:t>
                          </m:r>
                        </m:e>
                        <m:sup>
                          <m:r>
                            <a:rPr lang="en-US" altLang="zh-TW" sz="1200" i="1" dirty="0">
                              <a:latin typeface="Cambria Math" panose="02040503050406030204" pitchFamily="18" charset="0"/>
                              <a:ea typeface="Cambria Math" panose="02040503050406030204" pitchFamily="18" charset="0"/>
                            </a:rPr>
                            <m:t>′</m:t>
                          </m:r>
                        </m:sup>
                      </m:sSup>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𝑊</m:t>
                          </m:r>
                        </m:e>
                        <m:sub>
                          <m:r>
                            <a:rPr lang="en-US" altLang="zh-TW" sz="1200" i="1" dirty="0">
                              <a:latin typeface="Cambria Math" panose="02040503050406030204" pitchFamily="18" charset="0"/>
                              <a:ea typeface="Cambria Math" panose="02040503050406030204" pitchFamily="18" charset="0"/>
                            </a:rPr>
                            <m:t>1</m:t>
                          </m:r>
                        </m:sub>
                      </m:sSub>
                      <m:r>
                        <a:rPr lang="zh-TW" altLang="en-US" sz="1200" i="1" dirty="0">
                          <a:latin typeface="Cambria Math" panose="02040503050406030204" pitchFamily="18" charset="0"/>
                        </a:rPr>
                        <m:t> </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m:t>
                      </m:r>
                      <m:r>
                        <a:rPr lang="zh-TW" altLang="en-US" sz="1200" i="1" dirty="0">
                          <a:latin typeface="Cambria Math" panose="02040503050406030204" pitchFamily="18" charset="0"/>
                        </a:rPr>
                        <m:t> </m:t>
                      </m:r>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𝑏</m:t>
                          </m:r>
                        </m:e>
                        <m:sub>
                          <m:r>
                            <a:rPr lang="en-US" altLang="zh-TW" sz="1200" i="1" dirty="0">
                              <a:latin typeface="Cambria Math" panose="02040503050406030204" pitchFamily="18" charset="0"/>
                              <a:ea typeface="Cambria Math" panose="02040503050406030204" pitchFamily="18" charset="0"/>
                            </a:rPr>
                            <m:t>1</m:t>
                          </m:r>
                        </m:sub>
                      </m:sSub>
                      <m:r>
                        <a:rPr lang="zh-TW" altLang="en-US" sz="1200" i="1" dirty="0">
                          <a:latin typeface="Cambria Math" panose="02040503050406030204" pitchFamily="18" charset="0"/>
                        </a:rPr>
                        <m:t> </m:t>
                      </m:r>
                      <m:r>
                        <m:rPr>
                          <m:nor/>
                        </m:rPr>
                        <a:rPr lang="en-US" altLang="zh-TW" sz="12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𝑊</m:t>
                          </m:r>
                        </m:e>
                        <m:sub>
                          <m:r>
                            <a:rPr lang="en-US" altLang="zh-TW" sz="1200" i="1" dirty="0">
                              <a:latin typeface="Cambria Math" panose="02040503050406030204" pitchFamily="18" charset="0"/>
                              <a:ea typeface="Cambria Math" panose="02040503050406030204" pitchFamily="18" charset="0"/>
                            </a:rPr>
                            <m:t>2</m:t>
                          </m:r>
                        </m:sub>
                      </m:sSub>
                      <m:r>
                        <a:rPr lang="en-US" altLang="zh-TW" sz="1200" i="1" dirty="0">
                          <a:latin typeface="Cambria Math" panose="02040503050406030204" pitchFamily="18" charset="0"/>
                          <a:ea typeface="Cambria Math" panose="02040503050406030204" pitchFamily="18" charset="0"/>
                        </a:rPr>
                        <m:t>+</m:t>
                      </m:r>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𝑏</m:t>
                          </m:r>
                        </m:e>
                        <m:sub>
                          <m:r>
                            <a:rPr lang="en-US" altLang="zh-TW" sz="1200" i="1" dirty="0">
                              <a:latin typeface="Cambria Math" panose="02040503050406030204" pitchFamily="18" charset="0"/>
                              <a:ea typeface="Cambria Math" panose="02040503050406030204" pitchFamily="18" charset="0"/>
                            </a:rPr>
                            <m:t>2</m:t>
                          </m:r>
                        </m:sub>
                      </m:sSub>
                      <m:r>
                        <a:rPr lang="zh-TW" altLang="en-US" sz="1200" i="1" dirty="0">
                          <a:latin typeface="Cambria Math" panose="02040503050406030204" pitchFamily="18" charset="0"/>
                        </a:rPr>
                        <m:t>  </m:t>
                      </m:r>
                      <m:r>
                        <a:rPr lang="en-US" altLang="zh-TW" sz="1200" i="1" dirty="0">
                          <a:latin typeface="Cambria Math" panose="02040503050406030204" pitchFamily="18" charset="0"/>
                          <a:ea typeface="Cambria Math" panose="02040503050406030204" pitchFamily="18" charset="0"/>
                        </a:rPr>
                        <m:t>))</m:t>
                      </m:r>
                    </m:oMath>
                  </m:oMathPara>
                </a14:m>
                <a:endParaRPr lang="zh-TW" altLang="en-US" sz="1200" dirty="0">
                  <a:latin typeface="Cambria Math" panose="02040503050406030204" pitchFamily="18" charset="0"/>
                </a:endParaRPr>
              </a:p>
            </p:txBody>
          </p:sp>
        </mc:Choice>
        <mc:Fallback xmlns="">
          <p:sp>
            <p:nvSpPr>
              <p:cNvPr id="20" name="文字方塊 19">
                <a:extLst>
                  <a:ext uri="{FF2B5EF4-FFF2-40B4-BE49-F238E27FC236}">
                    <a16:creationId xmlns:a16="http://schemas.microsoft.com/office/drawing/2014/main" id="{3994932F-AAED-F326-F6B4-2EF3BF009325}"/>
                  </a:ext>
                </a:extLst>
              </p:cNvPr>
              <p:cNvSpPr txBox="1">
                <a:spLocks noRot="1" noChangeAspect="1" noMove="1" noResize="1" noEditPoints="1" noAdjustHandles="1" noChangeArrowheads="1" noChangeShapeType="1" noTextEdit="1"/>
              </p:cNvSpPr>
              <p:nvPr/>
            </p:nvSpPr>
            <p:spPr>
              <a:xfrm>
                <a:off x="796878" y="4119222"/>
                <a:ext cx="4572000" cy="276999"/>
              </a:xfrm>
              <a:prstGeom prst="rect">
                <a:avLst/>
              </a:prstGeom>
              <a:blipFill>
                <a:blip r:embed="rId10"/>
                <a:stretch>
                  <a:fillRect b="-434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a:extLst>
                  <a:ext uri="{FF2B5EF4-FFF2-40B4-BE49-F238E27FC236}">
                    <a16:creationId xmlns:a16="http://schemas.microsoft.com/office/drawing/2014/main" id="{55259D0D-F67C-37F5-C7CA-A936D61838F7}"/>
                  </a:ext>
                </a:extLst>
              </p:cNvPr>
              <p:cNvSpPr txBox="1"/>
              <p:nvPr/>
            </p:nvSpPr>
            <p:spPr>
              <a:xfrm>
                <a:off x="741538" y="2826670"/>
                <a:ext cx="6505371" cy="940770"/>
              </a:xfrm>
              <a:prstGeom prst="rect">
                <a:avLst/>
              </a:prstGeom>
              <a:noFill/>
            </p:spPr>
            <p:txBody>
              <a:bodyPr wrap="square">
                <a:spAutoFit/>
              </a:bodyPr>
              <a:lstStyle/>
              <a:p>
                <a:pPr>
                  <a:lnSpc>
                    <a:spcPct val="150000"/>
                  </a:lnSpc>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最後，則取向量矩陣 </a:t>
                </a:r>
                <a14:m>
                  <m:oMath xmlns:m="http://schemas.openxmlformats.org/officeDocument/2006/math">
                    <m:sSub>
                      <m:sSubPr>
                        <m:ctrlPr>
                          <a:rPr lang="en-US" altLang="zh-TW" sz="1200" i="1" dirty="0">
                            <a:latin typeface="Cambria Math" panose="02040503050406030204" pitchFamily="18" charset="0"/>
                            <a:ea typeface="Cambria Math" panose="02040503050406030204" pitchFamily="18" charset="0"/>
                          </a:rPr>
                        </m:ctrlPr>
                      </m:sSubPr>
                      <m:e>
                        <m:r>
                          <a:rPr lang="en-US" altLang="zh-TW" sz="1200" i="1" dirty="0">
                            <a:latin typeface="Cambria Math" panose="02040503050406030204" pitchFamily="18" charset="0"/>
                            <a:ea typeface="Cambria Math" panose="02040503050406030204" pitchFamily="18" charset="0"/>
                          </a:rPr>
                          <m:t>𝑍</m:t>
                        </m:r>
                      </m:e>
                      <m:sub>
                        <m:r>
                          <m:rPr>
                            <m:nor/>
                          </m:rPr>
                          <a:rPr lang="en-US" altLang="zh-TW" sz="1200" i="1" dirty="0">
                            <a:latin typeface="Times New Roman" panose="02020603050405020304" pitchFamily="18" charset="0"/>
                            <a:ea typeface="Microsoft JhengHei" panose="020B0604030504040204" pitchFamily="34" charset="-120"/>
                            <a:cs typeface="Times New Roman" panose="02020603050405020304" pitchFamily="18" charset="0"/>
                          </a:rPr>
                          <m:t>l</m:t>
                        </m:r>
                      </m:sub>
                    </m:sSub>
                    <m:r>
                      <m:rPr>
                        <m:nor/>
                      </m:rP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中的最後一個鄰居嵌入向量（此向量已包含其他鄰居的資訊） 作為該目標用戶所有鄰居的綜合嵌入向量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𝑁𝑒𝑖𝑔h𝑏𝑜𝑟</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6" name="文字方塊 25">
                <a:extLst>
                  <a:ext uri="{FF2B5EF4-FFF2-40B4-BE49-F238E27FC236}">
                    <a16:creationId xmlns:a16="http://schemas.microsoft.com/office/drawing/2014/main" id="{55259D0D-F67C-37F5-C7CA-A936D61838F7}"/>
                  </a:ext>
                </a:extLst>
              </p:cNvPr>
              <p:cNvSpPr txBox="1">
                <a:spLocks noRot="1" noChangeAspect="1" noMove="1" noResize="1" noEditPoints="1" noAdjustHandles="1" noChangeArrowheads="1" noChangeShapeType="1" noTextEdit="1"/>
              </p:cNvSpPr>
              <p:nvPr/>
            </p:nvSpPr>
            <p:spPr>
              <a:xfrm>
                <a:off x="741538" y="2826670"/>
                <a:ext cx="6505371" cy="940770"/>
              </a:xfrm>
              <a:prstGeom prst="rect">
                <a:avLst/>
              </a:prstGeom>
              <a:blipFill>
                <a:blip r:embed="rId11"/>
                <a:stretch>
                  <a:fillRect b="-2667"/>
                </a:stretch>
              </a:blipFill>
            </p:spPr>
            <p:txBody>
              <a:bodyPr/>
              <a:lstStyle/>
              <a:p>
                <a:r>
                  <a:rPr lang="zh-TW" altLang="en-US">
                    <a:noFill/>
                  </a:rPr>
                  <a:t> </a:t>
                </a:r>
              </a:p>
            </p:txBody>
          </p:sp>
        </mc:Fallback>
      </mc:AlternateContent>
      <p:sp>
        <p:nvSpPr>
          <p:cNvPr id="3" name="文字方塊 2">
            <a:extLst>
              <a:ext uri="{FF2B5EF4-FFF2-40B4-BE49-F238E27FC236}">
                <a16:creationId xmlns:a16="http://schemas.microsoft.com/office/drawing/2014/main" id="{064C2C6A-50C2-19BF-F4BF-17D1D505B5C6}"/>
              </a:ext>
            </a:extLst>
          </p:cNvPr>
          <p:cNvSpPr txBox="1"/>
          <p:nvPr/>
        </p:nvSpPr>
        <p:spPr>
          <a:xfrm>
            <a:off x="7545679" y="2000686"/>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(16)</a:t>
            </a:r>
            <a:endParaRPr kumimoji="1" lang="zh-TW" altLang="en-US" sz="1200" dirty="0">
              <a:latin typeface="Times New Roman" panose="02020603050405020304" pitchFamily="18" charset="0"/>
              <a:cs typeface="Times New Roman" panose="02020603050405020304" pitchFamily="18" charset="0"/>
            </a:endParaRPr>
          </a:p>
        </p:txBody>
      </p:sp>
      <p:sp>
        <p:nvSpPr>
          <p:cNvPr id="4" name="文字方塊 3">
            <a:extLst>
              <a:ext uri="{FF2B5EF4-FFF2-40B4-BE49-F238E27FC236}">
                <a16:creationId xmlns:a16="http://schemas.microsoft.com/office/drawing/2014/main" id="{A4074B8B-62B4-49D5-A72A-0500F289430C}"/>
              </a:ext>
            </a:extLst>
          </p:cNvPr>
          <p:cNvSpPr txBox="1"/>
          <p:nvPr/>
        </p:nvSpPr>
        <p:spPr>
          <a:xfrm>
            <a:off x="5186014" y="4132225"/>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(17)</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270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3.4.2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Deep learning-based</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Information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FF4DA480-3276-45FD-4262-DB868463CEDC}"/>
                  </a:ext>
                </a:extLst>
              </p:cNvPr>
              <p:cNvSpPr txBox="1"/>
              <p:nvPr/>
            </p:nvSpPr>
            <p:spPr>
              <a:xfrm>
                <a:off x="701196" y="1306523"/>
                <a:ext cx="7741608" cy="1189685"/>
              </a:xfrm>
              <a:prstGeom prst="rect">
                <a:avLst/>
              </a:prstGeom>
              <a:noFill/>
            </p:spPr>
            <p:txBody>
              <a:bodyPr wrap="square">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當獲得目標用戶向量 </a:t>
                </a:r>
                <a14:m>
                  <m:oMath xmlns:m="http://schemas.openxmlformats.org/officeDocument/2006/math">
                    <m:sSub>
                      <m:sSubPr>
                        <m:ctrlPr>
                          <a:rPr lang="en-US" altLang="zh-TW" sz="1200" i="1">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𝑇𝑎𝑟𝑔𝑒𝑡</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與其所有鄰居的綜合向量 </a:t>
                </a:r>
                <a14:m>
                  <m:oMath xmlns:m="http://schemas.openxmlformats.org/officeDocument/2006/math">
                    <m:sSub>
                      <m:sSubPr>
                        <m:ctrlPr>
                          <a:rPr lang="en-US" altLang="zh-TW" sz="1200" i="1" smtClean="0">
                            <a:latin typeface="Cambria Math" panose="02040503050406030204" pitchFamily="18" charset="0"/>
                          </a:rPr>
                        </m:ctrlPr>
                      </m:sSubPr>
                      <m:e>
                        <m:r>
                          <a:rPr lang="en-US" altLang="zh-TW" sz="1200" i="1">
                            <a:latin typeface="Cambria Math" panose="02040503050406030204" pitchFamily="18" charset="0"/>
                          </a:rPr>
                          <m:t>𝑈</m:t>
                        </m:r>
                      </m:e>
                      <m:sub>
                        <m:r>
                          <a:rPr lang="en-US" altLang="zh-TW" sz="1200" i="1">
                            <a:latin typeface="Cambria Math" panose="02040503050406030204" pitchFamily="18" charset="0"/>
                          </a:rPr>
                          <m:t>𝑁𝑒𝑖𝑔h𝑏𝑜𝑟</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後，如公式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(18)</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所示，我們將兩者的對應元素進行逐元素相加以獲得綜合用戶偏好 </a:t>
                </a:r>
                <a14:m>
                  <m:oMath xmlns:m="http://schemas.openxmlformats.org/officeDocument/2006/math">
                    <m:sSub>
                      <m:sSubPr>
                        <m:ctrlP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200" b="0" i="1" smtClean="0">
                            <a:latin typeface="Cambria Math" panose="02040503050406030204" pitchFamily="18" charset="0"/>
                            <a:ea typeface="Microsoft JhengHei" panose="020B0604030504040204" pitchFamily="34" charset="-120"/>
                            <a:cs typeface="Times New Roman" panose="02020603050405020304" pitchFamily="18" charset="0"/>
                          </a:rPr>
                          <m:t>𝐴𝑙𝑙</m:t>
                        </m:r>
                      </m:sub>
                    </m:sSub>
                    <m:r>
                      <a:rPr lang="zh-TW" altLang="en-US" sz="1200" b="0" i="0" smtClean="0">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進行後續的推薦預測。接著如公式</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(19)</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所示，我們將</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𝐴𝑙𝑙</m:t>
                        </m:r>
                      </m:sub>
                    </m:sSub>
                  </m:oMath>
                </a14:m>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傳入一個多層感知機（</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MLP</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）層，並經過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ReLU</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函數，</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輸出綜合用戶偏好的第二個預測分數向量 </a:t>
                </a:r>
                <a14:m>
                  <m:oMath xmlns:m="http://schemas.openxmlformats.org/officeDocument/2006/math">
                    <m:sSub>
                      <m:sSubPr>
                        <m:ctrlPr>
                          <a:rPr lang="en-US" altLang="zh-TW" sz="1200" i="1">
                            <a:solidFill>
                              <a:schemeClr val="tx1"/>
                            </a:solidFill>
                            <a:latin typeface="Cambria Math" panose="02040503050406030204" pitchFamily="18" charset="0"/>
                          </a:rPr>
                        </m:ctrlPr>
                      </m:sSubPr>
                      <m:e>
                        <m:r>
                          <a:rPr lang="en-US" altLang="zh-TW" sz="1200" i="1">
                            <a:solidFill>
                              <a:schemeClr val="tx1"/>
                            </a:solidFill>
                            <a:latin typeface="Cambria Math" panose="02040503050406030204" pitchFamily="18" charset="0"/>
                          </a:rPr>
                          <m:t>𝐴𝑛𝑠</m:t>
                        </m:r>
                      </m:e>
                      <m:sub>
                        <m:r>
                          <a:rPr lang="en-US" altLang="zh-TW" sz="1200" i="1">
                            <a:solidFill>
                              <a:schemeClr val="tx1"/>
                            </a:solidFill>
                            <a:latin typeface="Cambria Math" panose="02040503050406030204" pitchFamily="18" charset="0"/>
                          </a:rPr>
                          <m:t>2</m:t>
                        </m:r>
                      </m:sub>
                    </m:sSub>
                    <m:r>
                      <a:rPr lang="en-US" altLang="zh-TW" sz="1200" i="1">
                        <a:solidFill>
                          <a:schemeClr val="tx1"/>
                        </a:solidFill>
                        <a:highlight>
                          <a:srgbClr val="FFFF00"/>
                        </a:highlight>
                        <a:latin typeface="Cambria Math" panose="02040503050406030204" pitchFamily="18" charset="0"/>
                      </a:rPr>
                      <m:t>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。該向量則是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另一部分的輸入，用於與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所得到的推薦分數向量 </a:t>
                </a:r>
                <a14:m>
                  <m:oMath xmlns:m="http://schemas.openxmlformats.org/officeDocument/2006/math">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𝐴𝑛𝑠</m:t>
                        </m:r>
                      </m:e>
                      <m:sub>
                        <m:r>
                          <a:rPr kumimoji="1" lang="en-US" altLang="zh-TW" sz="1200" b="0" i="1" smtClean="0">
                            <a:latin typeface="Cambria Math" panose="02040503050406030204" pitchFamily="18" charset="0"/>
                          </a:rPr>
                          <m:t>1</m:t>
                        </m:r>
                      </m:sub>
                    </m:sSub>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進行結合，以生成最終的推薦。</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FF4DA480-3276-45FD-4262-DB868463CEDC}"/>
                  </a:ext>
                </a:extLst>
              </p:cNvPr>
              <p:cNvSpPr txBox="1">
                <a:spLocks noRot="1" noChangeAspect="1" noMove="1" noResize="1" noEditPoints="1" noAdjustHandles="1" noChangeArrowheads="1" noChangeShapeType="1" noTextEdit="1"/>
              </p:cNvSpPr>
              <p:nvPr/>
            </p:nvSpPr>
            <p:spPr>
              <a:xfrm>
                <a:off x="701196" y="1306523"/>
                <a:ext cx="7741608" cy="1189685"/>
              </a:xfrm>
              <a:prstGeom prst="rect">
                <a:avLst/>
              </a:prstGeom>
              <a:blipFill>
                <a:blip r:embed="rId6"/>
                <a:stretch>
                  <a:fillRect r="-79" b="-307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107D5CD6-20B2-9833-D615-314C4E3ADE3C}"/>
                  </a:ext>
                </a:extLst>
              </p:cNvPr>
              <p:cNvSpPr txBox="1"/>
              <p:nvPr/>
            </p:nvSpPr>
            <p:spPr>
              <a:xfrm>
                <a:off x="825843" y="3435002"/>
                <a:ext cx="2130007" cy="335476"/>
              </a:xfrm>
              <a:prstGeom prst="rect">
                <a:avLst/>
              </a:prstGeom>
              <a:noFill/>
            </p:spPr>
            <p:txBody>
              <a:bodyPr wrap="none" rtlCol="0">
                <a:spAutoFit/>
              </a:bodyPr>
              <a:lstStyle/>
              <a:p>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𝐴𝑛𝑠</m:t>
                        </m:r>
                      </m:e>
                      <m:sub>
                        <m:r>
                          <a:rPr lang="en-US" altLang="zh-TW" i="1">
                            <a:latin typeface="Cambria Math" panose="02040503050406030204" pitchFamily="18" charset="0"/>
                          </a:rPr>
                          <m:t>2</m:t>
                        </m:r>
                      </m:sub>
                    </m:sSub>
                  </m:oMath>
                </a14:m>
                <a:r>
                  <a:rPr kumimoji="1" lang="zh-TW" altLang="en-US" dirty="0"/>
                  <a:t> </a:t>
                </a:r>
                <a:r>
                  <a:rPr kumimoji="1" lang="en-US" altLang="zh-TW" dirty="0"/>
                  <a:t>=</a:t>
                </a:r>
                <a:r>
                  <a:rPr lang="en-US" altLang="zh-TW" dirty="0"/>
                  <a:t> </a:t>
                </a:r>
                <a14:m>
                  <m:oMath xmlns:m="http://schemas.openxmlformats.org/officeDocument/2006/math">
                    <m:r>
                      <m:rPr>
                        <m:sty m:val="p"/>
                      </m:rPr>
                      <a:rPr lang="en-US" altLang="zh-TW" b="0" i="0" smtClean="0">
                        <a:latin typeface="Cambria Math" panose="02040503050406030204" pitchFamily="18" charset="0"/>
                      </a:rPr>
                      <m:t>ReLU</m:t>
                    </m:r>
                    <m:d>
                      <m:dPr>
                        <m:ctrlPr>
                          <a:rPr lang="en-US" altLang="zh-TW" b="0" i="1" smtClean="0">
                            <a:latin typeface="Cambria Math" panose="02040503050406030204" pitchFamily="18" charset="0"/>
                          </a:rPr>
                        </m:ctrlPr>
                      </m:dPr>
                      <m:e>
                        <m:r>
                          <m:rPr>
                            <m:sty m:val="p"/>
                          </m:rPr>
                          <a:rPr lang="en-US" altLang="zh-TW" i="1">
                            <a:latin typeface="Cambria Math" panose="02040503050406030204" pitchFamily="18" charset="0"/>
                          </a:rPr>
                          <m:t>ML</m:t>
                        </m:r>
                        <m:r>
                          <m:rPr>
                            <m:sty m:val="p"/>
                          </m:rPr>
                          <a:rPr lang="en-US" altLang="zh-TW">
                            <a:latin typeface="Cambria Math" panose="02040503050406030204" pitchFamily="18" charset="0"/>
                          </a:rPr>
                          <m:t>P</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i="1">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i="1">
                                    <a:latin typeface="Cambria Math" panose="02040503050406030204" pitchFamily="18" charset="0"/>
                                    <a:ea typeface="Microsoft JhengHei" panose="020B0604030504040204" pitchFamily="34" charset="-120"/>
                                    <a:cs typeface="Times New Roman" panose="02020603050405020304" pitchFamily="18" charset="0"/>
                                  </a:rPr>
                                  <m:t>𝐴𝑙𝑙</m:t>
                                </m:r>
                              </m:sub>
                            </m:sSub>
                          </m:e>
                        </m:d>
                      </m:e>
                    </m:d>
                  </m:oMath>
                </a14:m>
                <a:endParaRPr kumimoji="1" lang="en-US" altLang="zh-TW" dirty="0"/>
              </a:p>
            </p:txBody>
          </p:sp>
        </mc:Choice>
        <mc:Fallback xmlns="">
          <p:sp>
            <p:nvSpPr>
              <p:cNvPr id="13" name="文字方塊 12">
                <a:extLst>
                  <a:ext uri="{FF2B5EF4-FFF2-40B4-BE49-F238E27FC236}">
                    <a16:creationId xmlns:a16="http://schemas.microsoft.com/office/drawing/2014/main" id="{107D5CD6-20B2-9833-D615-314C4E3ADE3C}"/>
                  </a:ext>
                </a:extLst>
              </p:cNvPr>
              <p:cNvSpPr txBox="1">
                <a:spLocks noRot="1" noChangeAspect="1" noMove="1" noResize="1" noEditPoints="1" noAdjustHandles="1" noChangeArrowheads="1" noChangeShapeType="1" noTextEdit="1"/>
              </p:cNvSpPr>
              <p:nvPr/>
            </p:nvSpPr>
            <p:spPr>
              <a:xfrm>
                <a:off x="825843" y="3435002"/>
                <a:ext cx="2130007" cy="335476"/>
              </a:xfrm>
              <a:prstGeom prst="rect">
                <a:avLst/>
              </a:prstGeom>
              <a:blipFill>
                <a:blip r:embed="rId7"/>
                <a:stretch>
                  <a:fillRect b="-10714"/>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0015C5E6-1D56-DE42-F442-9C1082287477}"/>
              </a:ext>
            </a:extLst>
          </p:cNvPr>
          <p:cNvSpPr txBox="1"/>
          <p:nvPr/>
        </p:nvSpPr>
        <p:spPr>
          <a:xfrm>
            <a:off x="3243428" y="3493479"/>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(19)</a:t>
            </a:r>
            <a:endParaRPr kumimoji="1" lang="zh-TW" altLang="en-US" sz="1200"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7F8241CA-F8FE-5FF8-3A08-F3E8E7F3B17A}"/>
              </a:ext>
            </a:extLst>
          </p:cNvPr>
          <p:cNvSpPr txBox="1"/>
          <p:nvPr/>
        </p:nvSpPr>
        <p:spPr>
          <a:xfrm>
            <a:off x="3243428" y="2987816"/>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(18)</a:t>
            </a:r>
            <a:endParaRPr kumimoji="1"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文字方塊 13">
                <a:extLst>
                  <a:ext uri="{FF2B5EF4-FFF2-40B4-BE49-F238E27FC236}">
                    <a16:creationId xmlns:a16="http://schemas.microsoft.com/office/drawing/2014/main" id="{F60BCD41-5A40-1958-243B-B62C15C368F1}"/>
                  </a:ext>
                </a:extLst>
              </p:cNvPr>
              <p:cNvSpPr txBox="1"/>
              <p:nvPr/>
            </p:nvSpPr>
            <p:spPr>
              <a:xfrm>
                <a:off x="825843" y="2929339"/>
                <a:ext cx="2311915"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𝐴𝑙𝑙</m:t>
                          </m:r>
                        </m:sub>
                      </m:sSub>
                      <m:r>
                        <a:rPr kumimoji="1" lang="en-US" altLang="zh-TW" b="0" i="1" smtClean="0">
                          <a:latin typeface="Cambria Math" panose="02040503050406030204" pitchFamily="18" charset="0"/>
                        </a:rPr>
                        <m:t>= </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𝑇𝑎𝑟𝑔𝑒𝑡</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𝑁𝑒𝑖𝑔h𝑏𝑜𝑟</m:t>
                          </m:r>
                        </m:sub>
                      </m:sSub>
                    </m:oMath>
                  </m:oMathPara>
                </a14:m>
                <a:endParaRPr kumimoji="1" lang="en-US" altLang="zh-TW" dirty="0"/>
              </a:p>
            </p:txBody>
          </p:sp>
        </mc:Choice>
        <mc:Fallback xmlns="">
          <p:sp>
            <p:nvSpPr>
              <p:cNvPr id="14" name="文字方塊 13">
                <a:extLst>
                  <a:ext uri="{FF2B5EF4-FFF2-40B4-BE49-F238E27FC236}">
                    <a16:creationId xmlns:a16="http://schemas.microsoft.com/office/drawing/2014/main" id="{F60BCD41-5A40-1958-243B-B62C15C368F1}"/>
                  </a:ext>
                </a:extLst>
              </p:cNvPr>
              <p:cNvSpPr txBox="1">
                <a:spLocks noRot="1" noChangeAspect="1" noMove="1" noResize="1" noEditPoints="1" noAdjustHandles="1" noChangeArrowheads="1" noChangeShapeType="1" noTextEdit="1"/>
              </p:cNvSpPr>
              <p:nvPr/>
            </p:nvSpPr>
            <p:spPr>
              <a:xfrm>
                <a:off x="825843" y="2929339"/>
                <a:ext cx="2311915" cy="325282"/>
              </a:xfrm>
              <a:prstGeom prst="rect">
                <a:avLst/>
              </a:prstGeom>
              <a:blipFill>
                <a:blip r:embed="rId8"/>
                <a:stretch>
                  <a:fillRect b="-377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5505455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4910409" y="-7914"/>
            <a:ext cx="892500" cy="561300"/>
          </a:xfrm>
          <a:prstGeom prst="rect">
            <a:avLst/>
          </a:prstGeom>
          <a:solidFill>
            <a:srgbClr val="0070C0">
              <a:alpha val="3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58B4E691-3525-D3A9-2979-DA1D5474455C}"/>
              </a:ext>
            </a:extLst>
          </p:cNvPr>
          <p:cNvSpPr txBox="1"/>
          <p:nvPr/>
        </p:nvSpPr>
        <p:spPr>
          <a:xfrm>
            <a:off x="607925" y="647368"/>
            <a:ext cx="5238307" cy="659155"/>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3.4 </a:t>
            </a:r>
            <a:r>
              <a:rPr lang="zh-TW" altLang="en-US" sz="1400" b="1" dirty="0">
                <a:latin typeface="Times New Roman" panose="02020603050405020304" pitchFamily="18" charset="0"/>
                <a:cs typeface="Times New Roman" panose="02020603050405020304" pitchFamily="18" charset="0"/>
              </a:rPr>
              <a:t>模型</a:t>
            </a:r>
            <a:endParaRPr lang="en-US" altLang="zh-TW" sz="1400" b="1" dirty="0">
              <a:latin typeface="Times New Roman" panose="02020603050405020304" pitchFamily="18" charset="0"/>
              <a:cs typeface="Times New Roman" panose="02020603050405020304" pitchFamily="18" charset="0"/>
            </a:endParaRPr>
          </a:p>
          <a:p>
            <a:pPr>
              <a:lnSpc>
                <a:spcPct val="150000"/>
              </a:lnSpc>
            </a:pPr>
            <a:r>
              <a:rPr lang="en-US" altLang="zh-TW" sz="1200" b="1" dirty="0">
                <a:latin typeface="Times New Roman" panose="02020603050405020304" pitchFamily="18" charset="0"/>
                <a:cs typeface="Times New Roman" panose="02020603050405020304" pitchFamily="18" charset="0"/>
              </a:rPr>
              <a:t>3.4.3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Final Prediction Module</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FPM</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45E29CE6-4D6D-E2AA-D08F-5C44E5859E57}"/>
                  </a:ext>
                </a:extLst>
              </p:cNvPr>
              <p:cNvSpPr txBox="1"/>
              <p:nvPr/>
            </p:nvSpPr>
            <p:spPr>
              <a:xfrm>
                <a:off x="701196" y="1306523"/>
                <a:ext cx="7741608" cy="2901500"/>
              </a:xfrm>
              <a:prstGeom prst="rect">
                <a:avLst/>
              </a:prstGeom>
              <a:noFill/>
            </p:spPr>
            <p:txBody>
              <a:bodyPr wrap="square">
                <a:spAutoFit/>
              </a:bodyPr>
              <a:lstStyle/>
              <a:p>
                <a:pPr algn="just">
                  <a:lnSpc>
                    <a:spcPct val="150000"/>
                  </a:lnSpc>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當在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KLM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獲得第一個預測分數向量 </a:t>
                </a:r>
                <a14:m>
                  <m:oMath xmlns:m="http://schemas.openxmlformats.org/officeDocument/2006/math">
                    <m:sSub>
                      <m:sSubPr>
                        <m:ctrlPr>
                          <a:rPr lang="en-US" altLang="zh-TW" sz="110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以及在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獲得第二個預測分數向量 </a:t>
                </a:r>
                <a14:m>
                  <m:oMath xmlns:m="http://schemas.openxmlformats.org/officeDocument/2006/math">
                    <m:sSub>
                      <m:sSubPr>
                        <m:ctrlP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後，我們則將其進行正規化（</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Normalization</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），並進行加總以獲得 </a:t>
                </a:r>
                <a14:m>
                  <m:oMath xmlns:m="http://schemas.openxmlformats.org/officeDocument/2006/math">
                    <m:sSub>
                      <m:sSubPr>
                        <m:ctrlP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𝑎𝑙𝑙</m:t>
                        </m:r>
                      </m:sub>
                    </m:sSub>
                    <m:r>
                      <a:rPr lang="zh-TW" altLang="en-US"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m:t>
                    </m:r>
                    <m:r>
                      <a:rPr lang="zh-TW" altLang="en-US" sz="110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之後</m:t>
                    </m:r>
                    <m:r>
                      <a:rPr lang="zh-TW" altLang="en-US"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將</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𝑎𝑙𝑙</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進行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Sigmoid</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，以獲得最終的排名分數 </a:t>
                </a:r>
                <a14:m>
                  <m:oMath xmlns:m="http://schemas.openxmlformats.org/officeDocument/2006/math">
                    <m:sSub>
                      <m:sSubPr>
                        <m:ctrlPr>
                          <a:rPr lang="en-US" altLang="zh-TW" sz="11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𝐹</m:t>
                        </m:r>
                      </m:e>
                      <m:sub>
                        <m:r>
                          <a:rPr lang="en-US" altLang="zh-TW" sz="1100"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𝑎𝑙𝑙</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。損失函數部分，我們利用帶有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Logits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的二元交叉熵損失函數（</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BCEWithLogitsLoss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）來衡量模型預測的概率分佈與實際標籤的概率分佈之間的不一致性，以決定模型的最佳參數。在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BCEWithLogitsLoss</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中，將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Sigmoid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函數的計算和交叉熵損失的計算結合在一起，有助於提高數值穩定性，這樣的設計使得在實際應用中更加穩定和高效。</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公式如下所示，對於每個用戶在移除最後一個購物籃後的購物籃序列 </a:t>
                </a:r>
                <a14:m>
                  <m:oMath xmlns:m="http://schemas.openxmlformats.org/officeDocument/2006/math">
                    <m:sSup>
                      <m:sSupPr>
                        <m:ctrlPr>
                          <a:rPr lang="en-US" altLang="zh-TW" sz="1100" i="1">
                            <a:solidFill>
                              <a:schemeClr val="tx1"/>
                            </a:solidFill>
                            <a:latin typeface="Cambria Math" panose="02040503050406030204" pitchFamily="18" charset="0"/>
                          </a:rPr>
                        </m:ctrlPr>
                      </m:sSupPr>
                      <m:e>
                        <m:sSup>
                          <m:sSupPr>
                            <m:ctrlPr>
                              <a:rPr lang="en-US" altLang="zh-TW" sz="1100" i="1">
                                <a:solidFill>
                                  <a:schemeClr val="tx1"/>
                                </a:solidFill>
                                <a:latin typeface="Cambria Math" panose="02040503050406030204" pitchFamily="18" charset="0"/>
                              </a:rPr>
                            </m:ctrlPr>
                          </m:sSupPr>
                          <m:e>
                            <m:r>
                              <a:rPr lang="en-US" altLang="zh-TW" sz="1100">
                                <a:solidFill>
                                  <a:schemeClr val="tx1"/>
                                </a:solidFill>
                                <a:latin typeface="Cambria Math" panose="02040503050406030204" pitchFamily="18" charset="0"/>
                              </a:rPr>
                              <m:t>𝐵</m:t>
                            </m:r>
                          </m:e>
                          <m:sup>
                            <m:r>
                              <a:rPr lang="en-US" altLang="zh-TW" sz="1100">
                                <a:solidFill>
                                  <a:schemeClr val="tx1"/>
                                </a:solidFill>
                                <a:latin typeface="Cambria Math" panose="02040503050406030204" pitchFamily="18" charset="0"/>
                              </a:rPr>
                              <m:t>𝑢</m:t>
                            </m:r>
                          </m:sup>
                        </m:sSup>
                      </m:e>
                      <m:sup>
                        <m:r>
                          <a:rPr lang="en-US" altLang="zh-TW" sz="1100">
                            <a:solidFill>
                              <a:schemeClr val="tx1"/>
                            </a:solidFill>
                            <a:latin typeface="Cambria Math" panose="02040503050406030204" pitchFamily="18" charset="0"/>
                          </a:rPr>
                          <m:t>′</m:t>
                        </m:r>
                      </m:sup>
                    </m:sSup>
                    <m:r>
                      <a:rPr lang="en-US" altLang="zh-TW" sz="1100" dirty="0">
                        <a:solidFill>
                          <a:schemeClr val="tx1"/>
                        </a:solidFill>
                        <a:latin typeface="Cambria Math" panose="02040503050406030204" pitchFamily="18" charset="0"/>
                      </a:rPr>
                      <m:t>={</m:t>
                    </m:r>
                    <m:sSubSup>
                      <m:sSubSupPr>
                        <m:ctrlPr>
                          <a:rPr lang="en-US" altLang="zh-TW" sz="1100" i="1" dirty="0">
                            <a:solidFill>
                              <a:schemeClr val="tx1"/>
                            </a:solidFill>
                            <a:latin typeface="Cambria Math" panose="02040503050406030204" pitchFamily="18" charset="0"/>
                          </a:rPr>
                        </m:ctrlPr>
                      </m:sSubSupPr>
                      <m:e>
                        <m:r>
                          <a:rPr lang="en-US" altLang="zh-TW" sz="1100" dirty="0">
                            <a:solidFill>
                              <a:schemeClr val="tx1"/>
                            </a:solidFill>
                            <a:latin typeface="Cambria Math" panose="02040503050406030204" pitchFamily="18" charset="0"/>
                          </a:rPr>
                          <m:t>𝑏</m:t>
                        </m:r>
                      </m:e>
                      <m:sub>
                        <m:r>
                          <a:rPr lang="en-US" altLang="zh-TW" sz="1100" dirty="0">
                            <a:solidFill>
                              <a:schemeClr val="tx1"/>
                            </a:solidFill>
                            <a:latin typeface="Cambria Math" panose="02040503050406030204" pitchFamily="18" charset="0"/>
                          </a:rPr>
                          <m:t>1</m:t>
                        </m:r>
                      </m:sub>
                      <m:sup>
                        <m:r>
                          <a:rPr lang="en-US" altLang="zh-TW" sz="1100" dirty="0">
                            <a:solidFill>
                              <a:schemeClr val="tx1"/>
                            </a:solidFill>
                            <a:latin typeface="Cambria Math" panose="02040503050406030204" pitchFamily="18" charset="0"/>
                          </a:rPr>
                          <m:t>𝑢</m:t>
                        </m:r>
                      </m:sup>
                    </m:sSubSup>
                    <m:r>
                      <a:rPr lang="en-US" altLang="zh-TW" sz="1100" dirty="0">
                        <a:solidFill>
                          <a:schemeClr val="tx1"/>
                        </a:solidFill>
                        <a:latin typeface="Cambria Math" panose="02040503050406030204" pitchFamily="18" charset="0"/>
                      </a:rPr>
                      <m:t>, </m:t>
                    </m:r>
                    <m:sSubSup>
                      <m:sSubSupPr>
                        <m:ctrlPr>
                          <a:rPr lang="en-US" altLang="zh-TW" sz="1100" i="1" dirty="0">
                            <a:solidFill>
                              <a:schemeClr val="tx1"/>
                            </a:solidFill>
                            <a:latin typeface="Cambria Math" panose="02040503050406030204" pitchFamily="18" charset="0"/>
                          </a:rPr>
                        </m:ctrlPr>
                      </m:sSubSupPr>
                      <m:e>
                        <m:r>
                          <a:rPr lang="en-US" altLang="zh-TW" sz="1100" dirty="0">
                            <a:solidFill>
                              <a:schemeClr val="tx1"/>
                            </a:solidFill>
                            <a:latin typeface="Cambria Math" panose="02040503050406030204" pitchFamily="18" charset="0"/>
                          </a:rPr>
                          <m:t>𝑏</m:t>
                        </m:r>
                      </m:e>
                      <m:sub>
                        <m:r>
                          <a:rPr lang="en-US" altLang="zh-TW" sz="1100" dirty="0">
                            <a:solidFill>
                              <a:schemeClr val="tx1"/>
                            </a:solidFill>
                            <a:latin typeface="Cambria Math" panose="02040503050406030204" pitchFamily="18" charset="0"/>
                          </a:rPr>
                          <m:t>2</m:t>
                        </m:r>
                      </m:sub>
                      <m:sup>
                        <m:r>
                          <a:rPr lang="en-US" altLang="zh-TW" sz="1100" dirty="0">
                            <a:solidFill>
                              <a:schemeClr val="tx1"/>
                            </a:solidFill>
                            <a:latin typeface="Cambria Math" panose="02040503050406030204" pitchFamily="18" charset="0"/>
                          </a:rPr>
                          <m:t>𝑢</m:t>
                        </m:r>
                      </m:sup>
                    </m:sSubSup>
                    <m:r>
                      <a:rPr lang="en-US" altLang="zh-TW" sz="1100" dirty="0">
                        <a:solidFill>
                          <a:schemeClr val="tx1"/>
                        </a:solidFill>
                        <a:latin typeface="Cambria Math" panose="02040503050406030204" pitchFamily="18" charset="0"/>
                      </a:rPr>
                      <m:t>, …,</m:t>
                    </m:r>
                    <m:sSubSup>
                      <m:sSubSupPr>
                        <m:ctrlPr>
                          <a:rPr lang="en-US" altLang="zh-TW" sz="1100" i="1" dirty="0">
                            <a:solidFill>
                              <a:schemeClr val="tx1"/>
                            </a:solidFill>
                            <a:latin typeface="Cambria Math" panose="02040503050406030204" pitchFamily="18" charset="0"/>
                          </a:rPr>
                        </m:ctrlPr>
                      </m:sSubSupPr>
                      <m:e>
                        <m:r>
                          <a:rPr lang="en-US" altLang="zh-TW" sz="1100" dirty="0">
                            <a:solidFill>
                              <a:schemeClr val="tx1"/>
                            </a:solidFill>
                            <a:latin typeface="Cambria Math" panose="02040503050406030204" pitchFamily="18" charset="0"/>
                          </a:rPr>
                          <m:t>𝑏</m:t>
                        </m:r>
                      </m:e>
                      <m:sub>
                        <m:r>
                          <a:rPr lang="en-US" altLang="zh-TW" sz="1100" dirty="0">
                            <a:solidFill>
                              <a:schemeClr val="tx1"/>
                            </a:solidFill>
                            <a:latin typeface="Cambria Math" panose="02040503050406030204" pitchFamily="18" charset="0"/>
                          </a:rPr>
                          <m:t>𝑗</m:t>
                        </m:r>
                      </m:sub>
                      <m:sup>
                        <m:r>
                          <a:rPr lang="en-US" altLang="zh-TW" sz="1100" dirty="0">
                            <a:solidFill>
                              <a:schemeClr val="tx1"/>
                            </a:solidFill>
                            <a:latin typeface="Cambria Math" panose="02040503050406030204" pitchFamily="18" charset="0"/>
                          </a:rPr>
                          <m:t>𝑢</m:t>
                        </m:r>
                      </m:sup>
                    </m:sSubSup>
                    <m:r>
                      <a:rPr lang="en-US" altLang="zh-TW" sz="1100" dirty="0">
                        <a:solidFill>
                          <a:schemeClr val="tx1"/>
                        </a:solidFill>
                        <a:latin typeface="Cambria Math" panose="02040503050406030204" pitchFamily="18" charset="0"/>
                      </a:rPr>
                      <m:t> ,… ,</m:t>
                    </m:r>
                    <m:sSubSup>
                      <m:sSubSupPr>
                        <m:ctrlPr>
                          <a:rPr lang="en-US" altLang="zh-TW" sz="1100" i="1" dirty="0">
                            <a:solidFill>
                              <a:schemeClr val="tx1"/>
                            </a:solidFill>
                            <a:latin typeface="Cambria Math" panose="02040503050406030204" pitchFamily="18" charset="0"/>
                          </a:rPr>
                        </m:ctrlPr>
                      </m:sSubSupPr>
                      <m:e>
                        <m:r>
                          <a:rPr lang="en-US" altLang="zh-TW" sz="1100" dirty="0">
                            <a:solidFill>
                              <a:schemeClr val="tx1"/>
                            </a:solidFill>
                            <a:latin typeface="Cambria Math" panose="02040503050406030204" pitchFamily="18" charset="0"/>
                          </a:rPr>
                          <m:t>𝑏</m:t>
                        </m:r>
                      </m:e>
                      <m:sub>
                        <m:r>
                          <a:rPr lang="en-US" altLang="zh-TW" sz="1100" dirty="0">
                            <a:solidFill>
                              <a:schemeClr val="tx1"/>
                            </a:solidFill>
                            <a:latin typeface="Cambria Math" panose="02040503050406030204" pitchFamily="18" charset="0"/>
                          </a:rPr>
                          <m:t>𝑡</m:t>
                        </m:r>
                        <m:r>
                          <a:rPr lang="en-US" altLang="zh-TW" sz="1100" dirty="0">
                            <a:solidFill>
                              <a:schemeClr val="tx1"/>
                            </a:solidFill>
                            <a:latin typeface="Cambria Math" panose="02040503050406030204" pitchFamily="18" charset="0"/>
                          </a:rPr>
                          <m:t>−1</m:t>
                        </m:r>
                      </m:sub>
                      <m:sup>
                        <m:r>
                          <a:rPr lang="en-US" altLang="zh-TW" sz="1100" dirty="0">
                            <a:solidFill>
                              <a:schemeClr val="tx1"/>
                            </a:solidFill>
                            <a:latin typeface="Cambria Math" panose="02040503050406030204" pitchFamily="18" charset="0"/>
                          </a:rPr>
                          <m:t>𝑢</m:t>
                        </m:r>
                      </m:sup>
                    </m:sSubSup>
                    <m:r>
                      <a:rPr lang="en-US" altLang="zh-TW" sz="1100" dirty="0">
                        <a:solidFill>
                          <a:schemeClr val="tx1"/>
                        </a:solidFill>
                        <a:latin typeface="Cambria Math" panose="02040503050406030204" pitchFamily="18" charset="0"/>
                      </a:rPr>
                      <m:t>}</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中，我們將預測每個項目</a:t>
                </a:r>
                <a14:m>
                  <m:oMath xmlns:m="http://schemas.openxmlformats.org/officeDocument/2006/math">
                    <m:r>
                      <a:rPr lang="zh-TW" altLang="en-US" sz="11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r>
                      <a:rPr lang="en-US" altLang="zh-TW" sz="1100" i="1" dirty="0" err="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𝑖</m:t>
                    </m:r>
                    <m:r>
                      <a:rPr lang="en-US" altLang="zh-TW" sz="11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出現在用戶</a:t>
                </a:r>
                <a14:m>
                  <m:oMath xmlns:m="http://schemas.openxmlformats.org/officeDocument/2006/math">
                    <m:r>
                      <a:rPr lang="en-US" altLang="zh-TW" sz="11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r>
                      <a:rPr lang="en-US" altLang="zh-TW" sz="11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r>
                      <a:rPr lang="en-US" altLang="zh-TW" sz="11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r>
                      <a:rPr lang="en-US" altLang="zh-TW" sz="1100"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下個購物籃 </a:t>
                </a:r>
                <a14:m>
                  <m:oMath xmlns:m="http://schemas.openxmlformats.org/officeDocument/2006/math">
                    <m:sSubSup>
                      <m:sSubSupPr>
                        <m:ctrlPr>
                          <a:rPr lang="en-US" altLang="zh-TW" sz="1100" i="1" dirty="0">
                            <a:solidFill>
                              <a:schemeClr val="tx1"/>
                            </a:solidFill>
                            <a:latin typeface="Cambria Math" panose="02040503050406030204" pitchFamily="18" charset="0"/>
                          </a:rPr>
                        </m:ctrlPr>
                      </m:sSubSupPr>
                      <m:e>
                        <m:r>
                          <a:rPr lang="en-US" altLang="zh-TW" sz="1100" dirty="0">
                            <a:solidFill>
                              <a:schemeClr val="tx1"/>
                            </a:solidFill>
                            <a:latin typeface="Cambria Math" panose="02040503050406030204" pitchFamily="18" charset="0"/>
                          </a:rPr>
                          <m:t>𝑏</m:t>
                        </m:r>
                      </m:e>
                      <m:sub>
                        <m:r>
                          <a:rPr lang="en-US" altLang="zh-TW" sz="1100" dirty="0">
                            <a:solidFill>
                              <a:schemeClr val="tx1"/>
                            </a:solidFill>
                            <a:latin typeface="Cambria Math" panose="02040503050406030204" pitchFamily="18" charset="0"/>
                          </a:rPr>
                          <m:t>𝑡</m:t>
                        </m:r>
                      </m:sub>
                      <m:sup>
                        <m:r>
                          <a:rPr lang="en-US" altLang="zh-TW" sz="1100" dirty="0">
                            <a:solidFill>
                              <a:schemeClr val="tx1"/>
                            </a:solidFill>
                            <a:latin typeface="Cambria Math" panose="02040503050406030204" pitchFamily="18" charset="0"/>
                          </a:rPr>
                          <m:t>𝑢</m:t>
                        </m:r>
                      </m:sup>
                    </m:sSubSup>
                    <m:r>
                      <a:rPr lang="en-US" altLang="zh-TW" sz="1100" dirty="0">
                        <a:solidFill>
                          <a:schemeClr val="tx1"/>
                        </a:solidFill>
                        <a:latin typeface="Cambria Math" panose="02040503050406030204" pitchFamily="18" charset="0"/>
                      </a:rPr>
                      <m:t> </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的機率 </a:t>
                </a:r>
                <a14:m>
                  <m:oMath xmlns:m="http://schemas.openxmlformats.org/officeDocument/2006/math">
                    <m:acc>
                      <m:accPr>
                        <m:chr m:val="̂"/>
                        <m:ctrlPr>
                          <a:rPr lang="en-US" altLang="zh-TW" sz="1100" i="1">
                            <a:solidFill>
                              <a:schemeClr val="tx1"/>
                            </a:solidFill>
                            <a:latin typeface="Cambria Math" panose="02040503050406030204" pitchFamily="18" charset="0"/>
                            <a:ea typeface="標楷體" panose="03000509000000000000" pitchFamily="65" charset="-120"/>
                            <a:cs typeface="Times New Roman" panose="02020603050405020304" pitchFamily="18" charset="0"/>
                          </a:rPr>
                        </m:ctrlPr>
                      </m:accPr>
                      <m:e>
                        <m:r>
                          <a:rPr lang="en-US" altLang="zh-TW" sz="1100" i="1">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𝑦</m:t>
                        </m:r>
                      </m:e>
                    </m:acc>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，而目標則是最小化該函數，也就是讓模型預測的項目機率 </a:t>
                </a:r>
                <a14:m>
                  <m:oMath xmlns:m="http://schemas.openxmlformats.org/officeDocument/2006/math">
                    <m:acc>
                      <m:accPr>
                        <m:chr m:val="̂"/>
                        <m:ctrlPr>
                          <a:rPr lang="en-US" altLang="zh-TW" sz="1100" i="1">
                            <a:solidFill>
                              <a:schemeClr val="tx1"/>
                            </a:solidFill>
                            <a:latin typeface="Cambria Math" panose="02040503050406030204" pitchFamily="18" charset="0"/>
                            <a:ea typeface="標楷體" panose="03000509000000000000" pitchFamily="65" charset="-120"/>
                            <a:cs typeface="Times New Roman" panose="02020603050405020304" pitchFamily="18" charset="0"/>
                          </a:rPr>
                        </m:ctrlPr>
                      </m:accPr>
                      <m:e>
                        <m:r>
                          <a:rPr lang="en-US" altLang="zh-TW" sz="1100" i="1">
                            <a:solidFill>
                              <a:schemeClr val="tx1"/>
                            </a:solidFill>
                            <a:latin typeface="Cambria Math" panose="02040503050406030204" pitchFamily="18" charset="0"/>
                            <a:ea typeface="標楷體" panose="03000509000000000000" pitchFamily="65" charset="-120"/>
                            <a:cs typeface="Times New Roman" panose="02020603050405020304" pitchFamily="18" charset="0"/>
                          </a:rPr>
                          <m:t>𝑦</m:t>
                        </m:r>
                      </m:e>
                    </m:acc>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盡可能接近實際標籤</a:t>
                </a:r>
                <a14:m>
                  <m:oMath xmlns:m="http://schemas.openxmlformats.org/officeDocument/2006/math">
                    <m:r>
                      <a:rPr lang="zh-TW" altLang="en-US" sz="1100">
                        <a:solidFill>
                          <a:schemeClr val="tx1"/>
                        </a:solidFill>
                        <a:latin typeface="Cambria Math" panose="02040503050406030204" pitchFamily="18" charset="0"/>
                        <a:ea typeface="Cambria Math" panose="02040503050406030204" pitchFamily="18" charset="0"/>
                      </a:rPr>
                      <m:t> </m:t>
                    </m:r>
                    <m:sSub>
                      <m:sSubPr>
                        <m:ctrlPr>
                          <a:rPr lang="en-US" altLang="zh-TW" sz="1100" i="1">
                            <a:solidFill>
                              <a:schemeClr val="tx1"/>
                            </a:solidFill>
                            <a:latin typeface="Cambria Math" panose="02040503050406030204" pitchFamily="18" charset="0"/>
                            <a:ea typeface="Cambria Math" panose="02040503050406030204" pitchFamily="18" charset="0"/>
                          </a:rPr>
                        </m:ctrlPr>
                      </m:sSubPr>
                      <m:e>
                        <m:r>
                          <a:rPr lang="en-US" altLang="zh-TW" sz="1100" i="1">
                            <a:solidFill>
                              <a:schemeClr val="tx1"/>
                            </a:solidFill>
                            <a:latin typeface="Cambria Math" panose="02040503050406030204" pitchFamily="18" charset="0"/>
                            <a:ea typeface="Cambria Math" panose="02040503050406030204" pitchFamily="18" charset="0"/>
                          </a:rPr>
                          <m:t>𝑦</m:t>
                        </m:r>
                      </m:e>
                      <m:sub>
                        <m:r>
                          <a:rPr lang="en-US" altLang="zh-TW" sz="1100" i="1">
                            <a:solidFill>
                              <a:schemeClr val="tx1"/>
                            </a:solidFill>
                            <a:latin typeface="Cambria Math" panose="02040503050406030204" pitchFamily="18" charset="0"/>
                            <a:ea typeface="Cambria Math" panose="02040503050406030204" pitchFamily="18" charset="0"/>
                          </a:rPr>
                          <m:t>𝑖</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。其中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為項目總數，</a:t>
                </a:r>
                <a14:m>
                  <m:oMath xmlns:m="http://schemas.openxmlformats.org/officeDocument/2006/math">
                    <m:sSub>
                      <m:sSubPr>
                        <m:ctrlPr>
                          <a:rPr lang="en-US" altLang="zh-TW" sz="1100" i="1">
                            <a:solidFill>
                              <a:schemeClr val="tx1"/>
                            </a:solidFill>
                            <a:latin typeface="Cambria Math" panose="02040503050406030204" pitchFamily="18" charset="0"/>
                            <a:ea typeface="Cambria Math" panose="02040503050406030204" pitchFamily="18" charset="0"/>
                          </a:rPr>
                        </m:ctrlPr>
                      </m:sSubPr>
                      <m:e>
                        <m:r>
                          <a:rPr lang="en-US" altLang="zh-TW" sz="1100" i="1">
                            <a:solidFill>
                              <a:schemeClr val="tx1"/>
                            </a:solidFill>
                            <a:latin typeface="Cambria Math" panose="02040503050406030204" pitchFamily="18" charset="0"/>
                            <a:ea typeface="Cambria Math" panose="02040503050406030204" pitchFamily="18" charset="0"/>
                          </a:rPr>
                          <m:t>𝑦</m:t>
                        </m:r>
                      </m:e>
                      <m:sub>
                        <m:r>
                          <a:rPr lang="en-US" altLang="zh-TW" sz="1100" i="1">
                            <a:solidFill>
                              <a:schemeClr val="tx1"/>
                            </a:solidFill>
                            <a:latin typeface="Cambria Math" panose="02040503050406030204" pitchFamily="18" charset="0"/>
                            <a:ea typeface="Cambria Math" panose="02040503050406030204" pitchFamily="18" charset="0"/>
                          </a:rPr>
                          <m:t>𝑖</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表示第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個項目是否存在於下個購物籃中的真實標籤，其值為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或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。若 </a:t>
                </a:r>
                <a14:m>
                  <m:oMath xmlns:m="http://schemas.openxmlformats.org/officeDocument/2006/math">
                    <m:sSub>
                      <m:sSubPr>
                        <m:ctrlPr>
                          <a:rPr lang="en-US" altLang="zh-TW" sz="1100" i="1">
                            <a:solidFill>
                              <a:schemeClr val="tx1"/>
                            </a:solidFill>
                            <a:latin typeface="Cambria Math" panose="02040503050406030204" pitchFamily="18" charset="0"/>
                            <a:ea typeface="Cambria Math" panose="02040503050406030204" pitchFamily="18" charset="0"/>
                          </a:rPr>
                        </m:ctrlPr>
                      </m:sSubPr>
                      <m:e>
                        <m:r>
                          <a:rPr lang="en-US" altLang="zh-TW" sz="1100" i="1">
                            <a:solidFill>
                              <a:schemeClr val="tx1"/>
                            </a:solidFill>
                            <a:latin typeface="Cambria Math" panose="02040503050406030204" pitchFamily="18" charset="0"/>
                            <a:ea typeface="Cambria Math" panose="02040503050406030204" pitchFamily="18" charset="0"/>
                          </a:rPr>
                          <m:t>𝑦</m:t>
                        </m:r>
                      </m:e>
                      <m:sub>
                        <m:r>
                          <a:rPr lang="en-US" altLang="zh-TW" sz="1100" i="1">
                            <a:solidFill>
                              <a:schemeClr val="tx1"/>
                            </a:solidFill>
                            <a:latin typeface="Cambria Math" panose="02040503050406030204" pitchFamily="18" charset="0"/>
                            <a:ea typeface="Cambria Math" panose="02040503050406030204" pitchFamily="18" charset="0"/>
                          </a:rPr>
                          <m:t>𝑖</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，表示第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個項目不在下一個購物籃中；若 </a:t>
                </a:r>
                <a14:m>
                  <m:oMath xmlns:m="http://schemas.openxmlformats.org/officeDocument/2006/math">
                    <m:sSub>
                      <m:sSubPr>
                        <m:ctrlPr>
                          <a:rPr lang="en-US" altLang="zh-TW" sz="1100" i="1">
                            <a:solidFill>
                              <a:schemeClr val="tx1"/>
                            </a:solidFill>
                            <a:latin typeface="Cambria Math" panose="02040503050406030204" pitchFamily="18" charset="0"/>
                            <a:ea typeface="Cambria Math" panose="02040503050406030204" pitchFamily="18" charset="0"/>
                          </a:rPr>
                        </m:ctrlPr>
                      </m:sSubPr>
                      <m:e>
                        <m:r>
                          <a:rPr lang="en-US" altLang="zh-TW" sz="1100" i="1">
                            <a:solidFill>
                              <a:schemeClr val="tx1"/>
                            </a:solidFill>
                            <a:latin typeface="Cambria Math" panose="02040503050406030204" pitchFamily="18" charset="0"/>
                            <a:ea typeface="Cambria Math" panose="02040503050406030204" pitchFamily="18" charset="0"/>
                          </a:rPr>
                          <m:t>𝑦</m:t>
                        </m:r>
                      </m:e>
                      <m:sub>
                        <m:r>
                          <a:rPr lang="en-US" altLang="zh-TW" sz="1100" i="1">
                            <a:solidFill>
                              <a:schemeClr val="tx1"/>
                            </a:solidFill>
                            <a:latin typeface="Cambria Math" panose="02040503050406030204" pitchFamily="18" charset="0"/>
                            <a:ea typeface="Cambria Math" panose="02040503050406030204" pitchFamily="18" charset="0"/>
                          </a:rPr>
                          <m:t>𝑖</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，則表示其出現在下一個購物籃中。而 </a:t>
                </a:r>
                <a14:m>
                  <m:oMath xmlns:m="http://schemas.openxmlformats.org/officeDocument/2006/math">
                    <m:sSub>
                      <m:sSubPr>
                        <m:ctrlPr>
                          <a:rPr lang="en-US" altLang="zh-TW" sz="1100" i="1">
                            <a:latin typeface="Cambria Math" panose="02040503050406030204" pitchFamily="18" charset="0"/>
                            <a:ea typeface="Cambria Math" panose="02040503050406030204" pitchFamily="18" charset="0"/>
                          </a:rPr>
                        </m:ctrlPr>
                      </m:sSubPr>
                      <m:e>
                        <m:acc>
                          <m:accPr>
                            <m:chr m:val="̂"/>
                            <m:ctrlPr>
                              <a:rPr lang="en-US" altLang="zh-TW" sz="1100" i="1">
                                <a:latin typeface="Cambria Math" panose="02040503050406030204" pitchFamily="18" charset="0"/>
                              </a:rPr>
                            </m:ctrlPr>
                          </m:accPr>
                          <m:e>
                            <m:r>
                              <m:rPr>
                                <m:sty m:val="p"/>
                              </m:rPr>
                              <a:rPr lang="en-US" altLang="zh-TW" sz="1100" i="1">
                                <a:latin typeface="Cambria Math" panose="02040503050406030204" pitchFamily="18" charset="0"/>
                              </a:rPr>
                              <m:t>y</m:t>
                            </m:r>
                          </m:e>
                        </m:acc>
                      </m:e>
                      <m:sub>
                        <m:r>
                          <a:rPr lang="en-US" altLang="zh-TW" sz="1100" i="1">
                            <a:latin typeface="Cambria Math" panose="02040503050406030204" pitchFamily="18" charset="0"/>
                            <a:ea typeface="Cambria Math" panose="02040503050406030204" pitchFamily="18" charset="0"/>
                          </a:rPr>
                          <m:t>𝑖</m:t>
                        </m:r>
                      </m:sub>
                    </m:sSub>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則是模型對第 𝑖</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個項目的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logits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輸出。</a:t>
                </a:r>
                <a14:m>
                  <m:oMath xmlns:m="http://schemas.openxmlformats.org/officeDocument/2006/math">
                    <m:r>
                      <a:rPr lang="zh-TW" altLang="en-US" sz="1100" i="1">
                        <a:latin typeface="Cambria Math" panose="02040503050406030204" pitchFamily="18" charset="0"/>
                        <a:ea typeface="Cambria Math" panose="02040503050406030204" pitchFamily="18" charset="0"/>
                      </a:rPr>
                      <m:t>𝜎</m:t>
                    </m:r>
                  </m:oMath>
                </a14:m>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則表示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Sigmoid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激活函數。</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45E29CE6-4D6D-E2AA-D08F-5C44E5859E57}"/>
                  </a:ext>
                </a:extLst>
              </p:cNvPr>
              <p:cNvSpPr txBox="1">
                <a:spLocks noRot="1" noChangeAspect="1" noMove="1" noResize="1" noEditPoints="1" noAdjustHandles="1" noChangeArrowheads="1" noChangeShapeType="1" noTextEdit="1"/>
              </p:cNvSpPr>
              <p:nvPr/>
            </p:nvSpPr>
            <p:spPr>
              <a:xfrm>
                <a:off x="701196" y="1306523"/>
                <a:ext cx="7741608" cy="2901500"/>
              </a:xfrm>
              <a:prstGeom prst="rect">
                <a:avLst/>
              </a:prstGeom>
              <a:blipFill>
                <a:blip r:embed="rId6"/>
                <a:stretch>
                  <a:fillRect/>
                </a:stretch>
              </a:blipFill>
            </p:spPr>
            <p:txBody>
              <a:bodyPr/>
              <a:lstStyle/>
              <a:p>
                <a:r>
                  <a:rPr lang="zh-TW" altLang="en-US">
                    <a:noFill/>
                  </a:rPr>
                  <a:t> </a:t>
                </a:r>
              </a:p>
            </p:txBody>
          </p:sp>
        </mc:Fallback>
      </mc:AlternateContent>
      <p:sp>
        <p:nvSpPr>
          <p:cNvPr id="4" name="文字方塊 3">
            <a:extLst>
              <a:ext uri="{FF2B5EF4-FFF2-40B4-BE49-F238E27FC236}">
                <a16:creationId xmlns:a16="http://schemas.microsoft.com/office/drawing/2014/main" id="{6D716571-2C19-D53B-44AB-44983C4861E0}"/>
              </a:ext>
            </a:extLst>
          </p:cNvPr>
          <p:cNvSpPr txBox="1"/>
          <p:nvPr/>
        </p:nvSpPr>
        <p:spPr>
          <a:xfrm>
            <a:off x="4302779" y="4264260"/>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(20)</a:t>
            </a:r>
            <a:endParaRPr kumimoji="1" lang="zh-TW" altLang="en-US" sz="1050" dirty="0">
              <a:latin typeface="Times New Roman" panose="02020603050405020304" pitchFamily="18" charset="0"/>
              <a:cs typeface="Times New Roman" panose="02020603050405020304" pitchFamily="18" charset="0"/>
            </a:endParaRPr>
          </a:p>
        </p:txBody>
      </p:sp>
      <p:sp>
        <p:nvSpPr>
          <p:cNvPr id="13" name="文字方塊 12">
            <a:extLst>
              <a:ext uri="{FF2B5EF4-FFF2-40B4-BE49-F238E27FC236}">
                <a16:creationId xmlns:a16="http://schemas.microsoft.com/office/drawing/2014/main" id="{52640B42-2F75-5196-8759-09F0651C276E}"/>
              </a:ext>
            </a:extLst>
          </p:cNvPr>
          <p:cNvSpPr txBox="1"/>
          <p:nvPr/>
        </p:nvSpPr>
        <p:spPr>
          <a:xfrm>
            <a:off x="8045813" y="4264223"/>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(22)</a:t>
            </a:r>
            <a:endParaRPr kumimoji="1" lang="zh-TW"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5E58A6F4-CEA5-4276-9F82-92FE5C155EFE}"/>
                  </a:ext>
                </a:extLst>
              </p:cNvPr>
              <p:cNvSpPr txBox="1"/>
              <p:nvPr/>
            </p:nvSpPr>
            <p:spPr>
              <a:xfrm>
                <a:off x="779957" y="3944671"/>
                <a:ext cx="3609001" cy="475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100" i="1" smtClean="0">
                          <a:latin typeface="Cambria Math" panose="02040503050406030204" pitchFamily="18" charset="0"/>
                          <a:ea typeface="Cambria Math" panose="02040503050406030204" pitchFamily="18" charset="0"/>
                        </a:rPr>
                        <m:t>ℒ</m:t>
                      </m:r>
                      <m:d>
                        <m:dPr>
                          <m:ctrlPr>
                            <a:rPr lang="en-US" altLang="zh-TW" sz="1100" i="1">
                              <a:latin typeface="Cambria Math" panose="02040503050406030204" pitchFamily="18" charset="0"/>
                              <a:ea typeface="Cambria Math" panose="02040503050406030204" pitchFamily="18" charset="0"/>
                            </a:rPr>
                          </m:ctrlPr>
                        </m:dPr>
                        <m:e>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e>
                      </m:d>
                      <m:r>
                        <a:rPr lang="en-US" altLang="zh-TW" sz="1100" b="0" i="1" smtClean="0">
                          <a:latin typeface="Cambria Math" panose="02040503050406030204" pitchFamily="18" charset="0"/>
                          <a:ea typeface="Cambria Math" panose="02040503050406030204" pitchFamily="18" charset="0"/>
                        </a:rPr>
                        <m:t>=−</m:t>
                      </m:r>
                      <m:f>
                        <m:fPr>
                          <m:ctrlPr>
                            <a:rPr lang="en-US" altLang="zh-TW" sz="1100" b="0" i="1" smtClean="0">
                              <a:latin typeface="Cambria Math" panose="02040503050406030204" pitchFamily="18" charset="0"/>
                              <a:ea typeface="Cambria Math" panose="02040503050406030204" pitchFamily="18" charset="0"/>
                            </a:rPr>
                          </m:ctrlPr>
                        </m:fPr>
                        <m:num>
                          <m:r>
                            <a:rPr lang="en-US" altLang="zh-TW" sz="1100" b="0" i="1" smtClean="0">
                              <a:latin typeface="Cambria Math" panose="02040503050406030204" pitchFamily="18" charset="0"/>
                              <a:ea typeface="Cambria Math" panose="02040503050406030204" pitchFamily="18" charset="0"/>
                            </a:rPr>
                            <m:t>1</m:t>
                          </m:r>
                        </m:num>
                        <m:den>
                          <m:r>
                            <a:rPr lang="en-US" altLang="zh-TW" sz="1100" b="0" i="1" smtClean="0">
                              <a:latin typeface="Cambria Math" panose="02040503050406030204" pitchFamily="18" charset="0"/>
                              <a:ea typeface="Cambria Math" panose="02040503050406030204" pitchFamily="18" charset="0"/>
                            </a:rPr>
                            <m:t>𝑁</m:t>
                          </m:r>
                        </m:den>
                      </m:f>
                      <m:nary>
                        <m:naryPr>
                          <m:chr m:val="∑"/>
                          <m:ctrlPr>
                            <a:rPr lang="en-US" altLang="zh-TW" sz="1100" b="0" i="1" smtClean="0">
                              <a:latin typeface="Cambria Math" panose="02040503050406030204" pitchFamily="18" charset="0"/>
                              <a:ea typeface="Cambria Math" panose="02040503050406030204" pitchFamily="18" charset="0"/>
                            </a:rPr>
                          </m:ctrlPr>
                        </m:naryPr>
                        <m:sub>
                          <m:r>
                            <m:rPr>
                              <m:brk m:alnAt="23"/>
                            </m:rPr>
                            <a:rPr lang="en-US" altLang="zh-TW" sz="1100" b="0" i="1" smtClean="0">
                              <a:latin typeface="Cambria Math" panose="02040503050406030204" pitchFamily="18" charset="0"/>
                              <a:ea typeface="Cambria Math" panose="02040503050406030204" pitchFamily="18" charset="0"/>
                            </a:rPr>
                            <m:t>𝑖</m:t>
                          </m:r>
                          <m:r>
                            <a:rPr lang="en-US" altLang="zh-TW" sz="1100" b="0" i="1" smtClean="0">
                              <a:latin typeface="Cambria Math" panose="02040503050406030204" pitchFamily="18" charset="0"/>
                              <a:ea typeface="Cambria Math" panose="02040503050406030204" pitchFamily="18" charset="0"/>
                            </a:rPr>
                            <m:t>=1</m:t>
                          </m:r>
                        </m:sub>
                        <m:sup>
                          <m:r>
                            <a:rPr lang="en-US" altLang="zh-TW" sz="1100" b="0" i="1" smtClean="0">
                              <a:latin typeface="Cambria Math" panose="02040503050406030204" pitchFamily="18" charset="0"/>
                              <a:ea typeface="Cambria Math" panose="02040503050406030204" pitchFamily="18" charset="0"/>
                            </a:rPr>
                            <m:t>𝑁</m:t>
                          </m:r>
                        </m:sup>
                        <m:e>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m:t>
                              </m:r>
                              <m:r>
                                <a:rPr lang="en-US" altLang="zh-TW" sz="1100" b="0" i="1" smtClean="0">
                                  <a:latin typeface="Cambria Math" panose="02040503050406030204" pitchFamily="18" charset="0"/>
                                  <a:ea typeface="Cambria Math" panose="02040503050406030204" pitchFamily="18" charset="0"/>
                                </a:rPr>
                                <m:t>𝑦</m:t>
                              </m:r>
                            </m:e>
                            <m:sub>
                              <m:r>
                                <a:rPr lang="en-US" altLang="zh-TW" sz="1100" b="0" i="1" smtClean="0">
                                  <a:latin typeface="Cambria Math" panose="02040503050406030204" pitchFamily="18" charset="0"/>
                                  <a:ea typeface="Cambria Math" panose="02040503050406030204" pitchFamily="18" charset="0"/>
                                </a:rPr>
                                <m:t>𝑖</m:t>
                              </m:r>
                            </m:sub>
                          </m:sSub>
                        </m:e>
                      </m:nary>
                      <m:r>
                        <a:rPr lang="en-US" altLang="zh-TW" sz="1100" i="1" smtClean="0">
                          <a:latin typeface="Cambria Math" panose="02040503050406030204" pitchFamily="18" charset="0"/>
                          <a:ea typeface="Cambria Math" panose="02040503050406030204" pitchFamily="18" charset="0"/>
                        </a:rPr>
                        <m:t>⋅</m:t>
                      </m:r>
                      <m:func>
                        <m:funcPr>
                          <m:ctrlPr>
                            <a:rPr lang="en-US" altLang="zh-TW" sz="1100" i="1" smtClean="0">
                              <a:latin typeface="Cambria Math" panose="02040503050406030204" pitchFamily="18" charset="0"/>
                              <a:ea typeface="Cambria Math" panose="02040503050406030204" pitchFamily="18" charset="0"/>
                            </a:rPr>
                          </m:ctrlPr>
                        </m:funcPr>
                        <m:fName>
                          <m:r>
                            <m:rPr>
                              <m:sty m:val="p"/>
                            </m:rPr>
                            <a:rPr lang="en-US" altLang="zh-TW" sz="1100" i="0" smtClean="0">
                              <a:latin typeface="Cambria Math" panose="02040503050406030204" pitchFamily="18" charset="0"/>
                              <a:ea typeface="Cambria Math" panose="02040503050406030204" pitchFamily="18" charset="0"/>
                            </a:rPr>
                            <m:t>log</m:t>
                          </m:r>
                        </m:fName>
                        <m:e>
                          <m:d>
                            <m:dPr>
                              <m:ctrlPr>
                                <a:rPr lang="en-US" altLang="zh-TW" sz="1100" b="0" i="1" smtClean="0">
                                  <a:latin typeface="Cambria Math" panose="02040503050406030204" pitchFamily="18" charset="0"/>
                                  <a:ea typeface="Cambria Math" panose="02040503050406030204" pitchFamily="18" charset="0"/>
                                </a:rPr>
                              </m:ctrlPr>
                            </m:dPr>
                            <m:e>
                              <m:r>
                                <a:rPr lang="zh-TW" altLang="en-US" sz="1100" b="0" i="1" smtClean="0">
                                  <a:latin typeface="Cambria Math" panose="02040503050406030204" pitchFamily="18" charset="0"/>
                                  <a:ea typeface="Cambria Math" panose="02040503050406030204" pitchFamily="18" charset="0"/>
                                </a:rPr>
                                <m:t>𝜎</m:t>
                              </m:r>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acc>
                                    <m:accPr>
                                      <m:chr m:val="̂"/>
                                      <m:ctrlPr>
                                        <a:rPr lang="en-US" altLang="zh-TW" sz="1100" i="1">
                                          <a:latin typeface="Cambria Math" panose="02040503050406030204" pitchFamily="18" charset="0"/>
                                        </a:rPr>
                                      </m:ctrlPr>
                                    </m:accPr>
                                    <m:e>
                                      <m:r>
                                        <m:rPr>
                                          <m:sty m:val="p"/>
                                        </m:rPr>
                                        <a:rPr lang="en-US" altLang="zh-TW" sz="1100" i="1">
                                          <a:latin typeface="Cambria Math" panose="02040503050406030204" pitchFamily="18" charset="0"/>
                                        </a:rPr>
                                        <m:t>y</m:t>
                                      </m:r>
                                    </m:e>
                                  </m:acc>
                                </m:e>
                                <m:sub>
                                  <m:r>
                                    <a:rPr lang="en-US" altLang="zh-TW" sz="1100" i="1">
                                      <a:latin typeface="Cambria Math" panose="02040503050406030204" pitchFamily="18" charset="0"/>
                                      <a:ea typeface="Cambria Math" panose="02040503050406030204" pitchFamily="18" charset="0"/>
                                    </a:rPr>
                                    <m:t>𝑖</m:t>
                                  </m:r>
                                </m:sub>
                              </m:sSub>
                              <m:r>
                                <a:rPr lang="en-US" altLang="zh-TW" sz="1100" i="1">
                                  <a:latin typeface="Cambria Math" panose="02040503050406030204" pitchFamily="18" charset="0"/>
                                  <a:ea typeface="Cambria Math" panose="02040503050406030204" pitchFamily="18" charset="0"/>
                                </a:rPr>
                                <m:t>)</m:t>
                              </m:r>
                            </m:e>
                          </m:d>
                        </m:e>
                      </m:func>
                      <m:r>
                        <a:rPr lang="en-US" altLang="zh-TW" sz="1100" b="0" i="1" smtClean="0">
                          <a:latin typeface="Cambria Math" panose="02040503050406030204" pitchFamily="18" charset="0"/>
                          <a:ea typeface="Cambria Math" panose="02040503050406030204" pitchFamily="18" charset="0"/>
                        </a:rPr>
                        <m:t>+(1−</m:t>
                      </m:r>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b="0" i="1" smtClean="0">
                              <a:latin typeface="Cambria Math" panose="02040503050406030204" pitchFamily="18" charset="0"/>
                              <a:ea typeface="Cambria Math" panose="02040503050406030204" pitchFamily="18" charset="0"/>
                            </a:rPr>
                            <m:t>𝑦</m:t>
                          </m:r>
                        </m:e>
                        <m:sub>
                          <m:r>
                            <a:rPr lang="en-US" altLang="zh-TW" sz="1100" b="0" i="1" smtClean="0">
                              <a:latin typeface="Cambria Math" panose="02040503050406030204" pitchFamily="18" charset="0"/>
                              <a:ea typeface="Cambria Math" panose="02040503050406030204" pitchFamily="18" charset="0"/>
                            </a:rPr>
                            <m:t>𝑖</m:t>
                          </m:r>
                        </m:sub>
                      </m:sSub>
                      <m:r>
                        <a:rPr lang="en-US" altLang="zh-TW" sz="1100" b="0" i="1" smtClean="0">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ea typeface="Cambria Math" panose="02040503050406030204" pitchFamily="18" charset="0"/>
                        </a:rPr>
                        <m:t>⋅</m:t>
                      </m:r>
                      <m:func>
                        <m:funcPr>
                          <m:ctrlPr>
                            <a:rPr lang="en-US" altLang="zh-TW" sz="1100" i="1" smtClean="0">
                              <a:latin typeface="Cambria Math" panose="02040503050406030204" pitchFamily="18" charset="0"/>
                              <a:ea typeface="Cambria Math" panose="02040503050406030204" pitchFamily="18" charset="0"/>
                            </a:rPr>
                          </m:ctrlPr>
                        </m:funcPr>
                        <m:fName>
                          <m:r>
                            <m:rPr>
                              <m:sty m:val="p"/>
                            </m:rPr>
                            <a:rPr lang="en-US" altLang="zh-TW" sz="1100" i="0" smtClean="0">
                              <a:latin typeface="Cambria Math" panose="02040503050406030204" pitchFamily="18" charset="0"/>
                              <a:ea typeface="Cambria Math" panose="02040503050406030204" pitchFamily="18" charset="0"/>
                            </a:rPr>
                            <m:t>log</m:t>
                          </m:r>
                        </m:fName>
                        <m:e>
                          <m:r>
                            <a:rPr lang="en-US" altLang="zh-TW" sz="1100" b="0" i="1" smtClean="0">
                              <a:latin typeface="Cambria Math" panose="02040503050406030204" pitchFamily="18" charset="0"/>
                              <a:ea typeface="Cambria Math" panose="02040503050406030204" pitchFamily="18" charset="0"/>
                            </a:rPr>
                            <m:t>(1−</m:t>
                          </m:r>
                          <m:r>
                            <a:rPr lang="zh-TW" altLang="en-US" sz="1100" b="0" i="1" smtClean="0">
                              <a:latin typeface="Cambria Math" panose="02040503050406030204" pitchFamily="18" charset="0"/>
                              <a:ea typeface="Cambria Math" panose="02040503050406030204" pitchFamily="18" charset="0"/>
                            </a:rPr>
                            <m:t>𝜎</m:t>
                          </m:r>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acc>
                                <m:accPr>
                                  <m:chr m:val="̂"/>
                                  <m:ctrlPr>
                                    <a:rPr lang="en-US" altLang="zh-TW" sz="1100" i="1">
                                      <a:latin typeface="Cambria Math" panose="02040503050406030204" pitchFamily="18" charset="0"/>
                                    </a:rPr>
                                  </m:ctrlPr>
                                </m:accPr>
                                <m:e>
                                  <m:r>
                                    <m:rPr>
                                      <m:sty m:val="p"/>
                                    </m:rPr>
                                    <a:rPr lang="en-US" altLang="zh-TW" sz="1100" i="1">
                                      <a:latin typeface="Cambria Math" panose="02040503050406030204" pitchFamily="18" charset="0"/>
                                    </a:rPr>
                                    <m:t>y</m:t>
                                  </m:r>
                                </m:e>
                              </m:acc>
                            </m:e>
                            <m:sub>
                              <m:r>
                                <a:rPr lang="en-US" altLang="zh-TW" sz="1100" i="1">
                                  <a:latin typeface="Cambria Math" panose="02040503050406030204" pitchFamily="18" charset="0"/>
                                  <a:ea typeface="Cambria Math" panose="02040503050406030204" pitchFamily="18" charset="0"/>
                                </a:rPr>
                                <m:t>𝑖</m:t>
                              </m:r>
                            </m:sub>
                          </m:sSub>
                          <m:r>
                            <a:rPr lang="en-US" altLang="zh-TW" sz="1100" i="1">
                              <a:latin typeface="Cambria Math" panose="02040503050406030204" pitchFamily="18" charset="0"/>
                              <a:ea typeface="Cambria Math" panose="02040503050406030204" pitchFamily="18" charset="0"/>
                            </a:rPr>
                            <m:t>)</m:t>
                          </m:r>
                          <m:r>
                            <a:rPr lang="en-US" altLang="zh-TW" sz="1100" b="0" i="1" smtClean="0">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ea typeface="Cambria Math" panose="02040503050406030204" pitchFamily="18" charset="0"/>
                            </a:rPr>
                            <m:t>]</m:t>
                          </m:r>
                        </m:e>
                      </m:func>
                    </m:oMath>
                  </m:oMathPara>
                </a14:m>
                <a:endParaRPr lang="zh-TW" altLang="en-US" sz="1100" dirty="0"/>
              </a:p>
            </p:txBody>
          </p:sp>
        </mc:Choice>
        <mc:Fallback xmlns="">
          <p:sp>
            <p:nvSpPr>
              <p:cNvPr id="22" name="文字方塊 21">
                <a:extLst>
                  <a:ext uri="{FF2B5EF4-FFF2-40B4-BE49-F238E27FC236}">
                    <a16:creationId xmlns:a16="http://schemas.microsoft.com/office/drawing/2014/main" id="{5E58A6F4-CEA5-4276-9F82-92FE5C155EFE}"/>
                  </a:ext>
                </a:extLst>
              </p:cNvPr>
              <p:cNvSpPr txBox="1">
                <a:spLocks noRot="1" noChangeAspect="1" noMove="1" noResize="1" noEditPoints="1" noAdjustHandles="1" noChangeArrowheads="1" noChangeShapeType="1" noTextEdit="1"/>
              </p:cNvSpPr>
              <p:nvPr/>
            </p:nvSpPr>
            <p:spPr>
              <a:xfrm>
                <a:off x="779957" y="3944671"/>
                <a:ext cx="3609001" cy="475964"/>
              </a:xfrm>
              <a:prstGeom prst="rect">
                <a:avLst/>
              </a:prstGeom>
              <a:blipFill>
                <a:blip r:embed="rId7"/>
                <a:stretch>
                  <a:fillRect l="-338" t="-116667" r="-1014" b="-17948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1D7CC794-E0E3-4EE0-8CC0-48FB8C0B4054}"/>
                  </a:ext>
                </a:extLst>
              </p:cNvPr>
              <p:cNvSpPr txBox="1"/>
              <p:nvPr/>
            </p:nvSpPr>
            <p:spPr>
              <a:xfrm>
                <a:off x="4787513" y="4026386"/>
                <a:ext cx="963854" cy="320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100" i="1" smtClean="0">
                          <a:latin typeface="Cambria Math" panose="02040503050406030204" pitchFamily="18" charset="0"/>
                        </a:rPr>
                        <m:t>𝜎</m:t>
                      </m:r>
                      <m:d>
                        <m:dPr>
                          <m:ctrlPr>
                            <a:rPr lang="en-US" altLang="zh-TW" sz="1100" i="1" smtClean="0">
                              <a:latin typeface="Cambria Math" panose="02040503050406030204" pitchFamily="18" charset="0"/>
                            </a:rPr>
                          </m:ctrlPr>
                        </m:dPr>
                        <m:e>
                          <m:r>
                            <m:rPr>
                              <m:sty m:val="p"/>
                            </m:rPr>
                            <a:rPr lang="en-US" altLang="zh-TW" sz="1100" b="0" i="0" smtClean="0">
                              <a:latin typeface="Cambria Math" panose="02040503050406030204" pitchFamily="18" charset="0"/>
                            </a:rPr>
                            <m:t>x</m:t>
                          </m:r>
                        </m:e>
                      </m:d>
                      <m:r>
                        <a:rPr lang="en-US" altLang="zh-TW" sz="1100" b="0" i="0" smtClean="0">
                          <a:latin typeface="Cambria Math" panose="02040503050406030204" pitchFamily="18" charset="0"/>
                        </a:rPr>
                        <m:t>=</m:t>
                      </m:r>
                      <m:f>
                        <m:fPr>
                          <m:ctrlPr>
                            <a:rPr lang="en-US" altLang="zh-TW" sz="1100" b="0" i="1" smtClean="0">
                              <a:latin typeface="Cambria Math" panose="02040503050406030204" pitchFamily="18" charset="0"/>
                            </a:rPr>
                          </m:ctrlPr>
                        </m:fPr>
                        <m:num>
                          <m:r>
                            <a:rPr lang="en-US" altLang="zh-TW" sz="1100" b="0" i="1" smtClean="0">
                              <a:latin typeface="Cambria Math" panose="02040503050406030204" pitchFamily="18" charset="0"/>
                            </a:rPr>
                            <m:t>1</m:t>
                          </m:r>
                        </m:num>
                        <m:den>
                          <m:r>
                            <a:rPr lang="en-US" altLang="zh-TW" sz="1100" b="0" i="1" smtClean="0">
                              <a:latin typeface="Cambria Math" panose="02040503050406030204" pitchFamily="18" charset="0"/>
                            </a:rPr>
                            <m:t>1+</m:t>
                          </m:r>
                          <m:sSup>
                            <m:sSupPr>
                              <m:ctrlPr>
                                <a:rPr lang="en-US" altLang="zh-TW" sz="1100" b="0" i="1" smtClean="0">
                                  <a:latin typeface="Cambria Math" panose="02040503050406030204" pitchFamily="18" charset="0"/>
                                </a:rPr>
                              </m:ctrlPr>
                            </m:sSupPr>
                            <m:e>
                              <m:r>
                                <a:rPr lang="en-US" altLang="zh-TW" sz="1100" b="0" i="1" smtClean="0">
                                  <a:latin typeface="Cambria Math" panose="02040503050406030204" pitchFamily="18" charset="0"/>
                                </a:rPr>
                                <m:t>𝑒</m:t>
                              </m:r>
                            </m:e>
                            <m:sup>
                              <m:r>
                                <a:rPr lang="en-US" altLang="zh-TW" sz="1100" b="0" i="1" smtClean="0">
                                  <a:latin typeface="Cambria Math" panose="02040503050406030204" pitchFamily="18" charset="0"/>
                                </a:rPr>
                                <m:t>−</m:t>
                              </m:r>
                              <m:r>
                                <a:rPr lang="en-US" altLang="zh-TW" sz="1100" b="0" i="1" smtClean="0">
                                  <a:latin typeface="Cambria Math" panose="02040503050406030204" pitchFamily="18" charset="0"/>
                                </a:rPr>
                                <m:t>𝑥</m:t>
                              </m:r>
                            </m:sup>
                          </m:sSup>
                        </m:den>
                      </m:f>
                    </m:oMath>
                  </m:oMathPara>
                </a14:m>
                <a:endParaRPr lang="zh-TW" altLang="en-US" dirty="0"/>
              </a:p>
            </p:txBody>
          </p:sp>
        </mc:Choice>
        <mc:Fallback xmlns="">
          <p:sp>
            <p:nvSpPr>
              <p:cNvPr id="17" name="文字方塊 16">
                <a:extLst>
                  <a:ext uri="{FF2B5EF4-FFF2-40B4-BE49-F238E27FC236}">
                    <a16:creationId xmlns:a16="http://schemas.microsoft.com/office/drawing/2014/main" id="{1D7CC794-E0E3-4EE0-8CC0-48FB8C0B4054}"/>
                  </a:ext>
                </a:extLst>
              </p:cNvPr>
              <p:cNvSpPr txBox="1">
                <a:spLocks noRot="1" noChangeAspect="1" noMove="1" noResize="1" noEditPoints="1" noAdjustHandles="1" noChangeArrowheads="1" noChangeShapeType="1" noTextEdit="1"/>
              </p:cNvSpPr>
              <p:nvPr/>
            </p:nvSpPr>
            <p:spPr>
              <a:xfrm>
                <a:off x="4787513" y="4026386"/>
                <a:ext cx="963854" cy="320793"/>
              </a:xfrm>
              <a:prstGeom prst="rect">
                <a:avLst/>
              </a:prstGeom>
              <a:blipFill>
                <a:blip r:embed="rId8"/>
                <a:stretch>
                  <a:fillRect l="-1266" b="-113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05D75034-750B-4AE1-BF08-7F455007CD4A}"/>
                  </a:ext>
                </a:extLst>
              </p:cNvPr>
              <p:cNvSpPr txBox="1"/>
              <p:nvPr/>
            </p:nvSpPr>
            <p:spPr>
              <a:xfrm>
                <a:off x="6098681" y="4026386"/>
                <a:ext cx="1998536" cy="4329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TW" sz="1100" i="1" smtClean="0">
                          <a:latin typeface="Cambria Math" panose="02040503050406030204" pitchFamily="18" charset="0"/>
                          <a:ea typeface="Cambria Math" panose="02040503050406030204" pitchFamily="18" charset="0"/>
                        </a:rPr>
                        <m:t>Θ</m:t>
                      </m:r>
                      <m:r>
                        <a:rPr lang="zh-TW" altLang="en-US" sz="1100" i="1">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rPr>
                        <m:t>=</m:t>
                      </m:r>
                      <m:r>
                        <m:rPr>
                          <m:nor/>
                        </m:rPr>
                        <a:rPr lang="en-US" altLang="zh-TW" sz="1100" b="0" i="0" smtClean="0">
                          <a:latin typeface="Cambria Math" panose="02040503050406030204" pitchFamily="18" charset="0"/>
                        </a:rPr>
                        <m:t>arg</m:t>
                      </m:r>
                      <m:r>
                        <m:rPr>
                          <m:nor/>
                        </m:rPr>
                        <a:rPr lang="en-US" altLang="zh-TW" sz="1100" b="0" i="0" smtClean="0">
                          <a:latin typeface="Cambria Math" panose="02040503050406030204" pitchFamily="18" charset="0"/>
                        </a:rPr>
                        <m:t> </m:t>
                      </m:r>
                      <m:func>
                        <m:funcPr>
                          <m:ctrlPr>
                            <a:rPr lang="en-US" altLang="zh-TW" sz="1100" b="0" i="1" smtClean="0">
                              <a:latin typeface="Cambria Math" panose="02040503050406030204" pitchFamily="18" charset="0"/>
                            </a:rPr>
                          </m:ctrlPr>
                        </m:funcPr>
                        <m:fName>
                          <m:limLow>
                            <m:limLowPr>
                              <m:ctrlPr>
                                <a:rPr lang="en-US" altLang="zh-TW" sz="1100" b="0" i="1" smtClean="0">
                                  <a:latin typeface="Cambria Math" panose="02040503050406030204" pitchFamily="18" charset="0"/>
                                </a:rPr>
                              </m:ctrlPr>
                            </m:limLowPr>
                            <m:e>
                              <m:r>
                                <m:rPr>
                                  <m:sty m:val="p"/>
                                </m:rPr>
                                <a:rPr lang="en-US" altLang="zh-TW" sz="1100" b="0" i="0" smtClean="0">
                                  <a:latin typeface="Cambria Math" panose="02040503050406030204" pitchFamily="18" charset="0"/>
                                </a:rPr>
                                <m:t>min</m:t>
                              </m:r>
                            </m:e>
                            <m:lim>
                              <m:r>
                                <m:rPr>
                                  <m:sty m:val="p"/>
                                </m:rPr>
                                <a:rPr lang="el-GR" altLang="zh-TW" sz="1100" b="0" i="1" smtClean="0">
                                  <a:latin typeface="Cambria Math" panose="02040503050406030204" pitchFamily="18" charset="0"/>
                                  <a:ea typeface="Cambria Math" panose="02040503050406030204" pitchFamily="18" charset="0"/>
                                </a:rPr>
                                <m:t>Θ</m:t>
                              </m:r>
                            </m:lim>
                          </m:limLow>
                        </m:fName>
                        <m:e>
                          <m:nary>
                            <m:naryPr>
                              <m:chr m:val="∑"/>
                              <m:supHide m:val="on"/>
                              <m:ctrlPr>
                                <a:rPr lang="en-US" altLang="zh-TW" sz="1100" b="0" i="1" smtClean="0">
                                  <a:latin typeface="Cambria Math" panose="02040503050406030204" pitchFamily="18" charset="0"/>
                                </a:rPr>
                              </m:ctrlPr>
                            </m:naryPr>
                            <m:sub>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r>
                                <a:rPr lang="en-US" altLang="zh-TW" sz="1100" i="1" smtClean="0">
                                  <a:latin typeface="Cambria Math" panose="02040503050406030204" pitchFamily="18" charset="0"/>
                                  <a:ea typeface="Cambria Math" panose="02040503050406030204" pitchFamily="18" charset="0"/>
                                </a:rPr>
                                <m:t>∈</m:t>
                              </m:r>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b="0" i="1" smtClean="0">
                                      <a:latin typeface="Cambria Math" panose="02040503050406030204" pitchFamily="18" charset="0"/>
                                      <a:ea typeface="Cambria Math" panose="02040503050406030204" pitchFamily="18" charset="0"/>
                                    </a:rPr>
                                    <m:t>𝐵</m:t>
                                  </m:r>
                                </m:e>
                                <m:sub>
                                  <m:r>
                                    <a:rPr lang="en-US" altLang="zh-TW" sz="1100" b="0" i="1" smtClean="0">
                                      <a:latin typeface="Cambria Math" panose="02040503050406030204" pitchFamily="18" charset="0"/>
                                      <a:ea typeface="Cambria Math" panose="02040503050406030204" pitchFamily="18" charset="0"/>
                                    </a:rPr>
                                    <m:t>𝑡𝑟𝑎𝑖𝑛</m:t>
                                  </m:r>
                                </m:sub>
                              </m:sSub>
                            </m:sub>
                            <m:sup/>
                            <m:e>
                              <m:r>
                                <a:rPr lang="en-US" altLang="zh-TW" sz="1100" i="1">
                                  <a:latin typeface="Cambria Math" panose="02040503050406030204" pitchFamily="18" charset="0"/>
                                  <a:ea typeface="Cambria Math" panose="02040503050406030204" pitchFamily="18" charset="0"/>
                                </a:rPr>
                                <m:t>ℒ</m:t>
                              </m:r>
                              <m:d>
                                <m:dPr>
                                  <m:ctrlPr>
                                    <a:rPr lang="en-US" altLang="zh-TW" sz="1100" i="1">
                                      <a:latin typeface="Cambria Math" panose="02040503050406030204" pitchFamily="18" charset="0"/>
                                      <a:ea typeface="Cambria Math" panose="02040503050406030204" pitchFamily="18" charset="0"/>
                                    </a:rPr>
                                  </m:ctrlPr>
                                </m:dPr>
                                <m:e>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e>
                              </m:d>
                            </m:e>
                          </m:nary>
                        </m:e>
                      </m:func>
                    </m:oMath>
                  </m:oMathPara>
                </a14:m>
                <a:endParaRPr lang="zh-TW" altLang="en-US" sz="1100" dirty="0"/>
              </a:p>
            </p:txBody>
          </p:sp>
        </mc:Choice>
        <mc:Fallback xmlns="">
          <p:sp>
            <p:nvSpPr>
              <p:cNvPr id="24" name="文字方塊 23">
                <a:extLst>
                  <a:ext uri="{FF2B5EF4-FFF2-40B4-BE49-F238E27FC236}">
                    <a16:creationId xmlns:a16="http://schemas.microsoft.com/office/drawing/2014/main" id="{05D75034-750B-4AE1-BF08-7F455007CD4A}"/>
                  </a:ext>
                </a:extLst>
              </p:cNvPr>
              <p:cNvSpPr txBox="1">
                <a:spLocks noRot="1" noChangeAspect="1" noMove="1" noResize="1" noEditPoints="1" noAdjustHandles="1" noChangeArrowheads="1" noChangeShapeType="1" noTextEdit="1"/>
              </p:cNvSpPr>
              <p:nvPr/>
            </p:nvSpPr>
            <p:spPr>
              <a:xfrm>
                <a:off x="6098681" y="4026386"/>
                <a:ext cx="1998536" cy="432939"/>
              </a:xfrm>
              <a:prstGeom prst="rect">
                <a:avLst/>
              </a:prstGeom>
              <a:blipFill>
                <a:blip r:embed="rId9"/>
                <a:stretch>
                  <a:fillRect t="-141667" r="-18902" b="-187500"/>
                </a:stretch>
              </a:blipFill>
            </p:spPr>
            <p:txBody>
              <a:bodyPr/>
              <a:lstStyle/>
              <a:p>
                <a:r>
                  <a:rPr lang="zh-TW" altLang="en-US">
                    <a:noFill/>
                  </a:rPr>
                  <a:t> </a:t>
                </a:r>
              </a:p>
            </p:txBody>
          </p:sp>
        </mc:Fallback>
      </mc:AlternateContent>
      <p:sp>
        <p:nvSpPr>
          <p:cNvPr id="25" name="文字方塊 24">
            <a:extLst>
              <a:ext uri="{FF2B5EF4-FFF2-40B4-BE49-F238E27FC236}">
                <a16:creationId xmlns:a16="http://schemas.microsoft.com/office/drawing/2014/main" id="{B0AA6A9C-8F89-4D69-B0B0-4D437BE36919}"/>
              </a:ext>
            </a:extLst>
          </p:cNvPr>
          <p:cNvSpPr txBox="1"/>
          <p:nvPr/>
        </p:nvSpPr>
        <p:spPr>
          <a:xfrm>
            <a:off x="5758458" y="4264223"/>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(21)</a:t>
            </a:r>
            <a:endParaRPr kumimoji="1" lang="zh-TW" altLang="en-US" sz="105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23669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Methodology</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實驗設計</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4618520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資料集</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4" name="文字方塊 3">
            <a:extLst>
              <a:ext uri="{FF2B5EF4-FFF2-40B4-BE49-F238E27FC236}">
                <a16:creationId xmlns:a16="http://schemas.microsoft.com/office/drawing/2014/main" id="{3893BCBD-EAE2-06F2-659E-31869DF1B077}"/>
              </a:ext>
            </a:extLst>
          </p:cNvPr>
          <p:cNvSpPr txBox="1"/>
          <p:nvPr/>
        </p:nvSpPr>
        <p:spPr>
          <a:xfrm>
            <a:off x="786777" y="1064895"/>
            <a:ext cx="7570445" cy="2459648"/>
          </a:xfrm>
          <a:prstGeom prst="rect">
            <a:avLst/>
          </a:prstGeom>
          <a:noFill/>
        </p:spPr>
        <p:txBody>
          <a:bodyPr wrap="square">
            <a:spAutoFit/>
          </a:bodyPr>
          <a:lstStyle/>
          <a:p>
            <a:pPr marL="0" marR="0" lvl="0" indent="0" algn="just" rtl="0">
              <a:lnSpc>
                <a:spcPct val="150000"/>
              </a:lnSpc>
              <a:spcBef>
                <a:spcPts val="0"/>
              </a:spcBef>
              <a:spcAft>
                <a:spcPts val="0"/>
              </a:spcAft>
              <a:buNone/>
            </a:pP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為了驗證本模型在現實世界的有效性，本研究選擇</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兩</a:t>
            </a:r>
            <a:r>
              <a:rPr lang="zh-TW" altLang="en-US" sz="1200" b="0" i="0" u="none" strike="noStrike" cap="none"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個真實世界的資料集來進行實驗：</a:t>
            </a:r>
            <a:endPar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171450" marR="0" lvl="0" indent="-171450" algn="just" rtl="0">
              <a:lnSpc>
                <a:spcPct val="150000"/>
              </a:lnSpc>
              <a:spcBef>
                <a:spcPts val="0"/>
              </a:spcBef>
              <a:spcAft>
                <a:spcPts val="0"/>
              </a:spcAft>
              <a:buClr>
                <a:srgbClr val="000000"/>
              </a:buClr>
              <a:buSzPts val="1200"/>
              <a:buFont typeface="Arial"/>
              <a:buChar char="•"/>
            </a:pPr>
            <a:r>
              <a:rPr lang="en-US" altLang="zh-TW" sz="1200" b="1" i="0" u="none" strike="noStrike" cap="none" dirty="0" err="1">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TaFeng</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：於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Kaggle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上發布的公共資料集，包含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2000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年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11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月至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2001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年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2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月中國雜貨店的交易資料，總共具有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32266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名用戶、</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23812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件商品與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817741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筆資料。</a:t>
            </a:r>
          </a:p>
          <a:p>
            <a:pPr marL="171450" marR="0" lvl="0" indent="-171450" algn="just" rtl="0">
              <a:lnSpc>
                <a:spcPct val="150000"/>
              </a:lnSpc>
              <a:spcBef>
                <a:spcPts val="0"/>
              </a:spcBef>
              <a:spcAft>
                <a:spcPts val="0"/>
              </a:spcAft>
              <a:buClr>
                <a:srgbClr val="000000"/>
              </a:buClr>
              <a:buSzPts val="1200"/>
              <a:buFont typeface="Arial"/>
              <a:buChar char="•"/>
            </a:pPr>
            <a:r>
              <a:rPr lang="en-US" altLang="zh-TW" sz="1200" b="1" i="0" u="none" strike="noStrike" cap="none" dirty="0" err="1">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Dunnhumby</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：由商業資料處理分析公司 </a:t>
            </a:r>
            <a:r>
              <a:rPr lang="en-US" altLang="zh-TW" sz="1200" b="0" i="0" u="none" strike="noStrike" cap="none" dirty="0" err="1">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Dunnhumby</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發布，包含一家零售商兩年內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2500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個家庭的所有購物，其中共有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92,399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種不同的產品。</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其中，本研究</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採用前</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三</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個月的交易來進行實驗。</a:t>
            </a:r>
          </a:p>
          <a:p>
            <a:pPr marL="0" marR="0" lvl="0" indent="0" algn="just" rtl="0">
              <a:lnSpc>
                <a:spcPct val="100000"/>
              </a:lnSpc>
              <a:spcBef>
                <a:spcPts val="0"/>
              </a:spcBef>
              <a:spcAft>
                <a:spcPts val="0"/>
              </a:spcAft>
              <a:buNone/>
            </a:pPr>
            <a:endPar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marR="0" lvl="0" indent="0" algn="just" rtl="0">
              <a:lnSpc>
                <a:spcPct val="150000"/>
              </a:lnSpc>
              <a:spcBef>
                <a:spcPts val="0"/>
              </a:spcBef>
              <a:spcAft>
                <a:spcPts val="0"/>
              </a:spcAft>
              <a:buNone/>
            </a:pP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對於這</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兩個</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資料集，我們將一名用戶同一天購買的所有項目視為一個購物籃，並進行以下預處理：</a:t>
            </a:r>
          </a:p>
          <a:p>
            <a:pPr marL="171450" marR="0" lvl="0" indent="-171450" algn="just" rtl="0">
              <a:lnSpc>
                <a:spcPct val="150000"/>
              </a:lnSpc>
              <a:spcBef>
                <a:spcPts val="0"/>
              </a:spcBef>
              <a:spcAft>
                <a:spcPts val="0"/>
              </a:spcAft>
              <a:buClr>
                <a:srgbClr val="000000"/>
              </a:buClr>
              <a:buSzPts val="1200"/>
              <a:buFont typeface="Arial"/>
              <a:buChar char="•"/>
            </a:pP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處理一：</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刪除最不頻繁的項目，使剩下的項目保留了所有交易中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95%</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以上的購買量。</a:t>
            </a:r>
            <a:endParaRPr lang="zh-TW" altLang="en-US" sz="12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marR="0" lvl="0" indent="-171450" algn="just" rtl="0">
              <a:lnSpc>
                <a:spcPct val="150000"/>
              </a:lnSpc>
              <a:spcBef>
                <a:spcPts val="0"/>
              </a:spcBef>
              <a:spcAft>
                <a:spcPts val="0"/>
              </a:spcAft>
              <a:buClr>
                <a:srgbClr val="000000"/>
              </a:buClr>
              <a:buSzPts val="1200"/>
              <a:buFont typeface="Arial"/>
              <a:buChar char="•"/>
            </a:pP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處理二：刪除購物籃筆數少於 </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n </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的用戶資料。其中，</a:t>
            </a:r>
            <a:r>
              <a:rPr lang="en-US" altLang="zh-TW" sz="1200" dirty="0" err="1">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TaFeng</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資料集的 </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n </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設為 </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3</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a:t>
            </a:r>
            <a:r>
              <a:rPr lang="en-US" altLang="zh-TW" sz="1200" dirty="0" err="1">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Dunnhumby</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資料集則為 </a:t>
            </a:r>
            <a:r>
              <a:rPr lang="en-US" altLang="zh-TW"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7</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a:t>
            </a:r>
            <a:endPar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p:txBody>
      </p:sp>
    </p:spTree>
    <p:extLst>
      <p:ext uri="{BB962C8B-B14F-4D97-AF65-F5344CB8AC3E}">
        <p14:creationId xmlns:p14="http://schemas.microsoft.com/office/powerpoint/2010/main" val="4077861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CD0E8D42-79F3-AAEB-E94F-61A9C946ACF0}"/>
              </a:ext>
            </a:extLst>
          </p:cNvPr>
          <p:cNvSpPr txBox="1"/>
          <p:nvPr/>
        </p:nvSpPr>
        <p:spPr>
          <a:xfrm>
            <a:off x="754685" y="1026745"/>
            <a:ext cx="7634630" cy="2828980"/>
          </a:xfrm>
          <a:prstGeom prst="rect">
            <a:avLst/>
          </a:prstGeom>
          <a:noFill/>
        </p:spPr>
        <p:txBody>
          <a:bodyPr wrap="square" rtlCol="0">
            <a:spAutoFit/>
          </a:bodyPr>
          <a:lstStyle/>
          <a:p>
            <a:pPr algn="just">
              <a:lnSpc>
                <a:spcPct val="150000"/>
              </a:lnSpc>
            </a:pPr>
            <a:r>
              <a:rPr lang="zh-TW" altLang="en-US" sz="1200" b="0" i="0" dirty="0">
                <a:solidFill>
                  <a:schemeClr val="tx1"/>
                </a:solidFill>
                <a:effectLst/>
                <a:latin typeface="Times New Roman" panose="02020603050405020304" pitchFamily="18" charset="0"/>
                <a:ea typeface="Microsoft JhengHei" panose="020B0604030504040204" pitchFamily="34" charset="-120"/>
                <a:cs typeface="Times New Roman" panose="02020603050405020304" pitchFamily="18" charset="0"/>
              </a:rPr>
              <a:t>        現有的購物籃推薦任務可以根據目標不同而分為以下幾類：</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Top-N Items Recommendation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：根據用戶的購買歷史，為用戶預測並提供最感興趣的前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個商品推薦排名列表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[10]</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Next-Item Recommendation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：根據用戶的歷史行為序列，為用戶預測下一個與之互動的商品，考量了購物過程中的連續購買行為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[11] ; Within-Basket Recommendation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：根據用戶當前購物籃中的項目，提供其他商品的推薦，目的是為了確保購物籃的內容更加完整和協調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[12] ; Next-Basket Recommendation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：如圖</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所示，根據用戶過去的購物籃歷史序列，為用戶預測下一個購物籃項目組合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[13]</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然而值得注意的是，近年來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Next-Basket Recommendation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NBR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）這個研究方向仍然受到廣泛關注並持續演進。不斷有研究學者投入到此領域，探索如何提高其預測能力和應用範圍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[14][15]</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。而本研究亦著重於此方向，旨在為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Next-Basket Recommendation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提供更深入的洞察和解決方案。 </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02937515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2" name="文字方塊 1">
            <a:extLst>
              <a:ext uri="{FF2B5EF4-FFF2-40B4-BE49-F238E27FC236}">
                <a16:creationId xmlns:a16="http://schemas.microsoft.com/office/drawing/2014/main" id="{DC867AEE-EC06-DDA8-4151-98FCB5C68F0D}"/>
              </a:ext>
            </a:extLst>
          </p:cNvPr>
          <p:cNvSpPr txBox="1"/>
          <p:nvPr/>
        </p:nvSpPr>
        <p:spPr>
          <a:xfrm>
            <a:off x="830317" y="1057712"/>
            <a:ext cx="7633983" cy="3105978"/>
          </a:xfrm>
          <a:prstGeom prst="rect">
            <a:avLst/>
          </a:prstGeom>
          <a:noFill/>
        </p:spPr>
        <p:txBody>
          <a:bodyPr wrap="square" rtlCol="0">
            <a:spAutoFit/>
          </a:bodyPr>
          <a:lstStyle/>
          <a:p>
            <a:pPr algn="just">
              <a:lnSpc>
                <a:spcPct val="150000"/>
              </a:lnSpc>
            </a:pPr>
            <a:r>
              <a:rPr kumimoji="1"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表二為預處理後的資料統計數據。</a:t>
            </a:r>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kumimoji="1"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我們將每名用戶最後一個購物籃作為預測目標，而其餘資料則作為用戶的歷史序列資料，並將資料集以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7</a:t>
            </a: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2</a:t>
            </a:r>
            <a:r>
              <a:rPr lang="zh-TW" altLang="en-US"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的比例分割成訓練集、驗證集與測試集。</a:t>
            </a:r>
          </a:p>
        </p:txBody>
      </p:sp>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4.1 </a:t>
            </a:r>
            <a:r>
              <a:rPr lang="zh-TW" altLang="en-US" b="1" dirty="0">
                <a:latin typeface="Times New Roman" panose="02020603050405020304" pitchFamily="18" charset="0"/>
                <a:cs typeface="Times New Roman" panose="02020603050405020304" pitchFamily="18" charset="0"/>
              </a:rPr>
              <a:t>資料集</a:t>
            </a:r>
            <a:endParaRPr lang="en-US" altLang="zh-TW" sz="1400" b="1" dirty="0">
              <a:latin typeface="Times New Roman" panose="02020603050405020304" pitchFamily="18" charset="0"/>
              <a:cs typeface="Times New Roman" panose="02020603050405020304" pitchFamily="18" charset="0"/>
            </a:endParaRPr>
          </a:p>
        </p:txBody>
      </p:sp>
      <p:sp>
        <p:nvSpPr>
          <p:cNvPr id="12" name="文字方塊 11">
            <a:extLst>
              <a:ext uri="{FF2B5EF4-FFF2-40B4-BE49-F238E27FC236}">
                <a16:creationId xmlns:a16="http://schemas.microsoft.com/office/drawing/2014/main" id="{4F451450-8D3E-63DD-CEC4-66464729DAF8}"/>
              </a:ext>
            </a:extLst>
          </p:cNvPr>
          <p:cNvSpPr txBox="1"/>
          <p:nvPr/>
        </p:nvSpPr>
        <p:spPr>
          <a:xfrm>
            <a:off x="1898245" y="1427885"/>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2</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資料集預處理後的統計資料</a:t>
            </a:r>
          </a:p>
        </p:txBody>
      </p:sp>
      <p:graphicFrame>
        <p:nvGraphicFramePr>
          <p:cNvPr id="18" name="Google Shape;1334;p60">
            <a:extLst>
              <a:ext uri="{FF2B5EF4-FFF2-40B4-BE49-F238E27FC236}">
                <a16:creationId xmlns:a16="http://schemas.microsoft.com/office/drawing/2014/main" id="{ECC32B00-9854-4E7A-9250-0CA48DA51322}"/>
              </a:ext>
            </a:extLst>
          </p:cNvPr>
          <p:cNvGraphicFramePr/>
          <p:nvPr>
            <p:extLst>
              <p:ext uri="{D42A27DB-BD31-4B8C-83A1-F6EECF244321}">
                <p14:modId xmlns:p14="http://schemas.microsoft.com/office/powerpoint/2010/main" val="1682642843"/>
              </p:ext>
            </p:extLst>
          </p:nvPr>
        </p:nvGraphicFramePr>
        <p:xfrm>
          <a:off x="1036317" y="1783644"/>
          <a:ext cx="7071359" cy="1654973"/>
        </p:xfrm>
        <a:graphic>
          <a:graphicData uri="http://schemas.openxmlformats.org/drawingml/2006/table">
            <a:tbl>
              <a:tblPr>
                <a:tableStyleId>{196CFB5C-9D7D-43E4-B845-FFA9E4D7419D}</a:tableStyleId>
              </a:tblPr>
              <a:tblGrid>
                <a:gridCol w="1199670">
                  <a:extLst>
                    <a:ext uri="{9D8B030D-6E8A-4147-A177-3AD203B41FA5}">
                      <a16:colId xmlns:a16="http://schemas.microsoft.com/office/drawing/2014/main" val="20000"/>
                    </a:ext>
                  </a:extLst>
                </a:gridCol>
                <a:gridCol w="568261">
                  <a:extLst>
                    <a:ext uri="{9D8B030D-6E8A-4147-A177-3AD203B41FA5}">
                      <a16:colId xmlns:a16="http://schemas.microsoft.com/office/drawing/2014/main" val="20001"/>
                    </a:ext>
                  </a:extLst>
                </a:gridCol>
                <a:gridCol w="568261">
                  <a:extLst>
                    <a:ext uri="{9D8B030D-6E8A-4147-A177-3AD203B41FA5}">
                      <a16:colId xmlns:a16="http://schemas.microsoft.com/office/drawing/2014/main" val="20002"/>
                    </a:ext>
                  </a:extLst>
                </a:gridCol>
                <a:gridCol w="784743">
                  <a:extLst>
                    <a:ext uri="{9D8B030D-6E8A-4147-A177-3AD203B41FA5}">
                      <a16:colId xmlns:a16="http://schemas.microsoft.com/office/drawing/2014/main" val="20003"/>
                    </a:ext>
                  </a:extLst>
                </a:gridCol>
                <a:gridCol w="793762">
                  <a:extLst>
                    <a:ext uri="{9D8B030D-6E8A-4147-A177-3AD203B41FA5}">
                      <a16:colId xmlns:a16="http://schemas.microsoft.com/office/drawing/2014/main" val="20004"/>
                    </a:ext>
                  </a:extLst>
                </a:gridCol>
                <a:gridCol w="703562">
                  <a:extLst>
                    <a:ext uri="{9D8B030D-6E8A-4147-A177-3AD203B41FA5}">
                      <a16:colId xmlns:a16="http://schemas.microsoft.com/office/drawing/2014/main" val="20006"/>
                    </a:ext>
                  </a:extLst>
                </a:gridCol>
                <a:gridCol w="811802">
                  <a:extLst>
                    <a:ext uri="{9D8B030D-6E8A-4147-A177-3AD203B41FA5}">
                      <a16:colId xmlns:a16="http://schemas.microsoft.com/office/drawing/2014/main" val="937916735"/>
                    </a:ext>
                  </a:extLst>
                </a:gridCol>
                <a:gridCol w="838861">
                  <a:extLst>
                    <a:ext uri="{9D8B030D-6E8A-4147-A177-3AD203B41FA5}">
                      <a16:colId xmlns:a16="http://schemas.microsoft.com/office/drawing/2014/main" val="20007"/>
                    </a:ext>
                  </a:extLst>
                </a:gridCol>
                <a:gridCol w="802437">
                  <a:extLst>
                    <a:ext uri="{9D8B030D-6E8A-4147-A177-3AD203B41FA5}">
                      <a16:colId xmlns:a16="http://schemas.microsoft.com/office/drawing/2014/main" val="20008"/>
                    </a:ext>
                  </a:extLst>
                </a:gridCol>
              </a:tblGrid>
              <a:tr h="398251">
                <a:tc>
                  <a:txBody>
                    <a:bodyPr/>
                    <a:lstStyle/>
                    <a:p>
                      <a:pPr marL="0" lvl="0" indent="0" algn="l" rtl="0">
                        <a:spcBef>
                          <a:spcPts val="0"/>
                        </a:spcBef>
                        <a:spcAft>
                          <a:spcPts val="0"/>
                        </a:spcAft>
                        <a:buNone/>
                      </a:pP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91425" marR="91425" marT="91425" marB="91425"/>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項目</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用戶</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交易日期</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購物籃</a:t>
                      </a:r>
                      <a:endParaRPr lang="en-US" alt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數量</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平均</a:t>
                      </a:r>
                      <a:endParaRPr lang="en-US" alt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籃子數量</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平均</a:t>
                      </a:r>
                      <a:endParaRPr lang="en-US" alt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籃子大小</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altLang="en-US"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購物籃</a:t>
                      </a:r>
                      <a:endParaRPr lang="en-US" alt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最大長度</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altLang="en-US"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購物籃</a:t>
                      </a:r>
                      <a:endParaRPr lang="en-US" alt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中位數</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extLst>
                  <a:ext uri="{0D108BD9-81ED-4DB2-BD59-A6C34878D82A}">
                    <a16:rowId xmlns:a16="http://schemas.microsoft.com/office/drawing/2014/main" val="10000"/>
                  </a:ext>
                </a:extLst>
              </a:tr>
              <a:tr h="616069">
                <a:tc>
                  <a:txBody>
                    <a:bodyPr/>
                    <a:lstStyle/>
                    <a:p>
                      <a:pPr marL="0" lvl="0" indent="0" algn="l" rtl="0">
                        <a:lnSpc>
                          <a:spcPct val="150000"/>
                        </a:lnSpc>
                        <a:spcBef>
                          <a:spcPts val="0"/>
                        </a:spcBef>
                        <a:spcAft>
                          <a:spcPts val="0"/>
                        </a:spcAft>
                        <a:buNone/>
                      </a:pPr>
                      <a:r>
                        <a:rPr lang="zh-TW" sz="10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Tafeng</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12085</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13972</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120</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93901</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6.72</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6.26</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109</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4</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extLst>
                  <a:ext uri="{0D108BD9-81ED-4DB2-BD59-A6C34878D82A}">
                    <a16:rowId xmlns:a16="http://schemas.microsoft.com/office/drawing/2014/main" val="10001"/>
                  </a:ext>
                </a:extLst>
              </a:tr>
              <a:tr h="640653">
                <a:tc>
                  <a:txBody>
                    <a:bodyPr/>
                    <a:lstStyle/>
                    <a:p>
                      <a:pPr marL="0" lvl="0" indent="0" algn="l" rtl="0">
                        <a:lnSpc>
                          <a:spcPct val="150000"/>
                        </a:lnSpc>
                        <a:spcBef>
                          <a:spcPts val="0"/>
                        </a:spcBef>
                        <a:spcAft>
                          <a:spcPts val="0"/>
                        </a:spcAft>
                        <a:buNone/>
                      </a:pPr>
                      <a:r>
                        <a:rPr lang="zh-TW" sz="1000" b="1">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Dunnhumby</a:t>
                      </a:r>
                      <a:endParaRPr sz="1000" b="1">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91425" marR="91425" marT="91425" marB="91425"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3003</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12826</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latin typeface="Times New Roman" panose="02020603050405020304" pitchFamily="18" charset="0"/>
                          <a:ea typeface="微軟正黑體" panose="020B0604030504040204" pitchFamily="34" charset="-120"/>
                          <a:cs typeface="Times New Roman" panose="02020603050405020304" pitchFamily="18" charset="0"/>
                          <a:sym typeface="Times New Roman"/>
                        </a:rPr>
                        <a:t>84</a:t>
                      </a:r>
                      <a:endParaRPr sz="100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rPr>
                        <a:t>250580</a:t>
                      </a:r>
                      <a:endParaRPr sz="1000" dirty="0">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19.54</a:t>
                      </a:r>
                      <a:endParaRPr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7.13</a:t>
                      </a:r>
                      <a:endParaRPr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74</a:t>
                      </a:r>
                      <a:endParaRPr sz="100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tc>
                  <a:txBody>
                    <a:bodyPr/>
                    <a:lstStyle/>
                    <a:p>
                      <a:pPr marL="0" lvl="0" indent="0" algn="ctr" rtl="0">
                        <a:lnSpc>
                          <a:spcPct val="115000"/>
                        </a:lnSpc>
                        <a:spcBef>
                          <a:spcPts val="0"/>
                        </a:spcBef>
                        <a:spcAft>
                          <a:spcPts val="0"/>
                        </a:spcAft>
                        <a:buNone/>
                      </a:pPr>
                      <a:r>
                        <a:rPr lang="zh-TW"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5</a:t>
                      </a:r>
                      <a:endParaRPr sz="1000" dirty="0">
                        <a:solidFill>
                          <a:srgbClr val="0D0D0D"/>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txBody>
                  <a:tcPr marL="28575" marR="28575" marT="19050" marB="1905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25766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4.2 Baseline</a:t>
            </a:r>
          </a:p>
        </p:txBody>
      </p:sp>
      <p:sp>
        <p:nvSpPr>
          <p:cNvPr id="3" name="文字方塊 2">
            <a:extLst>
              <a:ext uri="{FF2B5EF4-FFF2-40B4-BE49-F238E27FC236}">
                <a16:creationId xmlns:a16="http://schemas.microsoft.com/office/drawing/2014/main" id="{3608D2C8-2215-3FFB-BED4-0C8AC2ACB760}"/>
              </a:ext>
            </a:extLst>
          </p:cNvPr>
          <p:cNvSpPr txBox="1"/>
          <p:nvPr/>
        </p:nvSpPr>
        <p:spPr>
          <a:xfrm>
            <a:off x="806171" y="933883"/>
            <a:ext cx="7531658" cy="1167051"/>
          </a:xfrm>
          <a:prstGeom prst="rect">
            <a:avLst/>
          </a:prstGeom>
          <a:noFill/>
        </p:spPr>
        <p:txBody>
          <a:bodyPr wrap="square">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為了評估本研究模型之有效性，透過先前研究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[69]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對下一個購物籃推薦任務發展的全面洞察，我們將與下方七種基線方法進行比較。其中，包含了基於頻率的 </a:t>
            </a:r>
            <a:r>
              <a:rPr lang="en-US" altLang="zh-TW" sz="1200" b="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PersonTopFreq</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、基於最近鄰居的 </a:t>
            </a:r>
            <a:r>
              <a:rPr lang="en-US" altLang="zh-TW" sz="12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2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以及基於神經網路的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DREAM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CLEA</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Beacon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SHAN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Sets2Sets</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方法。對於這些基線方法，我們將使用各自論文或相關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GitHub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存儲庫中的超參數設置。</a:t>
            </a:r>
          </a:p>
        </p:txBody>
      </p:sp>
      <p:graphicFrame>
        <p:nvGraphicFramePr>
          <p:cNvPr id="4" name="表格 3">
            <a:extLst>
              <a:ext uri="{FF2B5EF4-FFF2-40B4-BE49-F238E27FC236}">
                <a16:creationId xmlns:a16="http://schemas.microsoft.com/office/drawing/2014/main" id="{0C2E2C8D-168D-6BF8-3266-32ED7507DB34}"/>
              </a:ext>
            </a:extLst>
          </p:cNvPr>
          <p:cNvGraphicFramePr>
            <a:graphicFrameLocks noGrp="1"/>
          </p:cNvGraphicFramePr>
          <p:nvPr>
            <p:extLst>
              <p:ext uri="{D42A27DB-BD31-4B8C-83A1-F6EECF244321}">
                <p14:modId xmlns:p14="http://schemas.microsoft.com/office/powerpoint/2010/main" val="3881666861"/>
              </p:ext>
            </p:extLst>
          </p:nvPr>
        </p:nvGraphicFramePr>
        <p:xfrm>
          <a:off x="948486" y="2152147"/>
          <a:ext cx="7247027" cy="2320627"/>
        </p:xfrm>
        <a:graphic>
          <a:graphicData uri="http://schemas.openxmlformats.org/drawingml/2006/table">
            <a:tbl>
              <a:tblPr firstRow="1" bandRow="1">
                <a:tableStyleId>{196CFB5C-9D7D-43E4-B845-FFA9E4D7419D}</a:tableStyleId>
              </a:tblPr>
              <a:tblGrid>
                <a:gridCol w="1060768">
                  <a:extLst>
                    <a:ext uri="{9D8B030D-6E8A-4147-A177-3AD203B41FA5}">
                      <a16:colId xmlns:a16="http://schemas.microsoft.com/office/drawing/2014/main" val="1908260083"/>
                    </a:ext>
                  </a:extLst>
                </a:gridCol>
                <a:gridCol w="6186259">
                  <a:extLst>
                    <a:ext uri="{9D8B030D-6E8A-4147-A177-3AD203B41FA5}">
                      <a16:colId xmlns:a16="http://schemas.microsoft.com/office/drawing/2014/main" val="2425440407"/>
                    </a:ext>
                  </a:extLst>
                </a:gridCol>
              </a:tblGrid>
              <a:tr h="198122">
                <a:tc>
                  <a:txBody>
                    <a:bodyPr/>
                    <a:lstStyle/>
                    <a:p>
                      <a:pPr algn="just">
                        <a:lnSpc>
                          <a:spcPct val="100000"/>
                        </a:lnSpc>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solidFill>
                      <a:srgbClr val="92D050">
                        <a:alpha val="40000"/>
                      </a:srgbClr>
                    </a:solidFill>
                  </a:tcPr>
                </a:tc>
                <a:tc>
                  <a:txBody>
                    <a:bodyPr/>
                    <a:lstStyle/>
                    <a:p>
                      <a:pPr algn="just">
                        <a:lnSpc>
                          <a:spcPct val="100000"/>
                        </a:lnSpc>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方法</a:t>
                      </a:r>
                    </a:p>
                  </a:txBody>
                  <a:tcPr anchor="ctr">
                    <a:solidFill>
                      <a:srgbClr val="92D050">
                        <a:alpha val="40000"/>
                      </a:srgbClr>
                    </a:solidFill>
                  </a:tcPr>
                </a:tc>
                <a:extLst>
                  <a:ext uri="{0D108BD9-81ED-4DB2-BD59-A6C34878D82A}">
                    <a16:rowId xmlns:a16="http://schemas.microsoft.com/office/drawing/2014/main" val="165384213"/>
                  </a:ext>
                </a:extLst>
              </a:tr>
              <a:tr h="198122">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b="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PersonTopFreq</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直接使用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資訊，將用戶歷史記錄中最常見的 𝑘 項目視為下一個籃子，並在預測中僅具有重複項</a:t>
                      </a:r>
                    </a:p>
                  </a:txBody>
                  <a:tcPr anchor="ctr"/>
                </a:tc>
                <a:extLst>
                  <a:ext uri="{0D108BD9-81ED-4DB2-BD59-A6C34878D82A}">
                    <a16:rowId xmlns:a16="http://schemas.microsoft.com/office/drawing/2014/main" val="194762841"/>
                  </a:ext>
                </a:extLst>
              </a:tr>
              <a:tr h="321948">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 [36]</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對用戶過去購物籃中，項目頻率資訊的時間動態進行建模，並使用基於最近鄰居的方法來使用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資訊進行推薦，結果優於許多最先進的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NBR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方法（包括使用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a:t>
                      </a:r>
                      <a:endPar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909980433"/>
                  </a:ext>
                </a:extLst>
              </a:tr>
              <a:tr h="308947">
                <a:tc>
                  <a:txBody>
                    <a:bodyPr/>
                    <a:lstStyle/>
                    <a:p>
                      <a:pPr algn="just">
                        <a:lnSpc>
                          <a:spcPct val="100000"/>
                        </a:lnSpc>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DREAM</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[51]</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基於嵌入和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的模型，其考慮了不同時間的個人動態興趣以及用戶所有籃子隨著時間推移的全局互動</a:t>
                      </a:r>
                      <a:endPar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895125643"/>
                  </a:ext>
                </a:extLst>
              </a:tr>
              <a:tr h="210086">
                <a:tc>
                  <a:txBody>
                    <a:bodyPr/>
                    <a:lstStyle/>
                    <a:p>
                      <a:pPr algn="just">
                        <a:lnSpc>
                          <a:spcPct val="100000"/>
                        </a:lnSpc>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CLEA</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[13]</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的對比學習模型，自動提取與目標項目相關的項目，並透過基於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GRU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的編碼器產生表示</a:t>
                      </a:r>
                      <a:endPar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72264450"/>
                  </a:ext>
                </a:extLst>
              </a:tr>
              <a:tr h="198122">
                <a:tc>
                  <a:txBody>
                    <a:bodyPr/>
                    <a:lstStyle/>
                    <a:p>
                      <a:pPr algn="just">
                        <a:lnSpc>
                          <a:spcPct val="100000"/>
                        </a:lnSpc>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Beacon</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[70]</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just">
                        <a:lnSpc>
                          <a:spcPct val="100000"/>
                        </a:lnSpc>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的方法，考慮項目之間成對相關性的合併資訊以對購物籃進行編碼</a:t>
                      </a:r>
                    </a:p>
                  </a:txBody>
                  <a:tcPr anchor="ctr"/>
                </a:tc>
                <a:extLst>
                  <a:ext uri="{0D108BD9-81ED-4DB2-BD59-A6C34878D82A}">
                    <a16:rowId xmlns:a16="http://schemas.microsoft.com/office/drawing/2014/main" val="2807226860"/>
                  </a:ext>
                </a:extLst>
              </a:tr>
              <a:tr h="210086">
                <a:tc>
                  <a:txBody>
                    <a:bodyPr/>
                    <a:lstStyle/>
                    <a:p>
                      <a:pPr algn="just">
                        <a:lnSpc>
                          <a:spcPct val="100000"/>
                        </a:lnSpc>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SHAN</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[65]</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just">
                        <a:lnSpc>
                          <a:spcPct val="100000"/>
                        </a:lnSpc>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基於分層注意力網路的模型，它將歷史籃子分為長短期部分，並根據相應項目仔細學習長短期偏好</a:t>
                      </a:r>
                    </a:p>
                  </a:txBody>
                  <a:tcPr anchor="ctr"/>
                </a:tc>
                <a:extLst>
                  <a:ext uri="{0D108BD9-81ED-4DB2-BD59-A6C34878D82A}">
                    <a16:rowId xmlns:a16="http://schemas.microsoft.com/office/drawing/2014/main" val="1907790339"/>
                  </a:ext>
                </a:extLst>
              </a:tr>
              <a:tr h="321948">
                <a:tc>
                  <a:txBody>
                    <a:bodyPr/>
                    <a:lstStyle/>
                    <a:p>
                      <a:pPr marL="0" marR="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Sets2Sets [34]</a:t>
                      </a:r>
                      <a:endPar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
                          <a:srgbClr val="000000"/>
                        </a:buClr>
                        <a:buSzTx/>
                        <a:buFont typeface="Arial"/>
                        <a:buNone/>
                        <a:tabLst/>
                        <a:defRP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Encoder-Decoder</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框架的模型，其利用池化操作來獲取籃子嵌入，採用基於集合的注意機制從用戶過去互動學習表示，並考慮了重複購買模式以進一步提高效能</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609742972"/>
                  </a:ext>
                </a:extLst>
              </a:tr>
            </a:tbl>
          </a:graphicData>
        </a:graphic>
      </p:graphicFrame>
    </p:spTree>
    <p:extLst>
      <p:ext uri="{BB962C8B-B14F-4D97-AF65-F5344CB8AC3E}">
        <p14:creationId xmlns:p14="http://schemas.microsoft.com/office/powerpoint/2010/main" val="18079282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cs typeface="Times New Roman" panose="02020603050405020304" pitchFamily="18" charset="0"/>
              </a:rPr>
              <a:t>緒論</a:t>
            </a:r>
            <a:endParaRPr lang="en-US" b="1" dirty="0">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總結</a:t>
            </a:r>
            <a:endParaRPr lang="en-US"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3</a:t>
            </a: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評估指標</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3840CC44-6BF3-7D70-2F33-3E6000E18D22}"/>
              </a:ext>
            </a:extLst>
          </p:cNvPr>
          <p:cNvSpPr txBox="1"/>
          <p:nvPr/>
        </p:nvSpPr>
        <p:spPr>
          <a:xfrm>
            <a:off x="817285" y="1108991"/>
            <a:ext cx="7279429" cy="1721112"/>
          </a:xfrm>
          <a:prstGeom prst="rect">
            <a:avLst/>
          </a:prstGeom>
          <a:noFill/>
        </p:spPr>
        <p:txBody>
          <a:bodyPr wrap="square">
            <a:spAutoFit/>
          </a:bodyPr>
          <a:lstStyle/>
          <a:p>
            <a:pPr marL="0" marR="0" lvl="0" indent="0" algn="l" rtl="0">
              <a:lnSpc>
                <a:spcPct val="150000"/>
              </a:lnSpc>
              <a:spcBef>
                <a:spcPts val="0"/>
              </a:spcBef>
              <a:spcAft>
                <a:spcPts val="0"/>
              </a:spcAft>
              <a:buNone/>
            </a:pP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為了與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Baseline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比較出差距，本研究採用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F1-score</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與</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NDCG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作為評估指標，定義如下：</a:t>
            </a:r>
          </a:p>
          <a:p>
            <a:pPr marL="0" marR="0" lvl="0" indent="0" algn="l" rtl="0">
              <a:lnSpc>
                <a:spcPct val="150000"/>
              </a:lnSpc>
              <a:spcBef>
                <a:spcPts val="0"/>
              </a:spcBef>
              <a:spcAft>
                <a:spcPts val="0"/>
              </a:spcAft>
              <a:buNone/>
            </a:pPr>
            <a:endPar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a:p>
            <a:pPr marL="0" marR="0" lvl="0" indent="0" algn="just" rtl="0">
              <a:lnSpc>
                <a:spcPct val="150000"/>
              </a:lnSpc>
              <a:spcBef>
                <a:spcPts val="0"/>
              </a:spcBef>
              <a:spcAft>
                <a:spcPts val="0"/>
              </a:spcAft>
              <a:buNone/>
            </a:pPr>
            <a:r>
              <a:rPr lang="en-US" altLang="zh-TW" sz="1200" b="1" i="0" u="none" strike="noStrike" cap="none"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F1-score</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 是準確率（</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Precision</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）和召回率（</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Recall</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）的調和平均數，它同時考慮了推薦系統的準確性和全面性，取值範圍為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0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到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1</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其中，</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準確率</a:t>
            </a:r>
            <a:r>
              <a:rPr lang="zh-TW" altLang="en-US" sz="1200"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衡量</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預測為正的實例中實際為正的比例，而召回率則衡量在所有實際為正的實例中，被正確預測為正的比例。針對 </a:t>
            </a:r>
            <a:r>
              <a:rPr lang="en-US" altLang="zh-TW"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Top-K </a:t>
            </a:r>
            <a:r>
              <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rPr>
              <a:t>的結果進行以下計算：</a:t>
            </a:r>
          </a:p>
          <a:p>
            <a:pPr marL="0" marR="0" lvl="0" indent="0" algn="l" rtl="0">
              <a:lnSpc>
                <a:spcPct val="150000"/>
              </a:lnSpc>
              <a:spcBef>
                <a:spcPts val="0"/>
              </a:spcBef>
              <a:spcAft>
                <a:spcPts val="0"/>
              </a:spcAft>
              <a:buNone/>
            </a:pPr>
            <a:endParaRPr lang="zh-TW" altLang="en-US" sz="1200" b="0" i="0" u="none" strike="noStrike" cap="none" dirty="0">
              <a:solidFill>
                <a:schemeClr val="dk1"/>
              </a:solidFill>
              <a:latin typeface="Times New Roman" panose="02020603050405020304" pitchFamily="18" charset="0"/>
              <a:ea typeface="微軟正黑體" panose="020B0604030504040204" pitchFamily="34" charset="-120"/>
              <a:cs typeface="Times New Roman" panose="02020603050405020304" pitchFamily="18" charset="0"/>
              <a:sym typeface="Times New Roman"/>
            </a:endParaRPr>
          </a:p>
        </p:txBody>
      </p:sp>
      <mc:AlternateContent xmlns:mc="http://schemas.openxmlformats.org/markup-compatibility/2006" xmlns:a14="http://schemas.microsoft.com/office/drawing/2010/main">
        <mc:Choice Requires="a14">
          <p:sp>
            <p:nvSpPr>
              <p:cNvPr id="11" name="文字方塊 10">
                <a:extLst>
                  <a:ext uri="{FF2B5EF4-FFF2-40B4-BE49-F238E27FC236}">
                    <a16:creationId xmlns:a16="http://schemas.microsoft.com/office/drawing/2014/main" id="{F3B32F61-9F81-1932-F223-C9D86529F259}"/>
                  </a:ext>
                </a:extLst>
              </p:cNvPr>
              <p:cNvSpPr txBox="1"/>
              <p:nvPr/>
            </p:nvSpPr>
            <p:spPr>
              <a:xfrm>
                <a:off x="938332" y="3627603"/>
                <a:ext cx="173983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rPr>
                        <m:t>𝑝𝑟𝑒𝑐𝑖𝑠𝑖𝑜</m:t>
                      </m:r>
                      <m:r>
                        <a:rPr lang="en-US" altLang="zh-TW" b="0" i="1" smtClean="0">
                          <a:latin typeface="Cambria Math" panose="02040503050406030204" pitchFamily="18" charset="0"/>
                        </a:rPr>
                        <m:t>𝑛</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𝐹𝑃</m:t>
                          </m:r>
                        </m:den>
                      </m:f>
                    </m:oMath>
                  </m:oMathPara>
                </a14:m>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1" name="文字方塊 10">
                <a:extLst>
                  <a:ext uri="{FF2B5EF4-FFF2-40B4-BE49-F238E27FC236}">
                    <a16:creationId xmlns:a16="http://schemas.microsoft.com/office/drawing/2014/main" id="{F3B32F61-9F81-1932-F223-C9D86529F259}"/>
                  </a:ext>
                </a:extLst>
              </p:cNvPr>
              <p:cNvSpPr txBox="1">
                <a:spLocks noRot="1" noChangeAspect="1" noMove="1" noResize="1" noEditPoints="1" noAdjustHandles="1" noChangeArrowheads="1" noChangeShapeType="1" noTextEdit="1"/>
              </p:cNvSpPr>
              <p:nvPr/>
            </p:nvSpPr>
            <p:spPr>
              <a:xfrm>
                <a:off x="938332" y="3627603"/>
                <a:ext cx="1739835" cy="406906"/>
              </a:xfrm>
              <a:prstGeom prst="rect">
                <a:avLst/>
              </a:prstGeom>
              <a:blipFill>
                <a:blip r:embed="rId6"/>
                <a:stretch>
                  <a:fillRect l="-3158" r="-1404" b="-1343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FD8BA5CA-06BD-5B23-DD27-DFAA4ECBF576}"/>
                  </a:ext>
                </a:extLst>
              </p:cNvPr>
              <p:cNvSpPr txBox="1"/>
              <p:nvPr/>
            </p:nvSpPr>
            <p:spPr>
              <a:xfrm>
                <a:off x="3716411" y="3637223"/>
                <a:ext cx="1481175" cy="40690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𝑟𝑒𝑐𝑎𝑙</m:t>
                      </m:r>
                      <m:r>
                        <a:rPr lang="en-US" altLang="zh-TW" b="0" i="1" smtClean="0">
                          <a:latin typeface="Cambria Math" panose="02040503050406030204" pitchFamily="18" charset="0"/>
                          <a:ea typeface="Cambria Math" panose="02040503050406030204" pitchFamily="18" charset="0"/>
                        </a:rPr>
                        <m:t>𝑙</m:t>
                      </m:r>
                      <m:r>
                        <a:rPr lang="en-US" altLang="zh-TW" b="0" i="1" smtClean="0">
                          <a:latin typeface="Cambria Math" panose="02040503050406030204" pitchFamily="18" charset="0"/>
                        </a:rPr>
                        <m:t>=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𝑇𝑃</m:t>
                          </m:r>
                        </m:num>
                        <m:den>
                          <m:r>
                            <a:rPr lang="en-US" altLang="zh-TW" b="0" i="1" smtClean="0">
                              <a:latin typeface="Cambria Math" panose="02040503050406030204" pitchFamily="18" charset="0"/>
                            </a:rPr>
                            <m:t>𝑇𝑃</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rPr>
                            <m:t>𝐹𝑁</m:t>
                          </m:r>
                        </m:den>
                      </m:f>
                    </m:oMath>
                  </m:oMathPara>
                </a14:m>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FD8BA5CA-06BD-5B23-DD27-DFAA4ECBF576}"/>
                  </a:ext>
                </a:extLst>
              </p:cNvPr>
              <p:cNvSpPr txBox="1">
                <a:spLocks noRot="1" noChangeAspect="1" noMove="1" noResize="1" noEditPoints="1" noAdjustHandles="1" noChangeArrowheads="1" noChangeShapeType="1" noTextEdit="1"/>
              </p:cNvSpPr>
              <p:nvPr/>
            </p:nvSpPr>
            <p:spPr>
              <a:xfrm>
                <a:off x="3716411" y="3637223"/>
                <a:ext cx="1481175" cy="406906"/>
              </a:xfrm>
              <a:prstGeom prst="rect">
                <a:avLst/>
              </a:prstGeom>
              <a:blipFill>
                <a:blip r:embed="rId7"/>
                <a:stretch>
                  <a:fillRect l="-2469" t="-1515" r="-1646" b="-136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A9CC141D-FE5C-4FC2-A2B6-C6EE7449C11D}"/>
                  </a:ext>
                </a:extLst>
              </p:cNvPr>
              <p:cNvSpPr txBox="1"/>
              <p:nvPr/>
            </p:nvSpPr>
            <p:spPr>
              <a:xfrm>
                <a:off x="869640" y="2899677"/>
                <a:ext cx="3702360" cy="4453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𝐹</m:t>
                      </m:r>
                      <m:r>
                        <a:rPr lang="en-US" altLang="zh-TW" b="0" i="1" smtClean="0">
                          <a:latin typeface="Cambria Math" panose="02040503050406030204" pitchFamily="18" charset="0"/>
                        </a:rPr>
                        <m:t>1−</m:t>
                      </m:r>
                      <m:r>
                        <a:rPr lang="en-US" altLang="zh-TW" b="0" i="1" smtClean="0">
                          <a:latin typeface="Cambria Math" panose="02040503050406030204" pitchFamily="18" charset="0"/>
                        </a:rPr>
                        <m:t>𝑠𝑐𝑜𝑟𝑒</m:t>
                      </m:r>
                      <m:r>
                        <a:rPr lang="en-US" altLang="zh-TW" b="0" i="1" smtClean="0">
                          <a:latin typeface="Cambria Math" panose="02040503050406030204" pitchFamily="18" charset="0"/>
                        </a:rPr>
                        <m:t>@</m:t>
                      </m:r>
                      <m:r>
                        <a:rPr lang="en-US" altLang="zh-TW" b="0" i="1" smtClean="0">
                          <a:latin typeface="Cambria Math" panose="02040503050406030204" pitchFamily="18" charset="0"/>
                        </a:rPr>
                        <m:t>𝐾</m:t>
                      </m:r>
                      <m:r>
                        <a:rPr lang="en-US" altLang="zh-TW" b="0" i="1" smtClean="0">
                          <a:latin typeface="Cambria Math" panose="02040503050406030204" pitchFamily="18" charset="0"/>
                        </a:rPr>
                        <m:t>=2 </m:t>
                      </m:r>
                      <m:f>
                        <m:fPr>
                          <m:ctrlPr>
                            <a:rPr lang="en-US" altLang="zh-TW" b="0" i="1" smtClean="0">
                              <a:latin typeface="Cambria Math" panose="02040503050406030204" pitchFamily="18" charset="0"/>
                            </a:rPr>
                          </m:ctrlPr>
                        </m:fPr>
                        <m:num>
                          <m:r>
                            <a:rPr lang="en-US" altLang="zh-TW" b="0" i="1" smtClean="0">
                              <a:latin typeface="Cambria Math" panose="02040503050406030204" pitchFamily="18" charset="0"/>
                            </a:rPr>
                            <m:t>𝑝𝑟𝑒𝑐𝑖𝑠𝑖𝑜𝑛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𝐾</m:t>
                          </m:r>
                          <m:r>
                            <a:rPr lang="en-US" altLang="zh-TW" b="0" i="1" smtClean="0">
                              <a:latin typeface="Cambria Math" panose="02040503050406030204" pitchFamily="18" charset="0"/>
                            </a:rPr>
                            <m:t> × </m:t>
                          </m:r>
                          <m:r>
                            <a:rPr lang="en-US" altLang="zh-TW" b="0" i="1" smtClean="0">
                              <a:latin typeface="Cambria Math" panose="02040503050406030204" pitchFamily="18" charset="0"/>
                              <a:ea typeface="Cambria Math" panose="02040503050406030204" pitchFamily="18" charset="0"/>
                            </a:rPr>
                            <m:t>𝑟𝑒𝑐𝑎𝑙𝑙</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𝐾</m:t>
                          </m:r>
                        </m:num>
                        <m:den>
                          <m:r>
                            <a:rPr lang="en-US" altLang="zh-TW" b="0" i="1" smtClean="0">
                              <a:latin typeface="Cambria Math" panose="02040503050406030204" pitchFamily="18" charset="0"/>
                            </a:rPr>
                            <m:t>𝑝𝑟𝑒𝑐𝑖𝑠𝑖𝑜𝑛</m:t>
                          </m:r>
                          <m:r>
                            <a:rPr lang="en-US" altLang="zh-TW" b="0" i="1" smtClean="0">
                              <a:latin typeface="Cambria Math" panose="02040503050406030204" pitchFamily="18" charset="0"/>
                            </a:rPr>
                            <m:t>@</m:t>
                          </m:r>
                          <m:r>
                            <a:rPr lang="en-US" altLang="zh-TW" b="0" i="1" smtClean="0">
                              <a:latin typeface="Cambria Math" panose="02040503050406030204" pitchFamily="18" charset="0"/>
                            </a:rPr>
                            <m:t>𝐾</m:t>
                          </m:r>
                          <m:r>
                            <a:rPr lang="en-US" altLang="zh-TW" b="0" i="1" smtClean="0">
                              <a:latin typeface="Cambria Math" panose="02040503050406030204" pitchFamily="18" charset="0"/>
                            </a:rPr>
                            <m:t>+ </m:t>
                          </m:r>
                          <m:r>
                            <a:rPr lang="en-US" altLang="zh-TW" b="0" i="1" smtClean="0">
                              <a:latin typeface="Cambria Math" panose="02040503050406030204" pitchFamily="18" charset="0"/>
                              <a:ea typeface="Cambria Math" panose="02040503050406030204" pitchFamily="18" charset="0"/>
                            </a:rPr>
                            <m:t>𝑟𝑒𝑐𝑎𝑙𝑙</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𝐾</m:t>
                          </m:r>
                        </m:den>
                      </m:f>
                    </m:oMath>
                  </m:oMathPara>
                </a14:m>
                <a:endParaRPr lang="zh-TW" altLang="en-US" dirty="0"/>
              </a:p>
            </p:txBody>
          </p:sp>
        </mc:Choice>
        <mc:Fallback xmlns="">
          <p:sp>
            <p:nvSpPr>
              <p:cNvPr id="19" name="文字方塊 18">
                <a:extLst>
                  <a:ext uri="{FF2B5EF4-FFF2-40B4-BE49-F238E27FC236}">
                    <a16:creationId xmlns:a16="http://schemas.microsoft.com/office/drawing/2014/main" id="{A9CC141D-FE5C-4FC2-A2B6-C6EE7449C11D}"/>
                  </a:ext>
                </a:extLst>
              </p:cNvPr>
              <p:cNvSpPr txBox="1">
                <a:spLocks noRot="1" noChangeAspect="1" noMove="1" noResize="1" noEditPoints="1" noAdjustHandles="1" noChangeArrowheads="1" noChangeShapeType="1" noTextEdit="1"/>
              </p:cNvSpPr>
              <p:nvPr/>
            </p:nvSpPr>
            <p:spPr>
              <a:xfrm>
                <a:off x="869640" y="2899677"/>
                <a:ext cx="3702360" cy="445315"/>
              </a:xfrm>
              <a:prstGeom prst="rect">
                <a:avLst/>
              </a:prstGeom>
              <a:blipFill>
                <a:blip r:embed="rId8"/>
                <a:stretch>
                  <a:fillRect t="-8333" b="-19444"/>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F8955098-6CD4-473D-A2F6-4DCE2FD34E37}"/>
              </a:ext>
            </a:extLst>
          </p:cNvPr>
          <p:cNvSpPr txBox="1"/>
          <p:nvPr/>
        </p:nvSpPr>
        <p:spPr>
          <a:xfrm>
            <a:off x="4867086" y="3122334"/>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(23)</a:t>
            </a:r>
            <a:endParaRPr kumimoji="1" lang="zh-TW" altLang="en-US" sz="1200"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B5B7D509-6D1C-4D5B-B749-7099799934DE}"/>
              </a:ext>
            </a:extLst>
          </p:cNvPr>
          <p:cNvSpPr txBox="1"/>
          <p:nvPr/>
        </p:nvSpPr>
        <p:spPr>
          <a:xfrm>
            <a:off x="2862305" y="3818218"/>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(24)</a:t>
            </a:r>
            <a:endParaRPr kumimoji="1" lang="zh-TW" altLang="en-US" sz="12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80D9A22F-8E2A-4513-86CD-0073E91DCB0D}"/>
              </a:ext>
            </a:extLst>
          </p:cNvPr>
          <p:cNvSpPr txBox="1"/>
          <p:nvPr/>
        </p:nvSpPr>
        <p:spPr>
          <a:xfrm>
            <a:off x="5665368" y="3818218"/>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(25)</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74706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cs typeface="Times New Roman" panose="02020603050405020304" pitchFamily="18" charset="0"/>
              </a:rPr>
              <a:t>緒論</a:t>
            </a:r>
            <a:endParaRPr lang="en-US" b="1" dirty="0">
              <a:latin typeface="Microsoft JhengHei" panose="020B0604030504040204" pitchFamily="34" charset="-120"/>
              <a:ea typeface="Microsoft JhengHei" panose="020B0604030504040204" pitchFamily="34" charset="-120"/>
              <a:cs typeface="Times New Roman" panose="02020603050405020304" pitchFamily="18" charset="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總結</a:t>
            </a:r>
            <a:endParaRPr lang="en-US"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3</a:t>
            </a: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評估指標</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3" name="文字方塊 2">
            <a:extLst>
              <a:ext uri="{FF2B5EF4-FFF2-40B4-BE49-F238E27FC236}">
                <a16:creationId xmlns:a16="http://schemas.microsoft.com/office/drawing/2014/main" id="{3840CC44-6BF3-7D70-2F33-3E6000E18D22}"/>
              </a:ext>
            </a:extLst>
          </p:cNvPr>
          <p:cNvSpPr txBox="1"/>
          <p:nvPr/>
        </p:nvSpPr>
        <p:spPr>
          <a:xfrm>
            <a:off x="759671" y="1083626"/>
            <a:ext cx="7624657" cy="2829044"/>
          </a:xfrm>
          <a:prstGeom prst="rect">
            <a:avLst/>
          </a:prstGeom>
          <a:noFill/>
        </p:spPr>
        <p:txBody>
          <a:bodyPr wrap="square">
            <a:spAutoFit/>
          </a:bodyPr>
          <a:lstStyle/>
          <a:p>
            <a:pPr algn="just">
              <a:lnSpc>
                <a:spcPct val="150000"/>
              </a:lnSpc>
            </a:pPr>
            <a:r>
              <a:rPr lang="en-US" altLang="zh-TW" sz="12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：歸一化的折損累計增益。其考慮到項目的位置和相關性，每個項目的分數會根據它在排名中的位置進行折損，而排在前面的項目分數對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的貢獻會比後面的大。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表示前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個項目得分進行折損和累加。其中，𝑟</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(𝑖)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為推薦的第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個項目的得分，若命中則值為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，反之為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。然而，不同用戶之間的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相比並沒有意義（不同用戶興趣不同，對同樣的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排名前後不同），為了使用戶之間的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有統一標準進行比較，因此除上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IDCG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（理想情況下的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分數，為按照項目相關性排序的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DCG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，以進行歸一化。</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EBDE9217-2EC0-7776-B41D-55B3E17F1FE3}"/>
                  </a:ext>
                </a:extLst>
              </p:cNvPr>
              <p:cNvSpPr txBox="1"/>
              <p:nvPr/>
            </p:nvSpPr>
            <p:spPr>
              <a:xfrm>
                <a:off x="3574354" y="1889355"/>
                <a:ext cx="1995290"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smtClean="0">
                          <a:latin typeface="Cambria Math" panose="02040503050406030204" pitchFamily="18" charset="0"/>
                        </a:rPr>
                        <m:t>DCG</m:t>
                      </m:r>
                      <m:r>
                        <a:rPr lang="en-US" altLang="zh-TW" i="1">
                          <a:latin typeface="Cambria Math" panose="02040503050406030204" pitchFamily="18" charset="0"/>
                        </a:rPr>
                        <m:t>@</m:t>
                      </m:r>
                      <m:r>
                        <m:rPr>
                          <m:sty m:val="p"/>
                        </m:rPr>
                        <a:rPr lang="en-US" altLang="zh-TW" i="1" smtClean="0">
                          <a:latin typeface="Cambria Math" panose="02040503050406030204" pitchFamily="18" charset="0"/>
                        </a:rPr>
                        <m:t>K</m:t>
                      </m:r>
                      <m:r>
                        <a:rPr lang="en-US" altLang="zh-TW" i="1">
                          <a:latin typeface="Cambria Math" panose="02040503050406030204" pitchFamily="18" charset="0"/>
                        </a:rPr>
                        <m:t>=</m:t>
                      </m:r>
                      <m:nary>
                        <m:naryPr>
                          <m:chr m:val="∑"/>
                          <m:ctrlPr>
                            <a:rPr lang="en-US"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𝐾</m:t>
                          </m:r>
                        </m:sup>
                        <m:e>
                          <m:f>
                            <m:fPr>
                              <m:ctrlPr>
                                <a:rPr lang="en-US" altLang="zh-TW" i="1" smtClean="0">
                                  <a:latin typeface="Cambria Math" panose="02040503050406030204" pitchFamily="18" charset="0"/>
                                </a:rPr>
                              </m:ctrlPr>
                            </m:fPr>
                            <m:num>
                              <m:sSup>
                                <m:sSupPr>
                                  <m:ctrlPr>
                                    <a:rPr lang="en-US" altLang="zh-TW" i="1">
                                      <a:latin typeface="Cambria Math" panose="02040503050406030204" pitchFamily="18" charset="0"/>
                                    </a:rPr>
                                  </m:ctrlPr>
                                </m:sSupPr>
                                <m:e>
                                  <m:r>
                                    <a:rPr lang="en-US" altLang="zh-TW" i="1">
                                      <a:latin typeface="Cambria Math" panose="02040503050406030204" pitchFamily="18" charset="0"/>
                                    </a:rPr>
                                    <m:t>2</m:t>
                                  </m:r>
                                </m:e>
                                <m:sup>
                                  <m:r>
                                    <a:rPr lang="en-US" altLang="zh-TW" b="0" i="1" smtClean="0">
                                      <a:latin typeface="Cambria Math" panose="02040503050406030204" pitchFamily="18" charset="0"/>
                                    </a:rPr>
                                    <m:t>𝑟</m:t>
                                  </m:r>
                                  <m:r>
                                    <a:rPr lang="en-US" altLang="zh-TW" i="1" smtClean="0">
                                      <a:latin typeface="Cambria Math" panose="02040503050406030204" pitchFamily="18" charset="0"/>
                                    </a:rPr>
                                    <m:t>(</m:t>
                                  </m:r>
                                  <m:r>
                                    <a:rPr lang="en-US" altLang="zh-TW" i="1">
                                      <a:latin typeface="Cambria Math" panose="02040503050406030204" pitchFamily="18" charset="0"/>
                                    </a:rPr>
                                    <m:t>𝑖</m:t>
                                  </m:r>
                                  <m:r>
                                    <a:rPr lang="en-US" altLang="zh-TW" b="0" i="1" smtClean="0">
                                      <a:latin typeface="Cambria Math" panose="02040503050406030204" pitchFamily="18" charset="0"/>
                                    </a:rPr>
                                    <m:t>)</m:t>
                                  </m:r>
                                </m:sup>
                              </m:sSup>
                              <m:r>
                                <a:rPr lang="en-US" altLang="zh-TW" i="1">
                                  <a:latin typeface="Cambria Math" panose="02040503050406030204" pitchFamily="18" charset="0"/>
                                </a:rPr>
                                <m:t>−1</m:t>
                              </m:r>
                            </m:num>
                            <m:den>
                              <m:func>
                                <m:funcPr>
                                  <m:ctrlPr>
                                    <a:rPr lang="en-US" altLang="zh-TW" i="1" smtClean="0">
                                      <a:latin typeface="Cambria Math" panose="02040503050406030204" pitchFamily="18" charset="0"/>
                                    </a:rPr>
                                  </m:ctrlPr>
                                </m:funcPr>
                                <m:fName>
                                  <m:sSub>
                                    <m:sSubPr>
                                      <m:ctrlPr>
                                        <a:rPr lang="en-US" altLang="zh-TW" i="1" smtClean="0">
                                          <a:latin typeface="Cambria Math" panose="02040503050406030204" pitchFamily="18" charset="0"/>
                                        </a:rPr>
                                      </m:ctrlPr>
                                    </m:sSubPr>
                                    <m:e>
                                      <m:r>
                                        <m:rPr>
                                          <m:sty m:val="p"/>
                                        </m:rPr>
                                        <a:rPr lang="en-US" altLang="zh-TW" i="0" smtClean="0">
                                          <a:latin typeface="Cambria Math" panose="02040503050406030204" pitchFamily="18" charset="0"/>
                                        </a:rPr>
                                        <m:t>log</m:t>
                                      </m:r>
                                    </m:e>
                                    <m:sub>
                                      <m:r>
                                        <a:rPr lang="en-US" altLang="zh-TW" b="0" i="1" smtClean="0">
                                          <a:latin typeface="Cambria Math" panose="02040503050406030204" pitchFamily="18" charset="0"/>
                                        </a:rPr>
                                        <m:t>2</m:t>
                                      </m:r>
                                    </m:sub>
                                  </m:sSub>
                                </m:fName>
                                <m:e>
                                  <m:r>
                                    <a:rPr lang="en-US" altLang="zh-TW" b="0" i="1" smtClean="0">
                                      <a:latin typeface="Cambria Math" panose="02040503050406030204" pitchFamily="18" charset="0"/>
                                    </a:rPr>
                                    <m:t>(1+</m:t>
                                  </m:r>
                                  <m:r>
                                    <a:rPr lang="en-US" altLang="zh-TW" b="0" i="1" smtClean="0">
                                      <a:latin typeface="Cambria Math" panose="02040503050406030204" pitchFamily="18" charset="0"/>
                                    </a:rPr>
                                    <m:t>𝑖</m:t>
                                  </m:r>
                                  <m:r>
                                    <a:rPr lang="en-US" altLang="zh-TW" b="0" i="1" smtClean="0">
                                      <a:latin typeface="Cambria Math" panose="02040503050406030204" pitchFamily="18" charset="0"/>
                                    </a:rPr>
                                    <m:t>)</m:t>
                                  </m:r>
                                </m:e>
                              </m:func>
                            </m:den>
                          </m:f>
                        </m:e>
                      </m:nary>
                    </m:oMath>
                  </m:oMathPara>
                </a14:m>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7" name="文字方塊 16">
                <a:extLst>
                  <a:ext uri="{FF2B5EF4-FFF2-40B4-BE49-F238E27FC236}">
                    <a16:creationId xmlns:a16="http://schemas.microsoft.com/office/drawing/2014/main" id="{EBDE9217-2EC0-7776-B41D-55B3E17F1FE3}"/>
                  </a:ext>
                </a:extLst>
              </p:cNvPr>
              <p:cNvSpPr txBox="1">
                <a:spLocks noRot="1" noChangeAspect="1" noMove="1" noResize="1" noEditPoints="1" noAdjustHandles="1" noChangeArrowheads="1" noChangeShapeType="1" noTextEdit="1"/>
              </p:cNvSpPr>
              <p:nvPr/>
            </p:nvSpPr>
            <p:spPr>
              <a:xfrm>
                <a:off x="3574354" y="1889355"/>
                <a:ext cx="1995290" cy="605807"/>
              </a:xfrm>
              <a:prstGeom prst="rect">
                <a:avLst/>
              </a:prstGeom>
              <a:blipFill>
                <a:blip r:embed="rId6"/>
                <a:stretch>
                  <a:fillRect b="-101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8608092F-5451-2EEA-41DB-F8F2F009AC49}"/>
                  </a:ext>
                </a:extLst>
              </p:cNvPr>
              <p:cNvSpPr txBox="1"/>
              <p:nvPr/>
            </p:nvSpPr>
            <p:spPr>
              <a:xfrm>
                <a:off x="929598" y="1983772"/>
                <a:ext cx="1682575" cy="4169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i="1">
                          <a:latin typeface="Cambria Math" panose="02040503050406030204" pitchFamily="18" charset="0"/>
                        </a:rPr>
                        <m:t>ND</m:t>
                      </m:r>
                      <m:r>
                        <m:rPr>
                          <m:sty m:val="p"/>
                        </m:rPr>
                        <a:rPr lang="en-US" altLang="zh-TW" i="1" smtClean="0">
                          <a:latin typeface="Cambria Math" panose="02040503050406030204" pitchFamily="18" charset="0"/>
                        </a:rPr>
                        <m:t>CG</m:t>
                      </m:r>
                      <m:r>
                        <a:rPr lang="en-US" altLang="zh-TW" i="1">
                          <a:latin typeface="Cambria Math" panose="02040503050406030204" pitchFamily="18" charset="0"/>
                        </a:rPr>
                        <m:t>@</m:t>
                      </m:r>
                      <m:r>
                        <m:rPr>
                          <m:sty m:val="p"/>
                        </m:rPr>
                        <a:rPr lang="en-US" altLang="zh-TW" i="1" smtClean="0">
                          <a:latin typeface="Cambria Math" panose="02040503050406030204" pitchFamily="18" charset="0"/>
                        </a:rPr>
                        <m:t>K</m:t>
                      </m:r>
                      <m:r>
                        <a:rPr lang="en-US" altLang="zh-TW" i="1">
                          <a:latin typeface="Cambria Math" panose="02040503050406030204" pitchFamily="18" charset="0"/>
                        </a:rPr>
                        <m:t>=</m:t>
                      </m:r>
                      <m:f>
                        <m:fPr>
                          <m:ctrlPr>
                            <a:rPr lang="en-US" altLang="zh-TW" i="1" smtClean="0">
                              <a:latin typeface="Cambria Math" panose="02040503050406030204" pitchFamily="18" charset="0"/>
                            </a:rPr>
                          </m:ctrlPr>
                        </m:fPr>
                        <m:num>
                          <m:r>
                            <m:rPr>
                              <m:sty m:val="p"/>
                            </m:rPr>
                            <a:rPr lang="en-US" altLang="zh-TW" i="1">
                              <a:latin typeface="Cambria Math" panose="02040503050406030204" pitchFamily="18" charset="0"/>
                            </a:rPr>
                            <m:t>D</m:t>
                          </m:r>
                          <m:r>
                            <a:rPr lang="en-US" altLang="zh-TW" b="0" i="1" smtClean="0">
                              <a:latin typeface="Cambria Math" panose="02040503050406030204" pitchFamily="18" charset="0"/>
                            </a:rPr>
                            <m:t>𝐶𝐺</m:t>
                          </m:r>
                          <m:r>
                            <a:rPr lang="en-US" altLang="zh-TW" b="0" i="1" smtClean="0">
                              <a:latin typeface="Cambria Math" panose="02040503050406030204" pitchFamily="18" charset="0"/>
                            </a:rPr>
                            <m:t>@</m:t>
                          </m:r>
                          <m:r>
                            <a:rPr lang="en-US" altLang="zh-TW" b="0" i="1" smtClean="0">
                              <a:latin typeface="Cambria Math" panose="02040503050406030204" pitchFamily="18" charset="0"/>
                            </a:rPr>
                            <m:t>𝐾</m:t>
                          </m:r>
                        </m:num>
                        <m:den>
                          <m:r>
                            <m:rPr>
                              <m:sty m:val="p"/>
                            </m:rPr>
                            <a:rPr lang="en-US" altLang="zh-TW" b="0" i="1">
                              <a:latin typeface="Cambria Math" panose="02040503050406030204" pitchFamily="18" charset="0"/>
                            </a:rPr>
                            <m:t>I</m:t>
                          </m:r>
                          <m:r>
                            <m:rPr>
                              <m:sty m:val="p"/>
                            </m:rPr>
                            <a:rPr lang="en-US" altLang="zh-TW" i="1" smtClean="0">
                              <a:latin typeface="Cambria Math" panose="02040503050406030204" pitchFamily="18" charset="0"/>
                            </a:rPr>
                            <m:t>D</m:t>
                          </m:r>
                          <m:r>
                            <m:rPr>
                              <m:sty m:val="p"/>
                            </m:rPr>
                            <a:rPr lang="en-US" altLang="zh-TW" i="1">
                              <a:latin typeface="Cambria Math" panose="02040503050406030204" pitchFamily="18" charset="0"/>
                            </a:rPr>
                            <m:t>C</m:t>
                          </m:r>
                          <m:r>
                            <m:rPr>
                              <m:sty m:val="p"/>
                            </m:rPr>
                            <a:rPr lang="en-US" altLang="zh-TW" i="1" smtClean="0">
                              <a:latin typeface="Cambria Math" panose="02040503050406030204" pitchFamily="18" charset="0"/>
                            </a:rPr>
                            <m:t>G</m:t>
                          </m:r>
                          <m:r>
                            <a:rPr lang="en-US" altLang="zh-TW" i="1">
                              <a:latin typeface="Cambria Math" panose="02040503050406030204" pitchFamily="18" charset="0"/>
                            </a:rPr>
                            <m:t>@</m:t>
                          </m:r>
                          <m:r>
                            <a:rPr lang="en-US" altLang="zh-TW" i="1">
                              <a:latin typeface="Cambria Math" panose="02040503050406030204" pitchFamily="18" charset="0"/>
                            </a:rPr>
                            <m:t>𝐾</m:t>
                          </m:r>
                        </m:den>
                      </m:f>
                    </m:oMath>
                  </m:oMathPara>
                </a14:m>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8608092F-5451-2EEA-41DB-F8F2F009AC49}"/>
                  </a:ext>
                </a:extLst>
              </p:cNvPr>
              <p:cNvSpPr txBox="1">
                <a:spLocks noRot="1" noChangeAspect="1" noMove="1" noResize="1" noEditPoints="1" noAdjustHandles="1" noChangeArrowheads="1" noChangeShapeType="1" noTextEdit="1"/>
              </p:cNvSpPr>
              <p:nvPr/>
            </p:nvSpPr>
            <p:spPr>
              <a:xfrm>
                <a:off x="929598" y="1983772"/>
                <a:ext cx="1682575" cy="416974"/>
              </a:xfrm>
              <a:prstGeom prst="rect">
                <a:avLst/>
              </a:prstGeom>
              <a:blipFill>
                <a:blip r:embed="rId7"/>
                <a:stretch>
                  <a:fillRect l="-746" t="-5882" r="-2239" b="-14706"/>
                </a:stretch>
              </a:blipFill>
            </p:spPr>
            <p:txBody>
              <a:bodyPr/>
              <a:lstStyle/>
              <a:p>
                <a:r>
                  <a:rPr lang="zh-TW" altLang="en-US">
                    <a:noFill/>
                  </a:rPr>
                  <a:t> </a:t>
                </a:r>
              </a:p>
            </p:txBody>
          </p:sp>
        </mc:Fallback>
      </mc:AlternateContent>
      <p:sp>
        <p:nvSpPr>
          <p:cNvPr id="19" name="文字方塊 18">
            <a:extLst>
              <a:ext uri="{FF2B5EF4-FFF2-40B4-BE49-F238E27FC236}">
                <a16:creationId xmlns:a16="http://schemas.microsoft.com/office/drawing/2014/main" id="{1128308D-9F27-4158-9577-1881C7BAC16A}"/>
              </a:ext>
            </a:extLst>
          </p:cNvPr>
          <p:cNvSpPr txBox="1"/>
          <p:nvPr/>
        </p:nvSpPr>
        <p:spPr>
          <a:xfrm>
            <a:off x="2872690" y="2192258"/>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(26)</a:t>
            </a:r>
            <a:endParaRPr kumimoji="1" lang="zh-TW" altLang="en-US" sz="1200" dirty="0">
              <a:latin typeface="Times New Roman" panose="02020603050405020304" pitchFamily="18" charset="0"/>
              <a:cs typeface="Times New Roman" panose="02020603050405020304" pitchFamily="18" charset="0"/>
            </a:endParaRPr>
          </a:p>
        </p:txBody>
      </p:sp>
      <p:sp>
        <p:nvSpPr>
          <p:cNvPr id="20" name="文字方塊 19">
            <a:extLst>
              <a:ext uri="{FF2B5EF4-FFF2-40B4-BE49-F238E27FC236}">
                <a16:creationId xmlns:a16="http://schemas.microsoft.com/office/drawing/2014/main" id="{7E787A69-2ABE-4105-949C-8C3E99B5D494}"/>
              </a:ext>
            </a:extLst>
          </p:cNvPr>
          <p:cNvSpPr txBox="1"/>
          <p:nvPr/>
        </p:nvSpPr>
        <p:spPr>
          <a:xfrm>
            <a:off x="5846232" y="2192258"/>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(27)</a:t>
            </a:r>
            <a:endParaRPr kumimoji="1" lang="zh-TW"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379518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4.4 </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Experimental Setting and Platform</a:t>
            </a:r>
            <a:endParaRPr lang="en-US" altLang="zh-TW"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65DDFD3-9523-288D-B528-4B6FBDAA4A57}"/>
                  </a:ext>
                </a:extLst>
              </p:cNvPr>
              <p:cNvSpPr txBox="1"/>
              <p:nvPr/>
            </p:nvSpPr>
            <p:spPr>
              <a:xfrm>
                <a:off x="806106" y="1024010"/>
                <a:ext cx="7658130" cy="3503523"/>
              </a:xfrm>
              <a:prstGeom prst="rect">
                <a:avLst/>
              </a:prstGeom>
              <a:noFill/>
            </p:spPr>
            <p:txBody>
              <a:bodyPr wrap="square">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對於本模型的超參數設置，</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部分將參考先前研究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[36]</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方法中的最佳組合進行設定，如表三所示。其中，</a:t>
                </a:r>
                <a14:m>
                  <m:oMath xmlns:m="http://schemas.openxmlformats.org/officeDocument/2006/math">
                    <m:r>
                      <a:rPr lang="en-US" altLang="zh-TW" sz="1200" b="0" i="1" smtClean="0">
                        <a:solidFill>
                          <a:schemeClr val="tx1"/>
                        </a:solidFill>
                        <a:latin typeface="Cambria Math" panose="02040503050406030204" pitchFamily="18" charset="0"/>
                        <a:ea typeface="+mn-ea"/>
                        <a:cs typeface="Times New Roman" panose="02020603050405020304" pitchFamily="18" charset="0"/>
                      </a:rPr>
                      <m:t>𝑘</m:t>
                    </m:r>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表示鄰居數量，</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200" b="0" i="1" smtClean="0">
                        <a:solidFill>
                          <a:schemeClr val="tx1"/>
                        </a:solidFill>
                        <a:latin typeface="Cambria Math" panose="02040503050406030204" pitchFamily="18" charset="0"/>
                        <a:ea typeface="+mn-ea"/>
                        <a:cs typeface="Times New Roman" panose="02020603050405020304" pitchFamily="18" charset="0"/>
                      </a:rPr>
                      <m:t>𝑚</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表示一名用戶的購物籃要分成幾組，</a:t>
                </a:r>
                <a14:m>
                  <m:oMath xmlns:m="http://schemas.openxmlformats.org/officeDocument/2006/math">
                    <m:sSub>
                      <m:sSubPr>
                        <m:ctrlPr>
                          <a:rPr lang="en-US" altLang="zh-TW" sz="1200" i="1" smtClean="0">
                            <a:solidFill>
                              <a:schemeClr val="tx1"/>
                            </a:solidFill>
                            <a:latin typeface="Cambria Math" panose="02040503050406030204" pitchFamily="18" charset="0"/>
                            <a:ea typeface="+mn-ea"/>
                            <a:cs typeface="Times New Roman" panose="02020603050405020304" pitchFamily="18" charset="0"/>
                          </a:rPr>
                        </m:ctrlPr>
                      </m:sSubPr>
                      <m:e>
                        <m:r>
                          <a:rPr lang="en-US" altLang="zh-TW" sz="1200" b="0" i="1" smtClean="0">
                            <a:solidFill>
                              <a:schemeClr val="tx1"/>
                            </a:solidFill>
                            <a:latin typeface="Cambria Math" panose="02040503050406030204" pitchFamily="18" charset="0"/>
                            <a:ea typeface="+mn-ea"/>
                            <a:cs typeface="Times New Roman" panose="02020603050405020304" pitchFamily="18" charset="0"/>
                          </a:rPr>
                          <m:t>𝑟</m:t>
                        </m:r>
                      </m:e>
                      <m:sub>
                        <m:r>
                          <a:rPr lang="en-US" altLang="zh-TW" sz="1200" b="0" i="1" smtClean="0">
                            <a:solidFill>
                              <a:schemeClr val="tx1"/>
                            </a:solidFill>
                            <a:latin typeface="Cambria Math" panose="02040503050406030204" pitchFamily="18" charset="0"/>
                            <a:ea typeface="+mn-ea"/>
                            <a:cs typeface="Times New Roman" panose="02020603050405020304" pitchFamily="18" charset="0"/>
                          </a:rPr>
                          <m:t>𝑏</m:t>
                        </m:r>
                      </m:sub>
                    </m:sSub>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組內的時間衰減比率，而 </a:t>
                </a:r>
                <a14:m>
                  <m:oMath xmlns:m="http://schemas.openxmlformats.org/officeDocument/2006/math">
                    <m:sSub>
                      <m:sSubPr>
                        <m:ctrlPr>
                          <a:rPr lang="en-US" altLang="zh-TW" sz="1200" i="1">
                            <a:solidFill>
                              <a:schemeClr val="tx1"/>
                            </a:solidFill>
                            <a:latin typeface="Cambria Math" panose="02040503050406030204" pitchFamily="18" charset="0"/>
                            <a:ea typeface="+mn-ea"/>
                            <a:cs typeface="Times New Roman" panose="02020603050405020304" pitchFamily="18" charset="0"/>
                          </a:rPr>
                        </m:ctrlPr>
                      </m:sSubPr>
                      <m:e>
                        <m:r>
                          <a:rPr lang="en-US" altLang="zh-TW" sz="1200" i="1">
                            <a:solidFill>
                              <a:schemeClr val="tx1"/>
                            </a:solidFill>
                            <a:latin typeface="Cambria Math" panose="02040503050406030204" pitchFamily="18" charset="0"/>
                            <a:ea typeface="+mn-ea"/>
                            <a:cs typeface="Times New Roman" panose="02020603050405020304" pitchFamily="18" charset="0"/>
                          </a:rPr>
                          <m:t>𝑟</m:t>
                        </m:r>
                      </m:e>
                      <m:sub>
                        <m:r>
                          <a:rPr lang="en-US" altLang="zh-TW" sz="1200" b="0" i="1" smtClean="0">
                            <a:solidFill>
                              <a:schemeClr val="tx1"/>
                            </a:solidFill>
                            <a:latin typeface="Cambria Math" panose="02040503050406030204" pitchFamily="18" charset="0"/>
                            <a:ea typeface="+mn-ea"/>
                            <a:cs typeface="Times New Roman" panose="02020603050405020304" pitchFamily="18" charset="0"/>
                          </a:rPr>
                          <m:t>𝑔</m:t>
                        </m:r>
                      </m:sub>
                    </m:sSub>
                  </m:oMath>
                </a14:m>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則為各組的時間衰減比率。其餘神經網路部分，本研究使用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Adam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優化器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[71]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來優化模型，並且針對實驗中不同的超參數進行敏感度分析，研究超參數設置對模型之影響，以選擇最佳值應用於實驗之中。評估時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值分別是以 </a:t>
                </a:r>
                <a14:m>
                  <m:oMath xmlns:m="http://schemas.openxmlformats.org/officeDocument/2006/math">
                    <m:r>
                      <a:rPr lang="en-US" altLang="zh-TW" sz="1200" i="1" dirty="0">
                        <a:solidFill>
                          <a:srgbClr val="C00000"/>
                        </a:solidFill>
                        <a:latin typeface="Cambria Math" panose="02040503050406030204" pitchFamily="18" charset="0"/>
                        <a:ea typeface="+mn-ea"/>
                        <a:cs typeface="Times New Roman" panose="02020603050405020304" pitchFamily="18" charset="0"/>
                      </a:rPr>
                      <m:t>[5,10,30,50,65] </m:t>
                    </m:r>
                  </m:oMath>
                </a14:m>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數值進行實驗，而超參數各自的實驗範圍如以下所示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endPar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 Size</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000" i="1" dirty="0">
                        <a:solidFill>
                          <a:schemeClr val="tx1"/>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[16,32,64,128]</m:t>
                    </m:r>
                  </m:oMath>
                </a14:m>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1</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1,</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1</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000" i="1" dirty="0">
                        <a:solidFill>
                          <a:srgbClr val="C00000"/>
                        </a:solidFill>
                        <a:latin typeface="Cambria Math" panose="02040503050406030204" pitchFamily="18" charset="0"/>
                        <a:ea typeface="+mn-ea"/>
                        <a:cs typeface="Times New Roman" panose="02020603050405020304" pitchFamily="18" charset="0"/>
                      </a:rPr>
                      <m:t>0</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1] </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 Embedding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 Size</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[16, 32, 64,128]</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Hidden Dimension </a:t>
                </a:r>
                <a14:m>
                  <m:oMath xmlns:m="http://schemas.openxmlformats.org/officeDocument/2006/math">
                    <m:r>
                      <a:rPr lang="en-US" altLang="zh-TW"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[64,128</m:t>
                    </m:r>
                    <m:r>
                      <a:rPr lang="en-US" altLang="zh-TW" sz="1000" b="0" i="1" dirty="0" smtClean="0">
                        <a:solidFill>
                          <a:srgbClr val="C00000"/>
                        </a:solidFill>
                        <a:latin typeface="Cambria Math" panose="02040503050406030204" pitchFamily="18" charset="0"/>
                        <a:ea typeface="+mn-ea"/>
                        <a:cs typeface="Times New Roman" panose="02020603050405020304" pitchFamily="18" charset="0"/>
                      </a:rPr>
                      <m:t>,256,512</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Decay Rate </a:t>
                </a:r>
                <a14:m>
                  <m:oMath xmlns:m="http://schemas.openxmlformats.org/officeDocument/2006/math">
                    <m:r>
                      <a:rPr lang="en-US" altLang="zh-TW"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b="0" i="1" dirty="0" smtClean="0">
                        <a:solidFill>
                          <a:srgbClr val="C00000"/>
                        </a:solidFill>
                        <a:latin typeface="Cambria Math" panose="02040503050406030204" pitchFamily="18" charset="0"/>
                        <a:ea typeface="+mn-ea"/>
                        <a:cs typeface="Times New Roman" panose="02020603050405020304" pitchFamily="18" charset="0"/>
                      </a:rPr>
                      <m:t>0.1,0.3,0.5</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 Rate </a:t>
                </a:r>
                <a14:m>
                  <m:oMath xmlns:m="http://schemas.openxmlformats.org/officeDocument/2006/math">
                    <m:r>
                      <a:rPr lang="en-US" altLang="zh-TW"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000" b="0" i="1" dirty="0" smtClean="0">
                        <a:solidFill>
                          <a:srgbClr val="C00000"/>
                        </a:solidFill>
                        <a:latin typeface="Cambria Math" panose="02040503050406030204" pitchFamily="18" charset="0"/>
                        <a:ea typeface="+mn-ea"/>
                        <a:cs typeface="Times New Roman" panose="02020603050405020304" pitchFamily="18" charset="0"/>
                      </a:rPr>
                      <m:t>0.1,0.3,0.5</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Head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數</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zh-TW" altLang="en-US"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[1,2,4,8]</m:t>
                    </m:r>
                  </m:oMath>
                </a14:m>
                <a:endParaRPr lang="en-US" altLang="zh-TW" sz="10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層數 </a:t>
                </a:r>
                <a14:m>
                  <m:oMath xmlns:m="http://schemas.openxmlformats.org/officeDocument/2006/math">
                    <m:r>
                      <a:rPr lang="zh-TW" altLang="en-US" sz="10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[1,2,4,</m:t>
                    </m:r>
                    <m:r>
                      <a:rPr lang="en-US" altLang="zh-TW" sz="1000" b="0" i="1" dirty="0" smtClean="0">
                        <a:solidFill>
                          <a:srgbClr val="C00000"/>
                        </a:solidFill>
                        <a:latin typeface="Cambria Math" panose="02040503050406030204" pitchFamily="18" charset="0"/>
                        <a:ea typeface="+mn-ea"/>
                        <a:cs typeface="Times New Roman" panose="02020603050405020304" pitchFamily="18" charset="0"/>
                      </a:rPr>
                      <m:t>8</m:t>
                    </m:r>
                    <m:r>
                      <a:rPr lang="en-US" altLang="zh-TW" sz="10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05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D65DDFD3-9523-288D-B528-4B6FBDAA4A57}"/>
                  </a:ext>
                </a:extLst>
              </p:cNvPr>
              <p:cNvSpPr txBox="1">
                <a:spLocks noRot="1" noChangeAspect="1" noMove="1" noResize="1" noEditPoints="1" noAdjustHandles="1" noChangeArrowheads="1" noChangeShapeType="1" noTextEdit="1"/>
              </p:cNvSpPr>
              <p:nvPr/>
            </p:nvSpPr>
            <p:spPr>
              <a:xfrm>
                <a:off x="806106" y="1024010"/>
                <a:ext cx="7658130" cy="3503523"/>
              </a:xfrm>
              <a:prstGeom prst="rect">
                <a:avLst/>
              </a:prstGeom>
              <a:blipFill>
                <a:blip r:embed="rId6"/>
                <a:stretch>
                  <a:fillRect r="-207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3">
                <a:extLst>
                  <a:ext uri="{FF2B5EF4-FFF2-40B4-BE49-F238E27FC236}">
                    <a16:creationId xmlns:a16="http://schemas.microsoft.com/office/drawing/2014/main" id="{C346911B-2B9E-740D-C24F-D5953B835588}"/>
                  </a:ext>
                </a:extLst>
              </p:cNvPr>
              <p:cNvGraphicFramePr>
                <a:graphicFrameLocks noGrp="1"/>
              </p:cNvGraphicFramePr>
              <p:nvPr>
                <p:extLst>
                  <p:ext uri="{D42A27DB-BD31-4B8C-83A1-F6EECF244321}">
                    <p14:modId xmlns:p14="http://schemas.microsoft.com/office/powerpoint/2010/main" val="1056633244"/>
                  </p:ext>
                </p:extLst>
              </p:nvPr>
            </p:nvGraphicFramePr>
            <p:xfrm>
              <a:off x="5635325" y="3230036"/>
              <a:ext cx="1863748" cy="544485"/>
            </p:xfrm>
            <a:graphic>
              <a:graphicData uri="http://schemas.openxmlformats.org/drawingml/2006/table">
                <a:tbl>
                  <a:tblPr firstRow="1" bandRow="1">
                    <a:tableStyleId>{196CFB5C-9D7D-43E4-B845-FFA9E4D7419D}</a:tableStyleId>
                  </a:tblPr>
                  <a:tblGrid>
                    <a:gridCol w="465937">
                      <a:extLst>
                        <a:ext uri="{9D8B030D-6E8A-4147-A177-3AD203B41FA5}">
                          <a16:colId xmlns:a16="http://schemas.microsoft.com/office/drawing/2014/main" val="3074495154"/>
                        </a:ext>
                      </a:extLst>
                    </a:gridCol>
                    <a:gridCol w="465937">
                      <a:extLst>
                        <a:ext uri="{9D8B030D-6E8A-4147-A177-3AD203B41FA5}">
                          <a16:colId xmlns:a16="http://schemas.microsoft.com/office/drawing/2014/main" val="1424695557"/>
                        </a:ext>
                      </a:extLst>
                    </a:gridCol>
                    <a:gridCol w="465937">
                      <a:extLst>
                        <a:ext uri="{9D8B030D-6E8A-4147-A177-3AD203B41FA5}">
                          <a16:colId xmlns:a16="http://schemas.microsoft.com/office/drawing/2014/main" val="3577384976"/>
                        </a:ext>
                      </a:extLst>
                    </a:gridCol>
                    <a:gridCol w="465937">
                      <a:extLst>
                        <a:ext uri="{9D8B030D-6E8A-4147-A177-3AD203B41FA5}">
                          <a16:colId xmlns:a16="http://schemas.microsoft.com/office/drawing/2014/main" val="4241247984"/>
                        </a:ext>
                      </a:extLst>
                    </a:gridCol>
                  </a:tblGrid>
                  <a:tr h="259226">
                    <a:tc>
                      <a:txBody>
                        <a:bodyPr/>
                        <a:lstStyle/>
                        <a:p>
                          <a:pPr algn="ctr">
                            <a:lnSpc>
                              <a:spcPct val="100000"/>
                            </a:lnSpc>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050" i="1" dirty="0" smtClean="0">
                                  <a:latin typeface="Cambria Math" panose="02040503050406030204" pitchFamily="18" charset="0"/>
                                  <a:ea typeface="Microsoft JhengHei" panose="020B0604030504040204" pitchFamily="34" charset="-120"/>
                                  <a:cs typeface="Times New Roman" panose="02020603050405020304" pitchFamily="18" charset="0"/>
                                </a:rPr>
                                <m:t>𝑘</m:t>
                              </m:r>
                            </m:oMath>
                          </a14:m>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050" i="1" dirty="0" smtClean="0">
                                  <a:latin typeface="Cambria Math" panose="02040503050406030204" pitchFamily="18" charset="0"/>
                                  <a:ea typeface="Microsoft JhengHei" panose="020B0604030504040204" pitchFamily="34" charset="-120"/>
                                  <a:cs typeface="Times New Roman" panose="02020603050405020304" pitchFamily="18" charset="0"/>
                                </a:rPr>
                                <m:t>𝑚</m:t>
                              </m:r>
                            </m:oMath>
                          </a14:m>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050" i="1" dirty="0" smtClean="0">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050" b="0" i="1" dirty="0" smtClean="0">
                                      <a:latin typeface="Cambria Math" panose="02040503050406030204" pitchFamily="18" charset="0"/>
                                      <a:ea typeface="Microsoft JhengHei" panose="020B0604030504040204" pitchFamily="34" charset="-120"/>
                                      <a:cs typeface="Times New Roman" panose="02020603050405020304" pitchFamily="18" charset="0"/>
                                    </a:rPr>
                                    <m:t>𝑟</m:t>
                                  </m:r>
                                </m:e>
                                <m:sub>
                                  <m:r>
                                    <a:rPr lang="en-US" altLang="zh-TW" sz="1050" b="0" i="1" dirty="0" smtClean="0">
                                      <a:latin typeface="Cambria Math" panose="02040503050406030204" pitchFamily="18" charset="0"/>
                                      <a:ea typeface="Microsoft JhengHei" panose="020B0604030504040204" pitchFamily="34" charset="-120"/>
                                      <a:cs typeface="Times New Roman" panose="02020603050405020304" pitchFamily="18" charset="0"/>
                                    </a:rPr>
                                    <m:t>𝑏</m:t>
                                  </m:r>
                                </m:sub>
                              </m:sSub>
                            </m:oMath>
                          </a14:m>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050" i="1" dirty="0" smtClean="0">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050" b="0" i="1" dirty="0" smtClean="0">
                                      <a:latin typeface="Cambria Math" panose="02040503050406030204" pitchFamily="18" charset="0"/>
                                      <a:ea typeface="Microsoft JhengHei" panose="020B0604030504040204" pitchFamily="34" charset="-120"/>
                                      <a:cs typeface="Times New Roman" panose="02020603050405020304" pitchFamily="18" charset="0"/>
                                    </a:rPr>
                                    <m:t>𝑟</m:t>
                                  </m:r>
                                </m:e>
                                <m:sub>
                                  <m:r>
                                    <a:rPr lang="en-US" altLang="zh-TW" sz="1050" b="0" i="1" dirty="0" smtClean="0">
                                      <a:latin typeface="Cambria Math" panose="02040503050406030204" pitchFamily="18" charset="0"/>
                                      <a:ea typeface="Microsoft JhengHei" panose="020B0604030504040204" pitchFamily="34" charset="-120"/>
                                      <a:cs typeface="Times New Roman" panose="02020603050405020304" pitchFamily="18" charset="0"/>
                                    </a:rPr>
                                    <m:t>𝑔</m:t>
                                  </m:r>
                                </m:sub>
                              </m:sSub>
                            </m:oMath>
                          </a14:m>
                          <a:endPar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157055153"/>
                      </a:ext>
                    </a:extLst>
                  </a:tr>
                  <a:tr h="280007">
                    <a:tc>
                      <a:txBody>
                        <a:bodyPr/>
                        <a:lstStyle/>
                        <a:p>
                          <a:pPr algn="ct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300</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7</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0.9</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0.7</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126587866"/>
                      </a:ext>
                    </a:extLst>
                  </a:tr>
                </a:tbl>
              </a:graphicData>
            </a:graphic>
          </p:graphicFrame>
        </mc:Choice>
        <mc:Fallback xmlns="">
          <p:graphicFrame>
            <p:nvGraphicFramePr>
              <p:cNvPr id="4" name="表格 3">
                <a:extLst>
                  <a:ext uri="{FF2B5EF4-FFF2-40B4-BE49-F238E27FC236}">
                    <a16:creationId xmlns:a16="http://schemas.microsoft.com/office/drawing/2014/main" id="{C346911B-2B9E-740D-C24F-D5953B835588}"/>
                  </a:ext>
                </a:extLst>
              </p:cNvPr>
              <p:cNvGraphicFramePr>
                <a:graphicFrameLocks noGrp="1"/>
              </p:cNvGraphicFramePr>
              <p:nvPr>
                <p:extLst>
                  <p:ext uri="{D42A27DB-BD31-4B8C-83A1-F6EECF244321}">
                    <p14:modId xmlns:p14="http://schemas.microsoft.com/office/powerpoint/2010/main" val="1056633244"/>
                  </p:ext>
                </p:extLst>
              </p:nvPr>
            </p:nvGraphicFramePr>
            <p:xfrm>
              <a:off x="5635325" y="3230036"/>
              <a:ext cx="1863748" cy="544485"/>
            </p:xfrm>
            <a:graphic>
              <a:graphicData uri="http://schemas.openxmlformats.org/drawingml/2006/table">
                <a:tbl>
                  <a:tblPr firstRow="1" bandRow="1">
                    <a:tableStyleId>{196CFB5C-9D7D-43E4-B845-FFA9E4D7419D}</a:tableStyleId>
                  </a:tblPr>
                  <a:tblGrid>
                    <a:gridCol w="465937">
                      <a:extLst>
                        <a:ext uri="{9D8B030D-6E8A-4147-A177-3AD203B41FA5}">
                          <a16:colId xmlns:a16="http://schemas.microsoft.com/office/drawing/2014/main" val="3074495154"/>
                        </a:ext>
                      </a:extLst>
                    </a:gridCol>
                    <a:gridCol w="465937">
                      <a:extLst>
                        <a:ext uri="{9D8B030D-6E8A-4147-A177-3AD203B41FA5}">
                          <a16:colId xmlns:a16="http://schemas.microsoft.com/office/drawing/2014/main" val="1424695557"/>
                        </a:ext>
                      </a:extLst>
                    </a:gridCol>
                    <a:gridCol w="465937">
                      <a:extLst>
                        <a:ext uri="{9D8B030D-6E8A-4147-A177-3AD203B41FA5}">
                          <a16:colId xmlns:a16="http://schemas.microsoft.com/office/drawing/2014/main" val="3577384976"/>
                        </a:ext>
                      </a:extLst>
                    </a:gridCol>
                    <a:gridCol w="465937">
                      <a:extLst>
                        <a:ext uri="{9D8B030D-6E8A-4147-A177-3AD203B41FA5}">
                          <a16:colId xmlns:a16="http://schemas.microsoft.com/office/drawing/2014/main" val="4241247984"/>
                        </a:ext>
                      </a:extLst>
                    </a:gridCol>
                  </a:tblGrid>
                  <a:tr h="264478">
                    <a:tc>
                      <a:txBody>
                        <a:bodyPr/>
                        <a:lstStyle/>
                        <a:p>
                          <a:endParaRPr lang="zh-TW"/>
                        </a:p>
                      </a:txBody>
                      <a:tcPr anchor="ctr">
                        <a:blipFill>
                          <a:blip r:embed="rId7"/>
                          <a:stretch>
                            <a:fillRect l="-1299" r="-300000" b="-113636"/>
                          </a:stretch>
                        </a:blipFill>
                      </a:tcPr>
                    </a:tc>
                    <a:tc>
                      <a:txBody>
                        <a:bodyPr/>
                        <a:lstStyle/>
                        <a:p>
                          <a:endParaRPr lang="zh-TW"/>
                        </a:p>
                      </a:txBody>
                      <a:tcPr anchor="ctr">
                        <a:blipFill>
                          <a:blip r:embed="rId7"/>
                          <a:stretch>
                            <a:fillRect l="-101299" r="-200000" b="-113636"/>
                          </a:stretch>
                        </a:blipFill>
                      </a:tcPr>
                    </a:tc>
                    <a:tc>
                      <a:txBody>
                        <a:bodyPr/>
                        <a:lstStyle/>
                        <a:p>
                          <a:endParaRPr lang="zh-TW"/>
                        </a:p>
                      </a:txBody>
                      <a:tcPr anchor="ctr">
                        <a:blipFill>
                          <a:blip r:embed="rId7"/>
                          <a:stretch>
                            <a:fillRect l="-203947" r="-102632" b="-113636"/>
                          </a:stretch>
                        </a:blipFill>
                      </a:tcPr>
                    </a:tc>
                    <a:tc>
                      <a:txBody>
                        <a:bodyPr/>
                        <a:lstStyle/>
                        <a:p>
                          <a:endParaRPr lang="zh-TW"/>
                        </a:p>
                      </a:txBody>
                      <a:tcPr anchor="ctr">
                        <a:blipFill>
                          <a:blip r:embed="rId7"/>
                          <a:stretch>
                            <a:fillRect l="-300000" r="-1299" b="-113636"/>
                          </a:stretch>
                        </a:blipFill>
                      </a:tcPr>
                    </a:tc>
                    <a:extLst>
                      <a:ext uri="{0D108BD9-81ED-4DB2-BD59-A6C34878D82A}">
                        <a16:rowId xmlns:a16="http://schemas.microsoft.com/office/drawing/2014/main" val="2157055153"/>
                      </a:ext>
                    </a:extLst>
                  </a:tr>
                  <a:tr h="280007">
                    <a:tc>
                      <a:txBody>
                        <a:bodyPr/>
                        <a:lstStyle/>
                        <a:p>
                          <a:pPr algn="ct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300</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7</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0.9</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0.7</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3126587866"/>
                      </a:ext>
                    </a:extLst>
                  </a:tr>
                </a:tbl>
              </a:graphicData>
            </a:graphic>
          </p:graphicFrame>
        </mc:Fallback>
      </mc:AlternateContent>
      <p:sp>
        <p:nvSpPr>
          <p:cNvPr id="11" name="文字方塊 10">
            <a:extLst>
              <a:ext uri="{FF2B5EF4-FFF2-40B4-BE49-F238E27FC236}">
                <a16:creationId xmlns:a16="http://schemas.microsoft.com/office/drawing/2014/main" id="{CCA83982-E276-88C2-7095-0CA4271E4E7D}"/>
              </a:ext>
            </a:extLst>
          </p:cNvPr>
          <p:cNvSpPr txBox="1"/>
          <p:nvPr/>
        </p:nvSpPr>
        <p:spPr>
          <a:xfrm>
            <a:off x="5163284" y="2880267"/>
            <a:ext cx="2807831"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3</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KIM</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最佳超參數設置</a:t>
            </a:r>
          </a:p>
        </p:txBody>
      </p:sp>
    </p:spTree>
    <p:extLst>
      <p:ext uri="{BB962C8B-B14F-4D97-AF65-F5344CB8AC3E}">
        <p14:creationId xmlns:p14="http://schemas.microsoft.com/office/powerpoint/2010/main" val="38095400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4.4 </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Experimental Setting and Platform</a:t>
            </a:r>
            <a:endParaRPr lang="en-US" altLang="zh-TW" sz="14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D65DDFD3-9523-288D-B528-4B6FBDAA4A57}"/>
                  </a:ext>
                </a:extLst>
              </p:cNvPr>
              <p:cNvSpPr txBox="1"/>
              <p:nvPr/>
            </p:nvSpPr>
            <p:spPr>
              <a:xfrm>
                <a:off x="805355" y="997196"/>
                <a:ext cx="7658130" cy="2003049"/>
              </a:xfrm>
              <a:prstGeom prst="rect">
                <a:avLst/>
              </a:prstGeom>
              <a:noFill/>
            </p:spPr>
            <p:txBody>
              <a:bodyPr wrap="square">
                <a:spAutoFit/>
              </a:bodyPr>
              <a:lstStyle/>
              <a:p>
                <a:pPr algn="just">
                  <a:lnSpc>
                    <a:spcPct val="150000"/>
                  </a:lnSpc>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經過多次實驗後，本研究在兩個資料集的最佳超參數設置將如表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所示，我們將以使用此超參數組合的模型來進行後續的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比較與消融實驗。其中，我們觀察到在 </a:t>
                </a: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資料集裡，將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Epoch</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設置為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64</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設置為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0.0001</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時能獲得最佳表現。而在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資料集則是將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Epoch</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設置為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32</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0.00001</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時表現最佳。此外，其餘超參數則在兩個資料集上具有相同設定。首先，在前處理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 Embedding</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的訓練中，我們在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[16,32,64,128]</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範圍裡尋找最佳值，最終我們將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 Size</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中的參數矩陣</a:t>
                </a:r>
                <a14:m>
                  <m:oMath xmlns:m="http://schemas.openxmlformats.org/officeDocument/2006/math">
                    <m:sSup>
                      <m:sSupPr>
                        <m:ctrlPr>
                          <a:rPr lang="en-US" altLang="zh-TW" sz="1050" i="1" smtClean="0">
                            <a:solidFill>
                              <a:schemeClr val="tx1"/>
                            </a:solidFill>
                            <a:latin typeface="Cambria Math" panose="02040503050406030204" pitchFamily="18" charset="0"/>
                          </a:rPr>
                        </m:ctrlPr>
                      </m:sSupPr>
                      <m:e>
                        <m:r>
                          <a:rPr lang="zh-TW" altLang="en-US" sz="1050" b="0" i="1" smtClean="0">
                            <a:solidFill>
                              <a:schemeClr val="tx1"/>
                            </a:solidFill>
                            <a:latin typeface="Cambria Math" panose="02040503050406030204" pitchFamily="18" charset="0"/>
                          </a:rPr>
                          <m:t> </m:t>
                        </m:r>
                        <m:r>
                          <a:rPr lang="en-US" altLang="zh-TW" sz="1050" b="0" i="1" smtClean="0">
                            <a:solidFill>
                              <a:schemeClr val="tx1"/>
                            </a:solidFill>
                            <a:latin typeface="Cambria Math" panose="02040503050406030204" pitchFamily="18" charset="0"/>
                          </a:rPr>
                          <m:t>𝑊</m:t>
                        </m:r>
                      </m:e>
                      <m:sup>
                        <m:r>
                          <a:rPr lang="en-US" altLang="zh-TW" sz="1050" b="0" i="1" smtClean="0">
                            <a:solidFill>
                              <a:schemeClr val="tx1"/>
                            </a:solidFill>
                            <a:latin typeface="Cambria Math" panose="02040503050406030204" pitchFamily="18" charset="0"/>
                          </a:rPr>
                          <m:t>𝑄</m:t>
                        </m:r>
                      </m:sup>
                    </m:sSup>
                  </m:oMath>
                </a14:m>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p>
                      <m:sSupPr>
                        <m:ctrlPr>
                          <a:rPr lang="en-US" altLang="zh-TW" sz="1050" i="1">
                            <a:solidFill>
                              <a:schemeClr val="tx1"/>
                            </a:solidFill>
                            <a:latin typeface="Cambria Math" panose="02040503050406030204" pitchFamily="18" charset="0"/>
                          </a:rPr>
                        </m:ctrlPr>
                      </m:sSupPr>
                      <m:e>
                        <m:r>
                          <a:rPr lang="en-US" altLang="zh-TW" sz="1050" i="1">
                            <a:solidFill>
                              <a:schemeClr val="tx1"/>
                            </a:solidFill>
                            <a:latin typeface="Cambria Math" panose="02040503050406030204" pitchFamily="18" charset="0"/>
                          </a:rPr>
                          <m:t>𝑊</m:t>
                        </m:r>
                      </m:e>
                      <m:sup>
                        <m:r>
                          <a:rPr lang="en-US" altLang="zh-TW" sz="1050" b="0" i="1" smtClean="0">
                            <a:solidFill>
                              <a:schemeClr val="tx1"/>
                            </a:solidFill>
                            <a:latin typeface="Cambria Math" panose="02040503050406030204" pitchFamily="18" charset="0"/>
                          </a:rPr>
                          <m:t>𝐾</m:t>
                        </m:r>
                      </m:sup>
                    </m:sSup>
                    <m:r>
                      <a:rPr lang="en-US" altLang="zh-TW" sz="1050" i="1">
                        <a:solidFill>
                          <a:schemeClr val="tx1"/>
                        </a:solidFill>
                        <a:latin typeface="Cambria Math" panose="02040503050406030204" pitchFamily="18" charset="0"/>
                      </a:rPr>
                      <m:t> </m:t>
                    </m:r>
                  </m:oMath>
                </a14:m>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p>
                      <m:sSupPr>
                        <m:ctrlPr>
                          <a:rPr lang="en-US" altLang="zh-TW" sz="1050" i="1">
                            <a:solidFill>
                              <a:schemeClr val="tx1"/>
                            </a:solidFill>
                            <a:latin typeface="Cambria Math" panose="02040503050406030204" pitchFamily="18" charset="0"/>
                          </a:rPr>
                        </m:ctrlPr>
                      </m:sSupPr>
                      <m:e>
                        <m:r>
                          <a:rPr lang="en-US" altLang="zh-TW" sz="1050" i="1">
                            <a:solidFill>
                              <a:schemeClr val="tx1"/>
                            </a:solidFill>
                            <a:latin typeface="Cambria Math" panose="02040503050406030204" pitchFamily="18" charset="0"/>
                          </a:rPr>
                          <m:t>𝑊</m:t>
                        </m:r>
                      </m:e>
                      <m:sup>
                        <m:r>
                          <a:rPr lang="en-US" altLang="zh-TW" sz="1050" b="0" i="1" smtClean="0">
                            <a:solidFill>
                              <a:schemeClr val="tx1"/>
                            </a:solidFill>
                            <a:latin typeface="Cambria Math" panose="02040503050406030204" pitchFamily="18" charset="0"/>
                          </a:rPr>
                          <m:t>𝑉</m:t>
                        </m:r>
                      </m:sup>
                    </m:sSup>
                  </m:oMath>
                </a14:m>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維度 </a:t>
                </a:r>
                <a14:m>
                  <m:oMath xmlns:m="http://schemas.openxmlformats.org/officeDocument/2006/math">
                    <m:sSub>
                      <m:sSubPr>
                        <m:ctrlPr>
                          <a:rPr lang="en-US" altLang="zh-TW" sz="1050" i="1" smtClean="0">
                            <a:solidFill>
                              <a:schemeClr val="tx1"/>
                            </a:solidFill>
                            <a:latin typeface="Cambria Math" panose="02040503050406030204" pitchFamily="18" charset="0"/>
                          </a:rPr>
                        </m:ctrlPr>
                      </m:sSubPr>
                      <m:e>
                        <m:r>
                          <a:rPr lang="en-US" altLang="zh-TW" sz="1050" b="0" i="1" smtClean="0">
                            <a:solidFill>
                              <a:schemeClr val="tx1"/>
                            </a:solidFill>
                            <a:latin typeface="Cambria Math" panose="02040503050406030204" pitchFamily="18" charset="0"/>
                          </a:rPr>
                          <m:t>𝑑</m:t>
                        </m:r>
                      </m:e>
                      <m:sub>
                        <m:r>
                          <a:rPr lang="en-US" altLang="zh-TW" sz="1050" b="0" i="1" smtClean="0">
                            <a:solidFill>
                              <a:schemeClr val="tx1"/>
                            </a:solidFill>
                            <a:latin typeface="Cambria Math" panose="02040503050406030204" pitchFamily="18" charset="0"/>
                          </a:rPr>
                          <m:t>𝑚𝑜𝑑𝑒𝑙</m:t>
                        </m:r>
                      </m:sub>
                    </m:sSub>
                  </m:oMath>
                </a14:m>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值設為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64</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FFN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MLP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隱藏層的維度在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[64,128,256,512]</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範圍中則是設為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256</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能獲得最佳表現。</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中的時間衰減率 </a:t>
                </a:r>
                <a14:m>
                  <m:oMath xmlns:m="http://schemas.openxmlformats.org/officeDocument/2006/math">
                    <m:r>
                      <a:rPr lang="zh-TW" altLang="en-US" sz="105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𝜆</m:t>
                    </m:r>
                  </m:oMath>
                </a14:m>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 </a:t>
                </a:r>
                <a:r>
                  <a:rPr lang="en-US" altLang="zh-TW" sz="1050" dirty="0">
                    <a:solidFill>
                      <a:schemeClr val="tx1"/>
                    </a:solidFill>
                    <a:latin typeface="Times New Roman" panose="02020603050405020304" pitchFamily="18" charset="0"/>
                    <a:cs typeface="Times New Roman" panose="02020603050405020304" pitchFamily="18" charset="0"/>
                  </a:rPr>
                  <a:t>Dropout</a:t>
                </a:r>
                <a:r>
                  <a:rPr lang="zh-TW" altLang="en-US" sz="1050" dirty="0">
                    <a:solidFill>
                      <a:schemeClr val="tx1"/>
                    </a:solidFill>
                    <a:latin typeface="Times New Roman" panose="02020603050405020304" pitchFamily="18" charset="0"/>
                    <a:cs typeface="Times New Roman" panose="02020603050405020304" pitchFamily="18" charset="0"/>
                  </a:rPr>
                  <a:t> 比率則都在 </a:t>
                </a:r>
                <a14:m>
                  <m:oMath xmlns:m="http://schemas.openxmlformats.org/officeDocument/2006/math">
                    <m:r>
                      <a:rPr lang="en-US" altLang="zh-TW" sz="1050" i="1" dirty="0">
                        <a:solidFill>
                          <a:schemeClr val="tx1"/>
                        </a:solidFill>
                        <a:latin typeface="Cambria Math" panose="02040503050406030204" pitchFamily="18" charset="0"/>
                        <a:cs typeface="Times New Roman" panose="02020603050405020304" pitchFamily="18" charset="0"/>
                      </a:rPr>
                      <m:t>[0.1,0.3,0.5</m:t>
                    </m:r>
                  </m:oMath>
                </a14:m>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範圍內進行實驗，最終都設置為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0.3</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。最後，</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中的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Head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數量與層數則都在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[1,2,4,8]</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範圍中尋找最佳值，最終則分別設置為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和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3" name="文字方塊 2">
                <a:extLst>
                  <a:ext uri="{FF2B5EF4-FFF2-40B4-BE49-F238E27FC236}">
                    <a16:creationId xmlns:a16="http://schemas.microsoft.com/office/drawing/2014/main" id="{D65DDFD3-9523-288D-B528-4B6FBDAA4A57}"/>
                  </a:ext>
                </a:extLst>
              </p:cNvPr>
              <p:cNvSpPr txBox="1">
                <a:spLocks noRot="1" noChangeAspect="1" noMove="1" noResize="1" noEditPoints="1" noAdjustHandles="1" noChangeArrowheads="1" noChangeShapeType="1" noTextEdit="1"/>
              </p:cNvSpPr>
              <p:nvPr/>
            </p:nvSpPr>
            <p:spPr>
              <a:xfrm>
                <a:off x="805355" y="997196"/>
                <a:ext cx="7658130" cy="2003049"/>
              </a:xfrm>
              <a:prstGeom prst="rect">
                <a:avLst/>
              </a:prstGeom>
              <a:blipFill>
                <a:blip r:embed="rId6"/>
                <a:stretch>
                  <a:fillRect b="-915"/>
                </a:stretch>
              </a:blipFill>
            </p:spPr>
            <p:txBody>
              <a:bodyPr/>
              <a:lstStyle/>
              <a:p>
                <a:r>
                  <a:rPr lang="zh-TW" altLang="en-US">
                    <a:noFill/>
                  </a:rPr>
                  <a:t> </a:t>
                </a:r>
              </a:p>
            </p:txBody>
          </p:sp>
        </mc:Fallback>
      </mc:AlternateContent>
      <p:graphicFrame>
        <p:nvGraphicFramePr>
          <p:cNvPr id="4" name="表格 4">
            <a:extLst>
              <a:ext uri="{FF2B5EF4-FFF2-40B4-BE49-F238E27FC236}">
                <a16:creationId xmlns:a16="http://schemas.microsoft.com/office/drawing/2014/main" id="{44A6F3E2-F4A8-174C-70EF-0AACD1511619}"/>
              </a:ext>
            </a:extLst>
          </p:cNvPr>
          <p:cNvGraphicFramePr>
            <a:graphicFrameLocks noGrp="1"/>
          </p:cNvGraphicFramePr>
          <p:nvPr>
            <p:extLst>
              <p:ext uri="{D42A27DB-BD31-4B8C-83A1-F6EECF244321}">
                <p14:modId xmlns:p14="http://schemas.microsoft.com/office/powerpoint/2010/main" val="1742199095"/>
              </p:ext>
            </p:extLst>
          </p:nvPr>
        </p:nvGraphicFramePr>
        <p:xfrm>
          <a:off x="806171" y="3265205"/>
          <a:ext cx="7531658" cy="1137920"/>
        </p:xfrm>
        <a:graphic>
          <a:graphicData uri="http://schemas.openxmlformats.org/drawingml/2006/table">
            <a:tbl>
              <a:tblPr firstRow="1" bandRow="1">
                <a:tableStyleId>{196CFB5C-9D7D-43E4-B845-FFA9E4D7419D}</a:tableStyleId>
              </a:tblPr>
              <a:tblGrid>
                <a:gridCol w="954050">
                  <a:extLst>
                    <a:ext uri="{9D8B030D-6E8A-4147-A177-3AD203B41FA5}">
                      <a16:colId xmlns:a16="http://schemas.microsoft.com/office/drawing/2014/main" val="17883369"/>
                    </a:ext>
                  </a:extLst>
                </a:gridCol>
                <a:gridCol w="663504">
                  <a:extLst>
                    <a:ext uri="{9D8B030D-6E8A-4147-A177-3AD203B41FA5}">
                      <a16:colId xmlns:a16="http://schemas.microsoft.com/office/drawing/2014/main" val="4119197684"/>
                    </a:ext>
                  </a:extLst>
                </a:gridCol>
                <a:gridCol w="790956">
                  <a:extLst>
                    <a:ext uri="{9D8B030D-6E8A-4147-A177-3AD203B41FA5}">
                      <a16:colId xmlns:a16="http://schemas.microsoft.com/office/drawing/2014/main" val="3079010487"/>
                    </a:ext>
                  </a:extLst>
                </a:gridCol>
                <a:gridCol w="846780">
                  <a:extLst>
                    <a:ext uri="{9D8B030D-6E8A-4147-A177-3AD203B41FA5}">
                      <a16:colId xmlns:a16="http://schemas.microsoft.com/office/drawing/2014/main" val="418457122"/>
                    </a:ext>
                  </a:extLst>
                </a:gridCol>
                <a:gridCol w="922020">
                  <a:extLst>
                    <a:ext uri="{9D8B030D-6E8A-4147-A177-3AD203B41FA5}">
                      <a16:colId xmlns:a16="http://schemas.microsoft.com/office/drawing/2014/main" val="2401835043"/>
                    </a:ext>
                  </a:extLst>
                </a:gridCol>
                <a:gridCol w="792480">
                  <a:extLst>
                    <a:ext uri="{9D8B030D-6E8A-4147-A177-3AD203B41FA5}">
                      <a16:colId xmlns:a16="http://schemas.microsoft.com/office/drawing/2014/main" val="595576783"/>
                    </a:ext>
                  </a:extLst>
                </a:gridCol>
                <a:gridCol w="937260">
                  <a:extLst>
                    <a:ext uri="{9D8B030D-6E8A-4147-A177-3AD203B41FA5}">
                      <a16:colId xmlns:a16="http://schemas.microsoft.com/office/drawing/2014/main" val="1418290741"/>
                    </a:ext>
                  </a:extLst>
                </a:gridCol>
                <a:gridCol w="777240">
                  <a:extLst>
                    <a:ext uri="{9D8B030D-6E8A-4147-A177-3AD203B41FA5}">
                      <a16:colId xmlns:a16="http://schemas.microsoft.com/office/drawing/2014/main" val="125215978"/>
                    </a:ext>
                  </a:extLst>
                </a:gridCol>
                <a:gridCol w="847368">
                  <a:extLst>
                    <a:ext uri="{9D8B030D-6E8A-4147-A177-3AD203B41FA5}">
                      <a16:colId xmlns:a16="http://schemas.microsoft.com/office/drawing/2014/main" val="3241574440"/>
                    </a:ext>
                  </a:extLst>
                </a:gridCol>
              </a:tblGrid>
              <a:tr h="370840">
                <a:tc>
                  <a:txBody>
                    <a:bodyPr/>
                    <a:lstStyle/>
                    <a:p>
                      <a:pPr algn="ctr"/>
                      <a:r>
                        <a:rPr lang="zh-TW" altLang="en-US" sz="1000" dirty="0">
                          <a:latin typeface="Times New Roman" panose="02020603050405020304" pitchFamily="18" charset="0"/>
                          <a:ea typeface="Microsoft JhengHei" panose="020B0604030504040204" pitchFamily="34" charset="-120"/>
                          <a:cs typeface="Times New Roman" panose="02020603050405020304" pitchFamily="18" charset="0"/>
                        </a:rPr>
                        <a:t>參數</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Batch Size</a:t>
                      </a:r>
                      <a:r>
                        <a:rPr lang="zh-TW" altLang="en-US"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Learning Rate</a:t>
                      </a:r>
                      <a:r>
                        <a:rPr lang="zh-TW" altLang="en-US"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Embedding size</a:t>
                      </a:r>
                      <a:r>
                        <a:rPr lang="zh-TW" altLang="en-US"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Hidden</a:t>
                      </a:r>
                    </a:p>
                    <a:p>
                      <a:pPr algn="ctr">
                        <a:lnSpc>
                          <a:spcPct val="100000"/>
                        </a:lnSpc>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Dimension</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Decay Rate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Dropout Rate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Multi-Head </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lnSpc>
                          <a:spcPct val="100000"/>
                        </a:lnSpc>
                      </a:pP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Transformer</a:t>
                      </a:r>
                      <a:r>
                        <a:rPr lang="zh-TW" altLang="en-US"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 </a:t>
                      </a:r>
                      <a:r>
                        <a:rPr lang="en-US" altLang="zh-TW" sz="1000" b="0" i="0" u="none" strike="noStrike" cap="none" dirty="0">
                          <a:solidFill>
                            <a:schemeClr val="tx1"/>
                          </a:solidFill>
                          <a:latin typeface="Times New Roman" panose="02020603050405020304" pitchFamily="18" charset="0"/>
                          <a:ea typeface="Arial"/>
                          <a:cs typeface="Times New Roman" panose="02020603050405020304" pitchFamily="18" charset="0"/>
                          <a:sym typeface="Arial"/>
                        </a:rPr>
                        <a:t>Layer</a:t>
                      </a:r>
                      <a:endParaRPr lang="zh-TW" altLang="en-US" sz="10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218685487"/>
                  </a:ext>
                </a:extLst>
              </a:tr>
              <a:tr h="370840">
                <a:tc>
                  <a:txBody>
                    <a:bodyPr/>
                    <a:lstStyle/>
                    <a:p>
                      <a:pPr algn="ctr"/>
                      <a:r>
                        <a:rPr lang="en-US" altLang="zh-TW" sz="1050" b="1" dirty="0" err="1">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TaFeng</a:t>
                      </a:r>
                      <a:endPar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64</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rPr>
                        <a:t>0.0001</a:t>
                      </a: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64</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256</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0.3</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0.3</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4</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1</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1469240498"/>
                  </a:ext>
                </a:extLst>
              </a:tr>
              <a:tr h="370840">
                <a:tc>
                  <a:txBody>
                    <a:bodyPr/>
                    <a:lstStyle/>
                    <a:p>
                      <a:pPr algn="ctr"/>
                      <a:r>
                        <a:rPr lang="en-US" altLang="zh-TW" sz="1050" b="1" dirty="0" err="1">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zh-TW" altLang="en-US" sz="1050" b="0" i="0" u="none" strike="noStrike" cap="non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sym typeface="Arial"/>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32</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rPr>
                        <a:t>0.00001</a:t>
                      </a:r>
                      <a:endParaRPr lang="zh-TW" altLang="en-US" sz="1100" b="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64</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256</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0.3</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0.3</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4</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tc>
                  <a:txBody>
                    <a:bodyPr/>
                    <a:lstStyle/>
                    <a:p>
                      <a:pPr algn="ct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1</a:t>
                      </a:r>
                      <a:endPar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endParaRPr>
                    </a:p>
                  </a:txBody>
                  <a:tcPr anchor="ctr"/>
                </a:tc>
                <a:extLst>
                  <a:ext uri="{0D108BD9-81ED-4DB2-BD59-A6C34878D82A}">
                    <a16:rowId xmlns:a16="http://schemas.microsoft.com/office/drawing/2014/main" val="653988946"/>
                  </a:ext>
                </a:extLst>
              </a:tr>
            </a:tbl>
          </a:graphicData>
        </a:graphic>
      </p:graphicFrame>
      <p:sp>
        <p:nvSpPr>
          <p:cNvPr id="11" name="文字方塊 10">
            <a:extLst>
              <a:ext uri="{FF2B5EF4-FFF2-40B4-BE49-F238E27FC236}">
                <a16:creationId xmlns:a16="http://schemas.microsoft.com/office/drawing/2014/main" id="{6C261F40-0F94-04A0-2F78-BB0E49DC1155}"/>
              </a:ext>
            </a:extLst>
          </p:cNvPr>
          <p:cNvSpPr txBox="1"/>
          <p:nvPr/>
        </p:nvSpPr>
        <p:spPr>
          <a:xfrm>
            <a:off x="1960668" y="2924221"/>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4</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模型最佳超參數設置</a:t>
            </a:r>
          </a:p>
        </p:txBody>
      </p:sp>
    </p:spTree>
    <p:extLst>
      <p:ext uri="{BB962C8B-B14F-4D97-AF65-F5344CB8AC3E}">
        <p14:creationId xmlns:p14="http://schemas.microsoft.com/office/powerpoint/2010/main" val="2414690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cs typeface="Times New Roman" panose="02020603050405020304" pitchFamily="18" charset="0"/>
              </a:rPr>
              <a:t>4.4 </a:t>
            </a:r>
            <a:r>
              <a:rPr lang="en-US" altLang="zh-TW" sz="1400" b="1" dirty="0">
                <a:latin typeface="Times New Roman" panose="02020603050405020304" pitchFamily="18" charset="0"/>
                <a:ea typeface="標楷體" panose="03000509000000000000" pitchFamily="65" charset="-120"/>
                <a:cs typeface="Times New Roman" panose="02020603050405020304" pitchFamily="18" charset="0"/>
              </a:rPr>
              <a:t>Experimental Setting and Platform</a:t>
            </a:r>
            <a:endParaRPr lang="en-US" altLang="zh-TW" sz="1400" b="1" dirty="0">
              <a:latin typeface="Times New Roman" panose="02020603050405020304" pitchFamily="18" charset="0"/>
              <a:cs typeface="Times New Roman" panose="02020603050405020304" pitchFamily="18" charset="0"/>
            </a:endParaRPr>
          </a:p>
        </p:txBody>
      </p:sp>
      <p:sp>
        <p:nvSpPr>
          <p:cNvPr id="3" name="文字方塊 2">
            <a:extLst>
              <a:ext uri="{FF2B5EF4-FFF2-40B4-BE49-F238E27FC236}">
                <a16:creationId xmlns:a16="http://schemas.microsoft.com/office/drawing/2014/main" id="{59B4D134-8EA6-D19A-EBE9-777DAF60A3F4}"/>
              </a:ext>
            </a:extLst>
          </p:cNvPr>
          <p:cNvSpPr txBox="1"/>
          <p:nvPr/>
        </p:nvSpPr>
        <p:spPr>
          <a:xfrm>
            <a:off x="690448" y="1110634"/>
            <a:ext cx="7763104" cy="1444050"/>
          </a:xfrm>
          <a:prstGeom prst="rect">
            <a:avLst/>
          </a:prstGeom>
          <a:noFill/>
        </p:spPr>
        <p:txBody>
          <a:bodyPr wrap="square">
            <a:spAutoFit/>
          </a:bodyPr>
          <a:lstStyle/>
          <a:p>
            <a:pPr>
              <a:lnSpc>
                <a:spcPct val="150000"/>
              </a:lnSpc>
            </a:pPr>
            <a:r>
              <a:rPr lang="zh-TW" altLang="en-US" sz="1200" dirty="0"/>
              <a:t>最後，為了公平比較，</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本研究的所有實驗將使用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Python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實現，並採用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Pytorch</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深度學習框架進行實作。而所使用到的電腦設備規格如下：</a:t>
            </a:r>
          </a:p>
          <a:p>
            <a:pPr marL="171450" indent="-171450">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處理器：</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Intel® Core™ i7-10700 CPU @ 2.90GHz</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顯示卡：</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NVIDIA GeForce RTX 3090</a:t>
            </a:r>
          </a:p>
          <a:p>
            <a:pPr marL="171450" indent="-171450">
              <a:lnSpc>
                <a:spcPct val="150000"/>
              </a:lnSpc>
              <a:buFont typeface="Arial" panose="020B0604020202020204" pitchFamily="34" charset="0"/>
              <a:buChar char="•"/>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記憶體：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128G</a:t>
            </a:r>
          </a:p>
        </p:txBody>
      </p:sp>
    </p:spTree>
    <p:extLst>
      <p:ext uri="{BB962C8B-B14F-4D97-AF65-F5344CB8AC3E}">
        <p14:creationId xmlns:p14="http://schemas.microsoft.com/office/powerpoint/2010/main" val="29334006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Results</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實驗結果</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23957912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E38A9159-D72B-DD50-995D-3E7B9491F9B5}"/>
              </a:ext>
            </a:extLst>
          </p:cNvPr>
          <p:cNvSpPr txBox="1"/>
          <p:nvPr/>
        </p:nvSpPr>
        <p:spPr>
          <a:xfrm>
            <a:off x="776614" y="880229"/>
            <a:ext cx="7763104" cy="1166986"/>
          </a:xfrm>
          <a:prstGeom prst="rect">
            <a:avLst/>
          </a:prstGeom>
          <a:noFill/>
        </p:spPr>
        <p:txBody>
          <a:bodyPr wrap="square">
            <a:spAutoFit/>
          </a:bodyPr>
          <a:lstStyle/>
          <a:p>
            <a:pPr>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針對兩個資料集，本節將有以下內容</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實驗一：與</a:t>
            </a: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Baseline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nSpc>
                <a:spcPct val="150000"/>
              </a:lnSpc>
            </a:pPr>
            <a:r>
              <a:rPr lang="en-US" altLang="zh-TW"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spTree>
    <p:extLst>
      <p:ext uri="{BB962C8B-B14F-4D97-AF65-F5344CB8AC3E}">
        <p14:creationId xmlns:p14="http://schemas.microsoft.com/office/powerpoint/2010/main" val="1148260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7856311" cy="3939733"/>
          </a:xfrm>
          <a:prstGeom prst="rect">
            <a:avLst/>
          </a:prstGeom>
          <a:noFill/>
        </p:spPr>
        <p:txBody>
          <a:bodyPr wrap="square">
            <a:spAutoFit/>
          </a:bodyPr>
          <a:lstStyle/>
          <a:p>
            <a:pPr>
              <a:lnSpc>
                <a:spcPct val="150000"/>
              </a:lnSpc>
            </a:pP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實驗一：</a:t>
            </a:r>
            <a:r>
              <a:rPr lang="zh-TW" altLang="en-US"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a:t>
            </a:r>
            <a:r>
              <a:rPr lang="en-US" altLang="zh-TW"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Baseline </a:t>
            </a:r>
            <a:r>
              <a:rPr lang="zh-TW" altLang="en-US"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為了確認所提出方法的預測性能，我們與七個常見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在兩個真實資料集上進行比較。</a:t>
            </a:r>
          </a:p>
          <a:p>
            <a:pPr algn="just">
              <a:lnSpc>
                <a:spcPct val="150000"/>
              </a:lnSpc>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分別顯示了本研究模型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以及其他基線在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資料集與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資料集上進行下一個購物籃推薦任務的評估結果。其中，每個方法皆使用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NDCG</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指標，且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值設置為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65</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。透過這些比較，我們獲得以下觀察：</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1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觀察一</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：在七個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中，基於頻率的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TopFreq</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以及基於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為兩個傳統非深度學習的方法。然而，它們在兩個資料集上皆表現出高度的競爭力。其中，它們擊敗大部分的深度學習方法，</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資料集上成為表現最佳的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資料集中最佳的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則是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TopFreq</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。由此可見，傳統方法即使未經過學習，也能在合適的資料集上實現出色表現。</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1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觀察二</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：在五個深度學習的方法中，我們可以觀察到彼此間的表現在不同資料集上具有一定的差異性，並沒有哪一個方法在兩個資料集上的表現均展現出明顯優勢。在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a:t>
            </a:r>
            <a:r>
              <a:rPr lang="zh-TW" altLang="en-US" sz="1100" u="none" strike="noStrike" dirty="0">
                <a:effectLst/>
                <a:latin typeface="Times New Roman" panose="02020603050405020304" pitchFamily="18" charset="0"/>
                <a:cs typeface="Times New Roman" panose="02020603050405020304" pitchFamily="18" charset="0"/>
              </a:rPr>
              <a:t>基於 </a:t>
            </a:r>
            <a:r>
              <a:rPr lang="en-US" altLang="zh-TW" sz="1100" u="none" strike="noStrike" dirty="0">
                <a:effectLst/>
                <a:latin typeface="Times New Roman" panose="02020603050405020304" pitchFamily="18" charset="0"/>
                <a:cs typeface="Times New Roman" panose="02020603050405020304" pitchFamily="18" charset="0"/>
              </a:rPr>
              <a:t>RNN </a:t>
            </a:r>
            <a:r>
              <a:rPr lang="zh-TW" altLang="en-US" sz="1100" u="none" strike="noStrike" dirty="0">
                <a:effectLst/>
                <a:latin typeface="Times New Roman" panose="02020603050405020304" pitchFamily="18" charset="0"/>
                <a:cs typeface="Times New Roman" panose="02020603050405020304" pitchFamily="18" charset="0"/>
              </a:rPr>
              <a:t>的 </a:t>
            </a:r>
            <a:r>
              <a:rPr lang="en-US" altLang="zh-TW" sz="1100" u="none" strike="noStrike" dirty="0">
                <a:effectLst/>
                <a:latin typeface="Times New Roman" panose="02020603050405020304" pitchFamily="18" charset="0"/>
                <a:cs typeface="Times New Roman" panose="02020603050405020304" pitchFamily="18" charset="0"/>
              </a:rPr>
              <a:t>Beacon</a:t>
            </a:r>
            <a:r>
              <a:rPr lang="zh-TW" altLang="en-US" sz="1100" u="none" strike="noStrike" dirty="0">
                <a:effectLst/>
                <a:latin typeface="Times New Roman" panose="02020603050405020304" pitchFamily="18" charset="0"/>
                <a:cs typeface="Times New Roman" panose="02020603050405020304" pitchFamily="18" charset="0"/>
              </a:rPr>
              <a:t> 在推薦數量少時，獲得最佳性能，而基於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Encoder-Decoder</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框架的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Sets2Sets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則在推薦數量逐漸變多時，表現超越了 </a:t>
            </a:r>
            <a:r>
              <a:rPr lang="en-US" altLang="zh-TW" sz="1100" u="none" strike="noStrike" dirty="0">
                <a:effectLst/>
                <a:latin typeface="Times New Roman" panose="02020603050405020304" pitchFamily="18" charset="0"/>
                <a:cs typeface="Times New Roman" panose="02020603050405020304" pitchFamily="18" charset="0"/>
              </a:rPr>
              <a:t>Beacon</a:t>
            </a:r>
            <a:r>
              <a:rPr lang="zh-TW" altLang="en-US" sz="1100" u="none" strike="noStrike" dirty="0">
                <a:effectLst/>
                <a:latin typeface="Times New Roman" panose="02020603050405020304" pitchFamily="18" charset="0"/>
                <a:cs typeface="Times New Roman" panose="02020603050405020304" pitchFamily="18" charset="0"/>
              </a:rPr>
              <a:t>。</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另一方面</a:t>
            </a:r>
            <a:r>
              <a:rPr lang="zh-TW" altLang="en-US" sz="1100" u="none" strike="noStrike" dirty="0">
                <a:solidFill>
                  <a:schemeClr val="tx1"/>
                </a:solidFill>
                <a:effectLst/>
                <a:latin typeface="Times New Roman" panose="02020603050405020304" pitchFamily="18" charset="0"/>
                <a:ea typeface="Microsoft JhengHei" panose="020B0604030504040204" pitchFamily="34" charset="-120"/>
                <a:cs typeface="Times New Roman" panose="02020603050405020304" pitchFamily="18" charset="0"/>
              </a:rPr>
              <a:t>，在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資料集中，則由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CLEA</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在所有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值上獲得最佳表現，其次則為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Sets2Sets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。總觀上述，考慮到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a:t>
            </a:r>
            <a:r>
              <a:rPr lang="zh-TW" altLang="en-US" sz="1100" u="none" strike="noStrike" dirty="0">
                <a:solidFill>
                  <a:schemeClr val="tx1"/>
                </a:solidFill>
                <a:effectLst/>
                <a:latin typeface="Times New Roman" panose="02020603050405020304" pitchFamily="18" charset="0"/>
                <a:ea typeface="Microsoft JhengHei" panose="020B0604030504040204" pitchFamily="34" charset="-120"/>
                <a:cs typeface="Times New Roman" panose="02020603050405020304" pitchFamily="18" charset="0"/>
              </a:rPr>
              <a:t>購物籃數量較多，</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這可能表明了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CLEA</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更適用於在籃子數量多的資料集上，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Sets2Sets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在兩個資料集中都獲得不錯的表現，展現其穩健性，而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DREAM</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SHAN</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兩個方法在兩個資料集中皆表現不佳，缺乏泛化能力。</a:t>
            </a:r>
            <a:endPar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951909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pSp>
        <p:nvGrpSpPr>
          <p:cNvPr id="3" name="群組 2">
            <a:extLst>
              <a:ext uri="{FF2B5EF4-FFF2-40B4-BE49-F238E27FC236}">
                <a16:creationId xmlns:a16="http://schemas.microsoft.com/office/drawing/2014/main" id="{DF2F1F27-98B9-46B8-B306-E890CEDE2F29}"/>
              </a:ext>
            </a:extLst>
          </p:cNvPr>
          <p:cNvGrpSpPr/>
          <p:nvPr/>
        </p:nvGrpSpPr>
        <p:grpSpPr>
          <a:xfrm>
            <a:off x="1048180" y="1735667"/>
            <a:ext cx="6631122" cy="1963371"/>
            <a:chOff x="1593785" y="2661167"/>
            <a:chExt cx="6070270" cy="1747197"/>
          </a:xfrm>
        </p:grpSpPr>
        <p:grpSp>
          <p:nvGrpSpPr>
            <p:cNvPr id="45" name="群組 44">
              <a:extLst>
                <a:ext uri="{FF2B5EF4-FFF2-40B4-BE49-F238E27FC236}">
                  <a16:creationId xmlns:a16="http://schemas.microsoft.com/office/drawing/2014/main" id="{31DCC67E-5928-0527-B7F4-D7B9D9CB35D5}"/>
                </a:ext>
              </a:extLst>
            </p:cNvPr>
            <p:cNvGrpSpPr/>
            <p:nvPr/>
          </p:nvGrpSpPr>
          <p:grpSpPr>
            <a:xfrm>
              <a:off x="1593785" y="2661167"/>
              <a:ext cx="6070270" cy="1747197"/>
              <a:chOff x="1593785" y="2661167"/>
              <a:chExt cx="6070270" cy="1747197"/>
            </a:xfrm>
          </p:grpSpPr>
          <p:grpSp>
            <p:nvGrpSpPr>
              <p:cNvPr id="38" name="群組 37">
                <a:extLst>
                  <a:ext uri="{FF2B5EF4-FFF2-40B4-BE49-F238E27FC236}">
                    <a16:creationId xmlns:a16="http://schemas.microsoft.com/office/drawing/2014/main" id="{F4167951-E9FA-7A86-B691-AFEB1D2ACC65}"/>
                  </a:ext>
                </a:extLst>
              </p:cNvPr>
              <p:cNvGrpSpPr/>
              <p:nvPr/>
            </p:nvGrpSpPr>
            <p:grpSpPr>
              <a:xfrm>
                <a:off x="1593785" y="2661167"/>
                <a:ext cx="6070270" cy="1479721"/>
                <a:chOff x="1072995" y="2848191"/>
                <a:chExt cx="6398659" cy="1534752"/>
              </a:xfrm>
            </p:grpSpPr>
            <p:grpSp>
              <p:nvGrpSpPr>
                <p:cNvPr id="13" name="群組 12">
                  <a:extLst>
                    <a:ext uri="{FF2B5EF4-FFF2-40B4-BE49-F238E27FC236}">
                      <a16:creationId xmlns:a16="http://schemas.microsoft.com/office/drawing/2014/main" id="{1C94DCF0-A078-3852-1A43-306D551883FF}"/>
                    </a:ext>
                  </a:extLst>
                </p:cNvPr>
                <p:cNvGrpSpPr/>
                <p:nvPr/>
              </p:nvGrpSpPr>
              <p:grpSpPr>
                <a:xfrm>
                  <a:off x="1739592" y="2851211"/>
                  <a:ext cx="3691053" cy="1160963"/>
                  <a:chOff x="1628079" y="2831174"/>
                  <a:chExt cx="4364399" cy="1301051"/>
                </a:xfrm>
              </p:grpSpPr>
              <p:sp>
                <p:nvSpPr>
                  <p:cNvPr id="4" name="矩形 3">
                    <a:extLst>
                      <a:ext uri="{FF2B5EF4-FFF2-40B4-BE49-F238E27FC236}">
                        <a16:creationId xmlns:a16="http://schemas.microsoft.com/office/drawing/2014/main" id="{DBFAF1F6-362C-1780-D362-2F038CF29B39}"/>
                      </a:ext>
                    </a:extLst>
                  </p:cNvPr>
                  <p:cNvSpPr/>
                  <p:nvPr/>
                </p:nvSpPr>
                <p:spPr>
                  <a:xfrm>
                    <a:off x="1628079" y="2831176"/>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矩形 10">
                    <a:extLst>
                      <a:ext uri="{FF2B5EF4-FFF2-40B4-BE49-F238E27FC236}">
                        <a16:creationId xmlns:a16="http://schemas.microsoft.com/office/drawing/2014/main" id="{40D87A9F-C4F6-CA22-492F-DEEFB7FF0273}"/>
                      </a:ext>
                    </a:extLst>
                  </p:cNvPr>
                  <p:cNvSpPr/>
                  <p:nvPr/>
                </p:nvSpPr>
                <p:spPr>
                  <a:xfrm>
                    <a:off x="3082878" y="2831175"/>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12" name="矩形 11">
                    <a:extLst>
                      <a:ext uri="{FF2B5EF4-FFF2-40B4-BE49-F238E27FC236}">
                        <a16:creationId xmlns:a16="http://schemas.microsoft.com/office/drawing/2014/main" id="{06924F16-8795-3E2A-F0E9-62C9E0D79856}"/>
                      </a:ext>
                    </a:extLst>
                  </p:cNvPr>
                  <p:cNvSpPr/>
                  <p:nvPr/>
                </p:nvSpPr>
                <p:spPr>
                  <a:xfrm>
                    <a:off x="4537678" y="2831174"/>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pic>
              <p:nvPicPr>
                <p:cNvPr id="19" name="圖片 18">
                  <a:extLst>
                    <a:ext uri="{FF2B5EF4-FFF2-40B4-BE49-F238E27FC236}">
                      <a16:creationId xmlns:a16="http://schemas.microsoft.com/office/drawing/2014/main" id="{82F0D155-947D-FD7C-21D4-915BAE223D02}"/>
                    </a:ext>
                  </a:extLst>
                </p:cNvPr>
                <p:cNvPicPr>
                  <a:picLocks noChangeAspect="1"/>
                </p:cNvPicPr>
                <p:nvPr/>
              </p:nvPicPr>
              <p:blipFill>
                <a:blip r:embed="rId6"/>
                <a:stretch>
                  <a:fillRect/>
                </a:stretch>
              </p:blipFill>
              <p:spPr>
                <a:xfrm>
                  <a:off x="1072995" y="3165301"/>
                  <a:ext cx="532780" cy="532780"/>
                </a:xfrm>
                <a:prstGeom prst="rect">
                  <a:avLst/>
                </a:prstGeom>
              </p:spPr>
            </p:pic>
            <p:pic>
              <p:nvPicPr>
                <p:cNvPr id="20" name="圖片 19">
                  <a:extLst>
                    <a:ext uri="{FF2B5EF4-FFF2-40B4-BE49-F238E27FC236}">
                      <a16:creationId xmlns:a16="http://schemas.microsoft.com/office/drawing/2014/main" id="{12485E70-7B4A-E0BD-B8BB-34114564C89C}"/>
                    </a:ext>
                  </a:extLst>
                </p:cNvPr>
                <p:cNvPicPr>
                  <a:picLocks noChangeAspect="1"/>
                </p:cNvPicPr>
                <p:nvPr/>
              </p:nvPicPr>
              <p:blipFill>
                <a:blip r:embed="rId7"/>
                <a:stretch>
                  <a:fillRect/>
                </a:stretch>
              </p:blipFill>
              <p:spPr>
                <a:xfrm>
                  <a:off x="5150246" y="4085575"/>
                  <a:ext cx="297368" cy="297368"/>
                </a:xfrm>
                <a:prstGeom prst="rect">
                  <a:avLst/>
                </a:prstGeom>
              </p:spPr>
            </p:pic>
            <p:cxnSp>
              <p:nvCxnSpPr>
                <p:cNvPr id="22" name="直線箭頭接點 21">
                  <a:extLst>
                    <a:ext uri="{FF2B5EF4-FFF2-40B4-BE49-F238E27FC236}">
                      <a16:creationId xmlns:a16="http://schemas.microsoft.com/office/drawing/2014/main" id="{5487FE97-E768-05E8-5CE9-F319027C91D7}"/>
                    </a:ext>
                  </a:extLst>
                </p:cNvPr>
                <p:cNvCxnSpPr>
                  <a:cxnSpLocks/>
                </p:cNvCxnSpPr>
                <p:nvPr/>
              </p:nvCxnSpPr>
              <p:spPr>
                <a:xfrm>
                  <a:off x="2050786" y="4245818"/>
                  <a:ext cx="31112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向右箭號 24">
                  <a:extLst>
                    <a:ext uri="{FF2B5EF4-FFF2-40B4-BE49-F238E27FC236}">
                      <a16:creationId xmlns:a16="http://schemas.microsoft.com/office/drawing/2014/main" id="{8B48203A-9675-5897-9FF3-40A805144B26}"/>
                    </a:ext>
                  </a:extLst>
                </p:cNvPr>
                <p:cNvSpPr/>
                <p:nvPr/>
              </p:nvSpPr>
              <p:spPr>
                <a:xfrm>
                  <a:off x="5600905" y="3326977"/>
                  <a:ext cx="490654" cy="258123"/>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7" name="矩形 26">
                  <a:extLst>
                    <a:ext uri="{FF2B5EF4-FFF2-40B4-BE49-F238E27FC236}">
                      <a16:creationId xmlns:a16="http://schemas.microsoft.com/office/drawing/2014/main" id="{15F39DA0-522D-3784-0B2A-024BCC3E7CC6}"/>
                    </a:ext>
                  </a:extLst>
                </p:cNvPr>
                <p:cNvSpPr/>
                <p:nvPr/>
              </p:nvSpPr>
              <p:spPr>
                <a:xfrm>
                  <a:off x="6241303" y="2848191"/>
                  <a:ext cx="1230351" cy="116096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8" name="文字方塊 27">
                  <a:extLst>
                    <a:ext uri="{FF2B5EF4-FFF2-40B4-BE49-F238E27FC236}">
                      <a16:creationId xmlns:a16="http://schemas.microsoft.com/office/drawing/2014/main" id="{F2D24A27-D886-2E49-B62E-CBEB57656473}"/>
                    </a:ext>
                  </a:extLst>
                </p:cNvPr>
                <p:cNvSpPr txBox="1"/>
                <p:nvPr/>
              </p:nvSpPr>
              <p:spPr>
                <a:xfrm>
                  <a:off x="3322064" y="3000325"/>
                  <a:ext cx="526106" cy="584775"/>
                </a:xfrm>
                <a:prstGeom prst="rect">
                  <a:avLst/>
                </a:prstGeom>
                <a:noFill/>
              </p:spPr>
              <p:txBody>
                <a:bodyPr wrap="none" rtlCol="0">
                  <a:spAutoFit/>
                </a:bodyPr>
                <a:lstStyle/>
                <a:p>
                  <a:pPr algn="ctr"/>
                  <a:r>
                    <a:rPr kumimoji="1" lang="en-US" altLang="zh-TW" sz="3200" b="1" dirty="0"/>
                    <a:t>...</a:t>
                  </a:r>
                  <a:endParaRPr kumimoji="1" lang="zh-TW" altLang="en-US" sz="3200" b="1" dirty="0"/>
                </a:p>
              </p:txBody>
            </p:sp>
            <p:pic>
              <p:nvPicPr>
                <p:cNvPr id="29" name="圖片 28">
                  <a:extLst>
                    <a:ext uri="{FF2B5EF4-FFF2-40B4-BE49-F238E27FC236}">
                      <a16:creationId xmlns:a16="http://schemas.microsoft.com/office/drawing/2014/main" id="{E23E4E76-73C6-B0F8-211E-A90E723333D7}"/>
                    </a:ext>
                  </a:extLst>
                </p:cNvPr>
                <p:cNvPicPr>
                  <a:picLocks noChangeAspect="1"/>
                </p:cNvPicPr>
                <p:nvPr/>
              </p:nvPicPr>
              <p:blipFill>
                <a:blip r:embed="rId8"/>
                <a:stretch>
                  <a:fillRect/>
                </a:stretch>
              </p:blipFill>
              <p:spPr>
                <a:xfrm>
                  <a:off x="2578967" y="3602115"/>
                  <a:ext cx="312451" cy="312451"/>
                </a:xfrm>
                <a:prstGeom prst="rect">
                  <a:avLst/>
                </a:prstGeom>
              </p:spPr>
            </p:pic>
            <p:pic>
              <p:nvPicPr>
                <p:cNvPr id="30" name="圖片 29">
                  <a:extLst>
                    <a:ext uri="{FF2B5EF4-FFF2-40B4-BE49-F238E27FC236}">
                      <a16:creationId xmlns:a16="http://schemas.microsoft.com/office/drawing/2014/main" id="{8EE80DB7-A1F7-BF19-91B1-6A51616BFC32}"/>
                    </a:ext>
                  </a:extLst>
                </p:cNvPr>
                <p:cNvPicPr>
                  <a:picLocks noChangeAspect="1"/>
                </p:cNvPicPr>
                <p:nvPr/>
              </p:nvPicPr>
              <p:blipFill>
                <a:blip r:embed="rId9"/>
                <a:stretch>
                  <a:fillRect/>
                </a:stretch>
              </p:blipFill>
              <p:spPr>
                <a:xfrm>
                  <a:off x="2586169" y="2921974"/>
                  <a:ext cx="312451" cy="312451"/>
                </a:xfrm>
                <a:prstGeom prst="rect">
                  <a:avLst/>
                </a:prstGeom>
              </p:spPr>
            </p:pic>
            <p:pic>
              <p:nvPicPr>
                <p:cNvPr id="31" name="圖片 30">
                  <a:extLst>
                    <a:ext uri="{FF2B5EF4-FFF2-40B4-BE49-F238E27FC236}">
                      <a16:creationId xmlns:a16="http://schemas.microsoft.com/office/drawing/2014/main" id="{19CE7E1B-A63A-A8D5-3825-4A7972B8E278}"/>
                    </a:ext>
                  </a:extLst>
                </p:cNvPr>
                <p:cNvPicPr>
                  <a:picLocks noChangeAspect="1"/>
                </p:cNvPicPr>
                <p:nvPr/>
              </p:nvPicPr>
              <p:blipFill>
                <a:blip r:embed="rId10"/>
                <a:stretch>
                  <a:fillRect/>
                </a:stretch>
              </p:blipFill>
              <p:spPr>
                <a:xfrm>
                  <a:off x="4342938" y="2953909"/>
                  <a:ext cx="410653" cy="410653"/>
                </a:xfrm>
                <a:prstGeom prst="rect">
                  <a:avLst/>
                </a:prstGeom>
              </p:spPr>
            </p:pic>
            <p:pic>
              <p:nvPicPr>
                <p:cNvPr id="32" name="圖片 31">
                  <a:extLst>
                    <a:ext uri="{FF2B5EF4-FFF2-40B4-BE49-F238E27FC236}">
                      <a16:creationId xmlns:a16="http://schemas.microsoft.com/office/drawing/2014/main" id="{860F35BC-2705-30FE-9383-9DC9D65A1CAA}"/>
                    </a:ext>
                  </a:extLst>
                </p:cNvPr>
                <p:cNvPicPr>
                  <a:picLocks noChangeAspect="1"/>
                </p:cNvPicPr>
                <p:nvPr/>
              </p:nvPicPr>
              <p:blipFill>
                <a:blip r:embed="rId11"/>
                <a:stretch>
                  <a:fillRect/>
                </a:stretch>
              </p:blipFill>
              <p:spPr>
                <a:xfrm>
                  <a:off x="4370553" y="3481990"/>
                  <a:ext cx="410653" cy="410653"/>
                </a:xfrm>
                <a:prstGeom prst="rect">
                  <a:avLst/>
                </a:prstGeom>
              </p:spPr>
            </p:pic>
            <p:pic>
              <p:nvPicPr>
                <p:cNvPr id="33" name="圖片 32">
                  <a:extLst>
                    <a:ext uri="{FF2B5EF4-FFF2-40B4-BE49-F238E27FC236}">
                      <a16:creationId xmlns:a16="http://schemas.microsoft.com/office/drawing/2014/main" id="{13400279-EA08-D169-C15C-64B8E1F18F1E}"/>
                    </a:ext>
                  </a:extLst>
                </p:cNvPr>
                <p:cNvPicPr>
                  <a:picLocks noChangeAspect="1"/>
                </p:cNvPicPr>
                <p:nvPr/>
              </p:nvPicPr>
              <p:blipFill>
                <a:blip r:embed="rId12"/>
                <a:stretch>
                  <a:fillRect/>
                </a:stretch>
              </p:blipFill>
              <p:spPr>
                <a:xfrm>
                  <a:off x="4867086" y="2963240"/>
                  <a:ext cx="410652" cy="410652"/>
                </a:xfrm>
                <a:prstGeom prst="rect">
                  <a:avLst/>
                </a:prstGeom>
              </p:spPr>
            </p:pic>
            <p:pic>
              <p:nvPicPr>
                <p:cNvPr id="34" name="圖片 33">
                  <a:extLst>
                    <a:ext uri="{FF2B5EF4-FFF2-40B4-BE49-F238E27FC236}">
                      <a16:creationId xmlns:a16="http://schemas.microsoft.com/office/drawing/2014/main" id="{4F64F873-005E-9E3A-07E6-9FD8730FCF0A}"/>
                    </a:ext>
                  </a:extLst>
                </p:cNvPr>
                <p:cNvPicPr>
                  <a:picLocks noChangeAspect="1"/>
                </p:cNvPicPr>
                <p:nvPr/>
              </p:nvPicPr>
              <p:blipFill>
                <a:blip r:embed="rId13"/>
                <a:stretch>
                  <a:fillRect/>
                </a:stretch>
              </p:blipFill>
              <p:spPr>
                <a:xfrm>
                  <a:off x="2163363" y="3213508"/>
                  <a:ext cx="463137" cy="463137"/>
                </a:xfrm>
                <a:prstGeom prst="rect">
                  <a:avLst/>
                </a:prstGeom>
              </p:spPr>
            </p:pic>
            <p:pic>
              <p:nvPicPr>
                <p:cNvPr id="35" name="圖片 34">
                  <a:extLst>
                    <a:ext uri="{FF2B5EF4-FFF2-40B4-BE49-F238E27FC236}">
                      <a16:creationId xmlns:a16="http://schemas.microsoft.com/office/drawing/2014/main" id="{52CCA529-88B6-5E1A-D49A-DBF641EA1986}"/>
                    </a:ext>
                  </a:extLst>
                </p:cNvPr>
                <p:cNvPicPr>
                  <a:picLocks noChangeAspect="1"/>
                </p:cNvPicPr>
                <p:nvPr/>
              </p:nvPicPr>
              <p:blipFill>
                <a:blip r:embed="rId14"/>
                <a:stretch>
                  <a:fillRect/>
                </a:stretch>
              </p:blipFill>
              <p:spPr>
                <a:xfrm>
                  <a:off x="4862794" y="3481990"/>
                  <a:ext cx="410653" cy="410653"/>
                </a:xfrm>
                <a:prstGeom prst="rect">
                  <a:avLst/>
                </a:prstGeom>
              </p:spPr>
            </p:pic>
            <p:pic>
              <p:nvPicPr>
                <p:cNvPr id="36" name="圖片 35">
                  <a:extLst>
                    <a:ext uri="{FF2B5EF4-FFF2-40B4-BE49-F238E27FC236}">
                      <a16:creationId xmlns:a16="http://schemas.microsoft.com/office/drawing/2014/main" id="{C0ED5593-6723-ECF3-6D59-E3A2FCFB3FB3}"/>
                    </a:ext>
                  </a:extLst>
                </p:cNvPr>
                <p:cNvPicPr>
                  <a:picLocks noChangeAspect="1"/>
                </p:cNvPicPr>
                <p:nvPr/>
              </p:nvPicPr>
              <p:blipFill>
                <a:blip r:embed="rId15"/>
                <a:stretch>
                  <a:fillRect/>
                </a:stretch>
              </p:blipFill>
              <p:spPr>
                <a:xfrm>
                  <a:off x="1819921" y="2929868"/>
                  <a:ext cx="410653" cy="410653"/>
                </a:xfrm>
                <a:prstGeom prst="rect">
                  <a:avLst/>
                </a:prstGeom>
              </p:spPr>
            </p:pic>
            <p:pic>
              <p:nvPicPr>
                <p:cNvPr id="37" name="圖片 36">
                  <a:extLst>
                    <a:ext uri="{FF2B5EF4-FFF2-40B4-BE49-F238E27FC236}">
                      <a16:creationId xmlns:a16="http://schemas.microsoft.com/office/drawing/2014/main" id="{6B87023D-C914-8780-07BF-D12D7554F1AF}"/>
                    </a:ext>
                  </a:extLst>
                </p:cNvPr>
                <p:cNvPicPr>
                  <a:picLocks noChangeAspect="1"/>
                </p:cNvPicPr>
                <p:nvPr/>
              </p:nvPicPr>
              <p:blipFill>
                <a:blip r:embed="rId16"/>
                <a:stretch>
                  <a:fillRect/>
                </a:stretch>
              </p:blipFill>
              <p:spPr>
                <a:xfrm>
                  <a:off x="1819921" y="3567131"/>
                  <a:ext cx="360622" cy="360622"/>
                </a:xfrm>
                <a:prstGeom prst="rect">
                  <a:avLst/>
                </a:prstGeom>
              </p:spPr>
            </p:pic>
          </p:grpSp>
          <p:sp>
            <p:nvSpPr>
              <p:cNvPr id="39" name="文字方塊 38">
                <a:extLst>
                  <a:ext uri="{FF2B5EF4-FFF2-40B4-BE49-F238E27FC236}">
                    <a16:creationId xmlns:a16="http://schemas.microsoft.com/office/drawing/2014/main" id="{7D832D92-B981-3158-CD17-6BD0EF8E892F}"/>
                  </a:ext>
                </a:extLst>
              </p:cNvPr>
              <p:cNvSpPr txBox="1"/>
              <p:nvPr/>
            </p:nvSpPr>
            <p:spPr>
              <a:xfrm>
                <a:off x="3809830" y="4182405"/>
                <a:ext cx="2019468" cy="225959"/>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1</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Next-Basket Recommendation</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40" name="圖片 39">
                <a:extLst>
                  <a:ext uri="{FF2B5EF4-FFF2-40B4-BE49-F238E27FC236}">
                    <a16:creationId xmlns:a16="http://schemas.microsoft.com/office/drawing/2014/main" id="{C74FFFC8-3836-7641-160F-E65920830153}"/>
                  </a:ext>
                </a:extLst>
              </p:cNvPr>
              <p:cNvPicPr>
                <a:picLocks noChangeAspect="1"/>
              </p:cNvPicPr>
              <p:nvPr/>
            </p:nvPicPr>
            <p:blipFill>
              <a:blip r:embed="rId17"/>
              <a:stretch>
                <a:fillRect/>
              </a:stretch>
            </p:blipFill>
            <p:spPr>
              <a:xfrm>
                <a:off x="7217524" y="3261617"/>
                <a:ext cx="446531" cy="446531"/>
              </a:xfrm>
              <a:prstGeom prst="rect">
                <a:avLst/>
              </a:prstGeom>
            </p:spPr>
          </p:pic>
          <p:pic>
            <p:nvPicPr>
              <p:cNvPr id="41" name="圖片 40">
                <a:extLst>
                  <a:ext uri="{FF2B5EF4-FFF2-40B4-BE49-F238E27FC236}">
                    <a16:creationId xmlns:a16="http://schemas.microsoft.com/office/drawing/2014/main" id="{FA1D10AF-F3E4-4FBC-1C92-05A8638778E4}"/>
                  </a:ext>
                </a:extLst>
              </p:cNvPr>
              <p:cNvPicPr>
                <a:picLocks noChangeAspect="1"/>
              </p:cNvPicPr>
              <p:nvPr/>
            </p:nvPicPr>
            <p:blipFill>
              <a:blip r:embed="rId18"/>
              <a:stretch>
                <a:fillRect/>
              </a:stretch>
            </p:blipFill>
            <p:spPr>
              <a:xfrm>
                <a:off x="6864528" y="2693544"/>
                <a:ext cx="465474" cy="465474"/>
              </a:xfrm>
              <a:prstGeom prst="rect">
                <a:avLst/>
              </a:prstGeom>
            </p:spPr>
          </p:pic>
          <p:pic>
            <p:nvPicPr>
              <p:cNvPr id="44" name="圖片 43">
                <a:extLst>
                  <a:ext uri="{FF2B5EF4-FFF2-40B4-BE49-F238E27FC236}">
                    <a16:creationId xmlns:a16="http://schemas.microsoft.com/office/drawing/2014/main" id="{A0C761B7-3D30-D9BE-AA75-0E69C5839DC3}"/>
                  </a:ext>
                </a:extLst>
              </p:cNvPr>
              <p:cNvPicPr>
                <a:picLocks noChangeAspect="1"/>
              </p:cNvPicPr>
              <p:nvPr/>
            </p:nvPicPr>
            <p:blipFill>
              <a:blip r:embed="rId13"/>
              <a:stretch>
                <a:fillRect/>
              </a:stretch>
            </p:blipFill>
            <p:spPr>
              <a:xfrm>
                <a:off x="6635677" y="3255485"/>
                <a:ext cx="439368" cy="446530"/>
              </a:xfrm>
              <a:prstGeom prst="rect">
                <a:avLst/>
              </a:prstGeom>
            </p:spPr>
          </p:pic>
        </p:grpSp>
        <p:pic>
          <p:nvPicPr>
            <p:cNvPr id="51" name="圖片 50">
              <a:extLst>
                <a:ext uri="{FF2B5EF4-FFF2-40B4-BE49-F238E27FC236}">
                  <a16:creationId xmlns:a16="http://schemas.microsoft.com/office/drawing/2014/main" id="{5BDB11E5-BFB3-5D51-DD92-6AE4E6F13D66}"/>
                </a:ext>
              </a:extLst>
            </p:cNvPr>
            <p:cNvPicPr>
              <a:picLocks noChangeAspect="1"/>
            </p:cNvPicPr>
            <p:nvPr/>
          </p:nvPicPr>
          <p:blipFill>
            <a:blip r:embed="rId7"/>
            <a:stretch>
              <a:fillRect/>
            </a:stretch>
          </p:blipFill>
          <p:spPr>
            <a:xfrm>
              <a:off x="2215060" y="3848572"/>
              <a:ext cx="282107" cy="286705"/>
            </a:xfrm>
            <a:prstGeom prst="rect">
              <a:avLst/>
            </a:prstGeom>
          </p:spPr>
        </p:pic>
      </p:grpSp>
    </p:spTree>
    <p:extLst>
      <p:ext uri="{BB962C8B-B14F-4D97-AF65-F5344CB8AC3E}">
        <p14:creationId xmlns:p14="http://schemas.microsoft.com/office/powerpoint/2010/main" val="22049237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6103" y="740375"/>
            <a:ext cx="7858197" cy="2875211"/>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實驗一：</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a:t>
            </a: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Baseline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觀察三</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：本研究提出之模型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在兩個資料集中相較於所有基線模型展現出顯著優勢，取得了最佳表現。首先，在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在各個評估指標上均超越了其他所有模型，而同樣使用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資訊進行推薦的 </a:t>
            </a:r>
            <a:r>
              <a:rPr lang="en-US" altLang="zh-TW" sz="12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2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 則取得了次</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佳</a:t>
            </a:r>
            <a:r>
              <a:rPr lang="zh-TW" altLang="en-US" sz="12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表現。</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這不僅證實了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資訊對於預測下一個購物籃的重大影響力，更突顯了結合注意力機制以學習的方式能有效率地利用該資訊，從而實現更卓越的推薦性能。另一方面，在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資料集中，則是基於頻率的 </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2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TopFreq</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與本研究模型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展現出一定的競爭性。具體而言，</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在大多數的</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K</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值下表現優於 </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2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TopFreq</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，但當推薦數量增加時（</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為 </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30</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50</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60</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P-</a:t>
            </a:r>
            <a:r>
              <a:rPr lang="en-US" altLang="zh-TW" sz="12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TopFreq</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在 </a:t>
            </a:r>
            <a:r>
              <a:rPr lang="en-US" altLang="zh-TW"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 </a:t>
            </a:r>
            <a:r>
              <a:rPr lang="zh-TW" altLang="en-US" sz="12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指標上則展現出更佳的表現</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。這可能是由於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資料集的項目數量非常少，</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使得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無法充分發揮其學習用戶與項目間複雜關係的能力，甚至可能因為過度適應少量數據而影響表現。相對地，在基於頻率的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TopFreq</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方法中，常見的或熱門的項目很容易被再次選購，因此在這種環境下會使其推薦順序相對容易準確。</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00164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7931793" cy="700000"/>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實驗一：</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a:t>
            </a: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Baseline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nSpc>
                <a:spcPct val="150000"/>
              </a:lnSpc>
            </a:pPr>
            <a:endParaRPr lang="en-US" altLang="zh-TW"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0B90BDFE-5649-4678-A9A2-3AC3DCBE0DBF}"/>
              </a:ext>
            </a:extLst>
          </p:cNvPr>
          <p:cNvGraphicFramePr>
            <a:graphicFrameLocks noGrp="1"/>
          </p:cNvGraphicFramePr>
          <p:nvPr>
            <p:extLst>
              <p:ext uri="{D42A27DB-BD31-4B8C-83A1-F6EECF244321}">
                <p14:modId xmlns:p14="http://schemas.microsoft.com/office/powerpoint/2010/main" val="2082122323"/>
              </p:ext>
            </p:extLst>
          </p:nvPr>
        </p:nvGraphicFramePr>
        <p:xfrm>
          <a:off x="831523" y="1604372"/>
          <a:ext cx="7486047" cy="2798751"/>
        </p:xfrm>
        <a:graphic>
          <a:graphicData uri="http://schemas.openxmlformats.org/drawingml/2006/table">
            <a:tbl>
              <a:tblPr/>
              <a:tblGrid>
                <a:gridCol w="761607">
                  <a:extLst>
                    <a:ext uri="{9D8B030D-6E8A-4147-A177-3AD203B41FA5}">
                      <a16:colId xmlns:a16="http://schemas.microsoft.com/office/drawing/2014/main" val="425010878"/>
                    </a:ext>
                  </a:extLst>
                </a:gridCol>
                <a:gridCol w="672444">
                  <a:extLst>
                    <a:ext uri="{9D8B030D-6E8A-4147-A177-3AD203B41FA5}">
                      <a16:colId xmlns:a16="http://schemas.microsoft.com/office/drawing/2014/main" val="1197077786"/>
                    </a:ext>
                  </a:extLst>
                </a:gridCol>
                <a:gridCol w="672444">
                  <a:extLst>
                    <a:ext uri="{9D8B030D-6E8A-4147-A177-3AD203B41FA5}">
                      <a16:colId xmlns:a16="http://schemas.microsoft.com/office/drawing/2014/main" val="861104371"/>
                    </a:ext>
                  </a:extLst>
                </a:gridCol>
                <a:gridCol w="672444">
                  <a:extLst>
                    <a:ext uri="{9D8B030D-6E8A-4147-A177-3AD203B41FA5}">
                      <a16:colId xmlns:a16="http://schemas.microsoft.com/office/drawing/2014/main" val="3344137658"/>
                    </a:ext>
                  </a:extLst>
                </a:gridCol>
                <a:gridCol w="672444">
                  <a:extLst>
                    <a:ext uri="{9D8B030D-6E8A-4147-A177-3AD203B41FA5}">
                      <a16:colId xmlns:a16="http://schemas.microsoft.com/office/drawing/2014/main" val="245883994"/>
                    </a:ext>
                  </a:extLst>
                </a:gridCol>
                <a:gridCol w="672444">
                  <a:extLst>
                    <a:ext uri="{9D8B030D-6E8A-4147-A177-3AD203B41FA5}">
                      <a16:colId xmlns:a16="http://schemas.microsoft.com/office/drawing/2014/main" val="2482211636"/>
                    </a:ext>
                  </a:extLst>
                </a:gridCol>
                <a:gridCol w="672444">
                  <a:extLst>
                    <a:ext uri="{9D8B030D-6E8A-4147-A177-3AD203B41FA5}">
                      <a16:colId xmlns:a16="http://schemas.microsoft.com/office/drawing/2014/main" val="2474830813"/>
                    </a:ext>
                  </a:extLst>
                </a:gridCol>
                <a:gridCol w="672444">
                  <a:extLst>
                    <a:ext uri="{9D8B030D-6E8A-4147-A177-3AD203B41FA5}">
                      <a16:colId xmlns:a16="http://schemas.microsoft.com/office/drawing/2014/main" val="132813143"/>
                    </a:ext>
                  </a:extLst>
                </a:gridCol>
                <a:gridCol w="672444">
                  <a:extLst>
                    <a:ext uri="{9D8B030D-6E8A-4147-A177-3AD203B41FA5}">
                      <a16:colId xmlns:a16="http://schemas.microsoft.com/office/drawing/2014/main" val="2121449244"/>
                    </a:ext>
                  </a:extLst>
                </a:gridCol>
                <a:gridCol w="672444">
                  <a:extLst>
                    <a:ext uri="{9D8B030D-6E8A-4147-A177-3AD203B41FA5}">
                      <a16:colId xmlns:a16="http://schemas.microsoft.com/office/drawing/2014/main" val="3741334374"/>
                    </a:ext>
                  </a:extLst>
                </a:gridCol>
                <a:gridCol w="672444">
                  <a:extLst>
                    <a:ext uri="{9D8B030D-6E8A-4147-A177-3AD203B41FA5}">
                      <a16:colId xmlns:a16="http://schemas.microsoft.com/office/drawing/2014/main" val="342699068"/>
                    </a:ext>
                  </a:extLst>
                </a:gridCol>
              </a:tblGrid>
              <a:tr h="553877">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80436">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0.0688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0.1434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0.1606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280436">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0.0595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281822">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280436">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0.0536</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0.0310</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0.1140</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0.1279</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80436">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4" name="文字方塊 3">
            <a:extLst>
              <a:ext uri="{FF2B5EF4-FFF2-40B4-BE49-F238E27FC236}">
                <a16:creationId xmlns:a16="http://schemas.microsoft.com/office/drawing/2014/main" id="{5EFB3144-BBF2-2E3F-1678-DE3094770D8C}"/>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5</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Tree>
    <p:extLst>
      <p:ext uri="{BB962C8B-B14F-4D97-AF65-F5344CB8AC3E}">
        <p14:creationId xmlns:p14="http://schemas.microsoft.com/office/powerpoint/2010/main" val="890636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實驗一：</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a:t>
            </a: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Baseline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進行比較 </a:t>
            </a:r>
            <a:endPar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9" name="表格 18">
            <a:extLst>
              <a:ext uri="{FF2B5EF4-FFF2-40B4-BE49-F238E27FC236}">
                <a16:creationId xmlns:a16="http://schemas.microsoft.com/office/drawing/2014/main" id="{0B90BDFE-5649-4678-A9A2-3AC3DCBE0DBF}"/>
              </a:ext>
            </a:extLst>
          </p:cNvPr>
          <p:cNvGraphicFramePr>
            <a:graphicFrameLocks noGrp="1"/>
          </p:cNvGraphicFramePr>
          <p:nvPr>
            <p:extLst>
              <p:ext uri="{D42A27DB-BD31-4B8C-83A1-F6EECF244321}">
                <p14:modId xmlns:p14="http://schemas.microsoft.com/office/powerpoint/2010/main" val="2938544237"/>
              </p:ext>
            </p:extLst>
          </p:nvPr>
        </p:nvGraphicFramePr>
        <p:xfrm>
          <a:off x="758374" y="1608785"/>
          <a:ext cx="7486055" cy="2885954"/>
        </p:xfrm>
        <a:graphic>
          <a:graphicData uri="http://schemas.openxmlformats.org/drawingml/2006/table">
            <a:tbl>
              <a:tblPr/>
              <a:tblGrid>
                <a:gridCol w="778195">
                  <a:extLst>
                    <a:ext uri="{9D8B030D-6E8A-4147-A177-3AD203B41FA5}">
                      <a16:colId xmlns:a16="http://schemas.microsoft.com/office/drawing/2014/main" val="425010878"/>
                    </a:ext>
                  </a:extLst>
                </a:gridCol>
                <a:gridCol w="670786">
                  <a:extLst>
                    <a:ext uri="{9D8B030D-6E8A-4147-A177-3AD203B41FA5}">
                      <a16:colId xmlns:a16="http://schemas.microsoft.com/office/drawing/2014/main" val="1197077786"/>
                    </a:ext>
                  </a:extLst>
                </a:gridCol>
                <a:gridCol w="670786">
                  <a:extLst>
                    <a:ext uri="{9D8B030D-6E8A-4147-A177-3AD203B41FA5}">
                      <a16:colId xmlns:a16="http://schemas.microsoft.com/office/drawing/2014/main" val="861104371"/>
                    </a:ext>
                  </a:extLst>
                </a:gridCol>
                <a:gridCol w="670786">
                  <a:extLst>
                    <a:ext uri="{9D8B030D-6E8A-4147-A177-3AD203B41FA5}">
                      <a16:colId xmlns:a16="http://schemas.microsoft.com/office/drawing/2014/main" val="3344137658"/>
                    </a:ext>
                  </a:extLst>
                </a:gridCol>
                <a:gridCol w="670786">
                  <a:extLst>
                    <a:ext uri="{9D8B030D-6E8A-4147-A177-3AD203B41FA5}">
                      <a16:colId xmlns:a16="http://schemas.microsoft.com/office/drawing/2014/main" val="245883994"/>
                    </a:ext>
                  </a:extLst>
                </a:gridCol>
                <a:gridCol w="670786">
                  <a:extLst>
                    <a:ext uri="{9D8B030D-6E8A-4147-A177-3AD203B41FA5}">
                      <a16:colId xmlns:a16="http://schemas.microsoft.com/office/drawing/2014/main" val="2482211636"/>
                    </a:ext>
                  </a:extLst>
                </a:gridCol>
                <a:gridCol w="670786">
                  <a:extLst>
                    <a:ext uri="{9D8B030D-6E8A-4147-A177-3AD203B41FA5}">
                      <a16:colId xmlns:a16="http://schemas.microsoft.com/office/drawing/2014/main" val="2474830813"/>
                    </a:ext>
                  </a:extLst>
                </a:gridCol>
                <a:gridCol w="670786">
                  <a:extLst>
                    <a:ext uri="{9D8B030D-6E8A-4147-A177-3AD203B41FA5}">
                      <a16:colId xmlns:a16="http://schemas.microsoft.com/office/drawing/2014/main" val="132813143"/>
                    </a:ext>
                  </a:extLst>
                </a:gridCol>
                <a:gridCol w="670786">
                  <a:extLst>
                    <a:ext uri="{9D8B030D-6E8A-4147-A177-3AD203B41FA5}">
                      <a16:colId xmlns:a16="http://schemas.microsoft.com/office/drawing/2014/main" val="2121449244"/>
                    </a:ext>
                  </a:extLst>
                </a:gridCol>
                <a:gridCol w="670786">
                  <a:extLst>
                    <a:ext uri="{9D8B030D-6E8A-4147-A177-3AD203B41FA5}">
                      <a16:colId xmlns:a16="http://schemas.microsoft.com/office/drawing/2014/main" val="3741334374"/>
                    </a:ext>
                  </a:extLst>
                </a:gridCol>
                <a:gridCol w="670786">
                  <a:extLst>
                    <a:ext uri="{9D8B030D-6E8A-4147-A177-3AD203B41FA5}">
                      <a16:colId xmlns:a16="http://schemas.microsoft.com/office/drawing/2014/main" val="342699068"/>
                    </a:ext>
                  </a:extLst>
                </a:gridCol>
              </a:tblGrid>
              <a:tr h="418356">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22254">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0.1087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0.2646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0.3634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0.3758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322254">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0.1924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0.2385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0.3521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0.3766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0.3863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0.1516</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0.1349</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322254">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0.0958</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0.1892</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11820">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0.3419</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13" name="文字方塊 12">
            <a:extLst>
              <a:ext uri="{FF2B5EF4-FFF2-40B4-BE49-F238E27FC236}">
                <a16:creationId xmlns:a16="http://schemas.microsoft.com/office/drawing/2014/main" id="{B42883DB-E9AF-2C3A-9D36-7FAAFEC5B5E6}"/>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6</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Tree>
    <p:extLst>
      <p:ext uri="{BB962C8B-B14F-4D97-AF65-F5344CB8AC3E}">
        <p14:creationId xmlns:p14="http://schemas.microsoft.com/office/powerpoint/2010/main" val="14357146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接著我們進行了敏感度分析，觀察各個參數對模型之影響，並確認所設置的參數能否達到最佳性能。首先，第一個參數為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 Size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7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中的結果顯示了分別在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64</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32</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時會有最佳性能。其中，當設定值高於最佳值時，性能會降低，可能原因在於過大的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容易使模型過擬合，導致泛化能力下降。反之，當設定值低於最佳值時，則會導致參數更新的不穩定，而無法收斂至最優解。</a:t>
            </a:r>
          </a:p>
        </p:txBody>
      </p:sp>
      <p:graphicFrame>
        <p:nvGraphicFramePr>
          <p:cNvPr id="14" name="表格 13">
            <a:extLst>
              <a:ext uri="{FF2B5EF4-FFF2-40B4-BE49-F238E27FC236}">
                <a16:creationId xmlns:a16="http://schemas.microsoft.com/office/drawing/2014/main" id="{8E3F38E7-2346-498F-9FA9-AD11DB71AE38}"/>
              </a:ext>
            </a:extLst>
          </p:cNvPr>
          <p:cNvGraphicFramePr>
            <a:graphicFrameLocks noGrp="1"/>
          </p:cNvGraphicFramePr>
          <p:nvPr>
            <p:extLst>
              <p:ext uri="{D42A27DB-BD31-4B8C-83A1-F6EECF244321}">
                <p14:modId xmlns:p14="http://schemas.microsoft.com/office/powerpoint/2010/main" val="2910924133"/>
              </p:ext>
            </p:extLst>
          </p:nvPr>
        </p:nvGraphicFramePr>
        <p:xfrm>
          <a:off x="1020167" y="2344778"/>
          <a:ext cx="7368716" cy="2114547"/>
        </p:xfrm>
        <a:graphic>
          <a:graphicData uri="http://schemas.openxmlformats.org/drawingml/2006/table">
            <a:tbl>
              <a:tblPr/>
              <a:tblGrid>
                <a:gridCol w="715247">
                  <a:extLst>
                    <a:ext uri="{9D8B030D-6E8A-4147-A177-3AD203B41FA5}">
                      <a16:colId xmlns:a16="http://schemas.microsoft.com/office/drawing/2014/main" val="1653070714"/>
                    </a:ext>
                  </a:extLst>
                </a:gridCol>
                <a:gridCol w="421019">
                  <a:extLst>
                    <a:ext uri="{9D8B030D-6E8A-4147-A177-3AD203B41FA5}">
                      <a16:colId xmlns:a16="http://schemas.microsoft.com/office/drawing/2014/main" val="425010878"/>
                    </a:ext>
                  </a:extLst>
                </a:gridCol>
                <a:gridCol w="644055">
                  <a:extLst>
                    <a:ext uri="{9D8B030D-6E8A-4147-A177-3AD203B41FA5}">
                      <a16:colId xmlns:a16="http://schemas.microsoft.com/office/drawing/2014/main" val="1197077786"/>
                    </a:ext>
                  </a:extLst>
                </a:gridCol>
                <a:gridCol w="644055">
                  <a:extLst>
                    <a:ext uri="{9D8B030D-6E8A-4147-A177-3AD203B41FA5}">
                      <a16:colId xmlns:a16="http://schemas.microsoft.com/office/drawing/2014/main" val="861104371"/>
                    </a:ext>
                  </a:extLst>
                </a:gridCol>
                <a:gridCol w="644055">
                  <a:extLst>
                    <a:ext uri="{9D8B030D-6E8A-4147-A177-3AD203B41FA5}">
                      <a16:colId xmlns:a16="http://schemas.microsoft.com/office/drawing/2014/main" val="3344137658"/>
                    </a:ext>
                  </a:extLst>
                </a:gridCol>
                <a:gridCol w="644055">
                  <a:extLst>
                    <a:ext uri="{9D8B030D-6E8A-4147-A177-3AD203B41FA5}">
                      <a16:colId xmlns:a16="http://schemas.microsoft.com/office/drawing/2014/main" val="245883994"/>
                    </a:ext>
                  </a:extLst>
                </a:gridCol>
                <a:gridCol w="644055">
                  <a:extLst>
                    <a:ext uri="{9D8B030D-6E8A-4147-A177-3AD203B41FA5}">
                      <a16:colId xmlns:a16="http://schemas.microsoft.com/office/drawing/2014/main" val="2482211636"/>
                    </a:ext>
                  </a:extLst>
                </a:gridCol>
                <a:gridCol w="602435">
                  <a:extLst>
                    <a:ext uri="{9D8B030D-6E8A-4147-A177-3AD203B41FA5}">
                      <a16:colId xmlns:a16="http://schemas.microsoft.com/office/drawing/2014/main" val="2474830813"/>
                    </a:ext>
                  </a:extLst>
                </a:gridCol>
                <a:gridCol w="602435">
                  <a:extLst>
                    <a:ext uri="{9D8B030D-6E8A-4147-A177-3AD203B41FA5}">
                      <a16:colId xmlns:a16="http://schemas.microsoft.com/office/drawing/2014/main" val="132813143"/>
                    </a:ext>
                  </a:extLst>
                </a:gridCol>
                <a:gridCol w="602435">
                  <a:extLst>
                    <a:ext uri="{9D8B030D-6E8A-4147-A177-3AD203B41FA5}">
                      <a16:colId xmlns:a16="http://schemas.microsoft.com/office/drawing/2014/main" val="2121449244"/>
                    </a:ext>
                  </a:extLst>
                </a:gridCol>
                <a:gridCol w="602435">
                  <a:extLst>
                    <a:ext uri="{9D8B030D-6E8A-4147-A177-3AD203B41FA5}">
                      <a16:colId xmlns:a16="http://schemas.microsoft.com/office/drawing/2014/main" val="3741334374"/>
                    </a:ext>
                  </a:extLst>
                </a:gridCol>
                <a:gridCol w="602435">
                  <a:extLst>
                    <a:ext uri="{9D8B030D-6E8A-4147-A177-3AD203B41FA5}">
                      <a16:colId xmlns:a16="http://schemas.microsoft.com/office/drawing/2014/main" val="342699068"/>
                    </a:ext>
                  </a:extLst>
                </a:gridCol>
              </a:tblGrid>
              <a:tr h="323467">
                <a:tc>
                  <a:txBody>
                    <a:bodyPr/>
                    <a:lstStyle/>
                    <a:p>
                      <a:pPr algn="ctr" fontAlgn="ct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5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000" b="0" dirty="0">
                          <a:effectLst/>
                          <a:latin typeface="Times New Roman" panose="02020603050405020304" pitchFamily="18" charset="0"/>
                        </a:rPr>
                        <a:t>0.0620</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0.0516</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0.0549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0.0254</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TW" sz="1000" b="0" u="sng" dirty="0">
                          <a:effectLst/>
                          <a:latin typeface="Times New Roman" panose="02020603050405020304" pitchFamily="18" charset="0"/>
                        </a:rPr>
                        <a:t>0.0360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0.0949</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0.0990</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0.1577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0.1217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0.1751</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0.0745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0.0554</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0.0421</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0.1074</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0.1220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0.1587</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0.1687</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u="none" strike="noStrike">
                          <a:solidFill>
                            <a:srgbClr val="C00000"/>
                          </a:solidFill>
                          <a:effectLst/>
                          <a:latin typeface="Times New Roman" panose="02020603050405020304" pitchFamily="18" charset="0"/>
                          <a:cs typeface="Times New Roman" panose="02020603050405020304" pitchFamily="18" charset="0"/>
                        </a:rPr>
                        <a:t>64</a:t>
                      </a:r>
                      <a:endParaRPr lang="en-US" sz="1000" b="1" u="none" strike="noStrike" dirty="0">
                        <a:solidFill>
                          <a:srgbClr val="C00000"/>
                        </a:solidFill>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a:effectLst/>
                          <a:latin typeface="Times New Roman" panose="02020603050405020304" pitchFamily="18" charset="0"/>
                          <a:cs typeface="Times New Roman" panose="02020603050405020304" pitchFamily="18" charset="0"/>
                        </a:rPr>
                        <a:t>128</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0.0926</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0.0822</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0.0555</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0.0413</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0.0359</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0.1210</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0.1256</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0.1529</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0.1608</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0.1686</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0.3788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0.2168</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0.1158</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0.3183</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0.3079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0.3395</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0.3650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0.3786</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0.2152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0.1134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0.3148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4" name="文字方塊 3">
            <a:extLst>
              <a:ext uri="{FF2B5EF4-FFF2-40B4-BE49-F238E27FC236}">
                <a16:creationId xmlns:a16="http://schemas.microsoft.com/office/drawing/2014/main" id="{4D6EC76B-9C14-0B35-9766-E11A70E9D583}"/>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7</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Batch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Tree>
    <p:extLst>
      <p:ext uri="{BB962C8B-B14F-4D97-AF65-F5344CB8AC3E}">
        <p14:creationId xmlns:p14="http://schemas.microsoft.com/office/powerpoint/2010/main" val="17870516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4" name="表格 3">
            <a:extLst>
              <a:ext uri="{FF2B5EF4-FFF2-40B4-BE49-F238E27FC236}">
                <a16:creationId xmlns:a16="http://schemas.microsoft.com/office/drawing/2014/main" id="{B618A5D3-99B4-A01E-AD48-02A55FD007BE}"/>
              </a:ext>
            </a:extLst>
          </p:cNvPr>
          <p:cNvGraphicFramePr>
            <a:graphicFrameLocks noGrp="1"/>
          </p:cNvGraphicFramePr>
          <p:nvPr>
            <p:extLst>
              <p:ext uri="{D42A27DB-BD31-4B8C-83A1-F6EECF244321}">
                <p14:modId xmlns:p14="http://schemas.microsoft.com/office/powerpoint/2010/main" val="1019312718"/>
              </p:ext>
            </p:extLst>
          </p:nvPr>
        </p:nvGraphicFramePr>
        <p:xfrm>
          <a:off x="1010258" y="2344778"/>
          <a:ext cx="7123482" cy="2114547"/>
        </p:xfrm>
        <a:graphic>
          <a:graphicData uri="http://schemas.openxmlformats.org/drawingml/2006/table">
            <a:tbl>
              <a:tblPr/>
              <a:tblGrid>
                <a:gridCol w="691443">
                  <a:extLst>
                    <a:ext uri="{9D8B030D-6E8A-4147-A177-3AD203B41FA5}">
                      <a16:colId xmlns:a16="http://schemas.microsoft.com/office/drawing/2014/main" val="1653070714"/>
                    </a:ext>
                  </a:extLst>
                </a:gridCol>
                <a:gridCol w="513774">
                  <a:extLst>
                    <a:ext uri="{9D8B030D-6E8A-4147-A177-3AD203B41FA5}">
                      <a16:colId xmlns:a16="http://schemas.microsoft.com/office/drawing/2014/main" val="425010878"/>
                    </a:ext>
                  </a:extLst>
                </a:gridCol>
                <a:gridCol w="515855">
                  <a:extLst>
                    <a:ext uri="{9D8B030D-6E8A-4147-A177-3AD203B41FA5}">
                      <a16:colId xmlns:a16="http://schemas.microsoft.com/office/drawing/2014/main" val="1197077786"/>
                    </a:ext>
                  </a:extLst>
                </a:gridCol>
                <a:gridCol w="622620">
                  <a:extLst>
                    <a:ext uri="{9D8B030D-6E8A-4147-A177-3AD203B41FA5}">
                      <a16:colId xmlns:a16="http://schemas.microsoft.com/office/drawing/2014/main" val="861104371"/>
                    </a:ext>
                  </a:extLst>
                </a:gridCol>
                <a:gridCol w="622620">
                  <a:extLst>
                    <a:ext uri="{9D8B030D-6E8A-4147-A177-3AD203B41FA5}">
                      <a16:colId xmlns:a16="http://schemas.microsoft.com/office/drawing/2014/main" val="3344137658"/>
                    </a:ext>
                  </a:extLst>
                </a:gridCol>
                <a:gridCol w="622620">
                  <a:extLst>
                    <a:ext uri="{9D8B030D-6E8A-4147-A177-3AD203B41FA5}">
                      <a16:colId xmlns:a16="http://schemas.microsoft.com/office/drawing/2014/main" val="245883994"/>
                    </a:ext>
                  </a:extLst>
                </a:gridCol>
                <a:gridCol w="622620">
                  <a:extLst>
                    <a:ext uri="{9D8B030D-6E8A-4147-A177-3AD203B41FA5}">
                      <a16:colId xmlns:a16="http://schemas.microsoft.com/office/drawing/2014/main" val="2482211636"/>
                    </a:ext>
                  </a:extLst>
                </a:gridCol>
                <a:gridCol w="582386">
                  <a:extLst>
                    <a:ext uri="{9D8B030D-6E8A-4147-A177-3AD203B41FA5}">
                      <a16:colId xmlns:a16="http://schemas.microsoft.com/office/drawing/2014/main" val="2474830813"/>
                    </a:ext>
                  </a:extLst>
                </a:gridCol>
                <a:gridCol w="582386">
                  <a:extLst>
                    <a:ext uri="{9D8B030D-6E8A-4147-A177-3AD203B41FA5}">
                      <a16:colId xmlns:a16="http://schemas.microsoft.com/office/drawing/2014/main" val="132813143"/>
                    </a:ext>
                  </a:extLst>
                </a:gridCol>
                <a:gridCol w="582386">
                  <a:extLst>
                    <a:ext uri="{9D8B030D-6E8A-4147-A177-3AD203B41FA5}">
                      <a16:colId xmlns:a16="http://schemas.microsoft.com/office/drawing/2014/main" val="2121449244"/>
                    </a:ext>
                  </a:extLst>
                </a:gridCol>
                <a:gridCol w="582386">
                  <a:extLst>
                    <a:ext uri="{9D8B030D-6E8A-4147-A177-3AD203B41FA5}">
                      <a16:colId xmlns:a16="http://schemas.microsoft.com/office/drawing/2014/main" val="3741334374"/>
                    </a:ext>
                  </a:extLst>
                </a:gridCol>
                <a:gridCol w="582386">
                  <a:extLst>
                    <a:ext uri="{9D8B030D-6E8A-4147-A177-3AD203B41FA5}">
                      <a16:colId xmlns:a16="http://schemas.microsoft.com/office/drawing/2014/main" val="342699068"/>
                    </a:ext>
                  </a:extLst>
                </a:gridCol>
              </a:tblGrid>
              <a:tr h="32346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Rate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0.0179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0.0933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0.0876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0.0419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0.1509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0.1626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0.1518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0.0713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0.0238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0.0979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0.1148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0.3170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0.1139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0.3767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2" name="文字方塊 11">
            <a:extLst>
              <a:ext uri="{FF2B5EF4-FFF2-40B4-BE49-F238E27FC236}">
                <a16:creationId xmlns:a16="http://schemas.microsoft.com/office/drawing/2014/main" id="{43070420-583A-C678-9A13-3BF7CD57F972}"/>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8</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 下的結果</a:t>
            </a:r>
          </a:p>
        </p:txBody>
      </p:sp>
      <p:sp>
        <p:nvSpPr>
          <p:cNvPr id="2" name="文字方塊 1">
            <a:extLst>
              <a:ext uri="{FF2B5EF4-FFF2-40B4-BE49-F238E27FC236}">
                <a16:creationId xmlns:a16="http://schemas.microsoft.com/office/drawing/2014/main" id="{216520A0-A399-74F1-B192-7125DD9C3115}"/>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第二個測試的是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8</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顯示了分別在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資料集中將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設為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0.0001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0.00001</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時會有最佳表現。其中，當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值設定過小時，模型的參數更新步長太小，導致訓練收斂速度緩慢，因此無法充分更新權重以獲得較佳解。反之，當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值設定過大時，則可能會使模型在最小值周圍來回震盪，難以正確收斂到最佳解。</a:t>
            </a:r>
          </a:p>
        </p:txBody>
      </p:sp>
    </p:spTree>
    <p:extLst>
      <p:ext uri="{BB962C8B-B14F-4D97-AF65-F5344CB8AC3E}">
        <p14:creationId xmlns:p14="http://schemas.microsoft.com/office/powerpoint/2010/main" val="40213697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1" name="表格 10">
            <a:extLst>
              <a:ext uri="{FF2B5EF4-FFF2-40B4-BE49-F238E27FC236}">
                <a16:creationId xmlns:a16="http://schemas.microsoft.com/office/drawing/2014/main" id="{14A951C7-1A55-5725-BB6E-7BAA3FAF0FA3}"/>
              </a:ext>
            </a:extLst>
          </p:cNvPr>
          <p:cNvGraphicFramePr>
            <a:graphicFrameLocks noGrp="1"/>
          </p:cNvGraphicFramePr>
          <p:nvPr>
            <p:extLst>
              <p:ext uri="{D42A27DB-BD31-4B8C-83A1-F6EECF244321}">
                <p14:modId xmlns:p14="http://schemas.microsoft.com/office/powerpoint/2010/main" val="751278642"/>
              </p:ext>
            </p:extLst>
          </p:nvPr>
        </p:nvGraphicFramePr>
        <p:xfrm>
          <a:off x="1071590" y="2344778"/>
          <a:ext cx="7000818" cy="2114547"/>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2346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0.1714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0.0902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0.1176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0.1746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0.1109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0.3711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2" name="文字方塊 11">
            <a:extLst>
              <a:ext uri="{FF2B5EF4-FFF2-40B4-BE49-F238E27FC236}">
                <a16:creationId xmlns:a16="http://schemas.microsoft.com/office/drawing/2014/main" id="{BEDFDDD8-A02D-2B41-C8D0-40344DD5F966}"/>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9</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Item Embedding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 </a:t>
            </a:r>
            <a:r>
              <a:rPr lang="en-US" altLang="zh-TW" sz="1050" dirty="0">
                <a:solidFill>
                  <a:schemeClr val="tx1"/>
                </a:solidFill>
                <a:latin typeface="Times New Roman" panose="02020603050405020304" pitchFamily="18" charset="0"/>
                <a:ea typeface="+mn-ea"/>
                <a:cs typeface="Times New Roman" panose="02020603050405020304" pitchFamily="18" charset="0"/>
              </a:rPr>
              <a:t>Embedding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3" name="文字方塊 12">
            <a:extLst>
              <a:ext uri="{FF2B5EF4-FFF2-40B4-BE49-F238E27FC236}">
                <a16:creationId xmlns:a16="http://schemas.microsoft.com/office/drawing/2014/main" id="{D7054C11-A75E-20B6-7C06-871B6820AF65}"/>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第三個要測試的則是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Item Embedding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中不同大小的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Embedding</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Size</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9</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顯示出在兩個資料集中將向量維度設為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64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均能獲得最好表現。其中，嵌入的維度大小決定了模型能夠捕捉與表示數據的細節程度。過小的維度可能會使模型無法充分捕捉到項目之間的的特徵資訊，從而影響推薦性能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而過大的維度除了可能</a:t>
            </a:r>
            <a:r>
              <a:rPr lang="zh-TW" altLang="en-US" sz="1200" dirty="0">
                <a:solidFill>
                  <a:schemeClr val="bg1">
                    <a:lumMod val="10000"/>
                  </a:schemeClr>
                </a:solidFill>
              </a:rPr>
              <a:t>導致模型難以有效表達項目特徵外，</a:t>
            </a:r>
            <a:r>
              <a:rPr lang="zh-TW" altLang="en-US" sz="12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也容易因為</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模型學習到過多的細節，包括一些不必要的噪音，從而過擬合。</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248152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1" name="表格 10">
            <a:extLst>
              <a:ext uri="{FF2B5EF4-FFF2-40B4-BE49-F238E27FC236}">
                <a16:creationId xmlns:a16="http://schemas.microsoft.com/office/drawing/2014/main" id="{4A246554-D340-B835-C85C-814D63A5559E}"/>
              </a:ext>
            </a:extLst>
          </p:cNvPr>
          <p:cNvGraphicFramePr>
            <a:graphicFrameLocks noGrp="1"/>
          </p:cNvGraphicFramePr>
          <p:nvPr>
            <p:extLst>
              <p:ext uri="{D42A27DB-BD31-4B8C-83A1-F6EECF244321}">
                <p14:modId xmlns:p14="http://schemas.microsoft.com/office/powerpoint/2010/main" val="216248599"/>
              </p:ext>
            </p:extLst>
          </p:nvPr>
        </p:nvGraphicFramePr>
        <p:xfrm>
          <a:off x="1071590" y="2344778"/>
          <a:ext cx="7000818" cy="2114547"/>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2346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0.0344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256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512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0.1740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0.3211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0.3607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0.1086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0.3196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256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512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0.3559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3" name="文字方塊 12">
            <a:extLst>
              <a:ext uri="{FF2B5EF4-FFF2-40B4-BE49-F238E27FC236}">
                <a16:creationId xmlns:a16="http://schemas.microsoft.com/office/drawing/2014/main" id="{CB0E2463-795E-01AB-25D4-4B3BB71CF185}"/>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10</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MLP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隱藏層中不同 </a:t>
            </a:r>
            <a:r>
              <a:rPr lang="en-US" altLang="zh-TW" sz="1050" dirty="0">
                <a:solidFill>
                  <a:schemeClr val="tx1"/>
                </a:solidFill>
                <a:latin typeface="Times New Roman" panose="02020603050405020304" pitchFamily="18" charset="0"/>
                <a:ea typeface="+mn-ea"/>
                <a:cs typeface="Times New Roman" panose="02020603050405020304" pitchFamily="18" charset="0"/>
              </a:rPr>
              <a:t>Embedding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2" name="文字方塊 11">
            <a:extLst>
              <a:ext uri="{FF2B5EF4-FFF2-40B4-BE49-F238E27FC236}">
                <a16:creationId xmlns:a16="http://schemas.microsoft.com/office/drawing/2014/main" id="{E7FCD728-235E-AA93-81E9-CEC56948E1CE}"/>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第四個測試的是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MLP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Hidden Size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MLP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模型時，選擇合適的隱藏層維度（即神經元數量）對達到好的性能結果至關重要。而</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表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10</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顯示了在兩個資料集中將其大小設為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256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時將能獲得最佳表現。其中，當隱藏層維度過小時，神經元將沒有足夠能力來捕捉數據的特徵資訊，從而導致性能受限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反之，當隱藏層維度過大時，則可能導致模型過於複雜化，而模型中過多的參數將容易使模型對訓練數據過擬合。</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65178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1" name="表格 10">
            <a:extLst>
              <a:ext uri="{FF2B5EF4-FFF2-40B4-BE49-F238E27FC236}">
                <a16:creationId xmlns:a16="http://schemas.microsoft.com/office/drawing/2014/main" id="{6D88B596-F49A-245D-DDED-DADDD703FF87}"/>
              </a:ext>
            </a:extLst>
          </p:cNvPr>
          <p:cNvGraphicFramePr>
            <a:graphicFrameLocks noGrp="1"/>
          </p:cNvGraphicFramePr>
          <p:nvPr>
            <p:extLst>
              <p:ext uri="{D42A27DB-BD31-4B8C-83A1-F6EECF244321}">
                <p14:modId xmlns:p14="http://schemas.microsoft.com/office/powerpoint/2010/main" val="2319749530"/>
              </p:ext>
            </p:extLst>
          </p:nvPr>
        </p:nvGraphicFramePr>
        <p:xfrm>
          <a:off x="1071590" y="2344778"/>
          <a:ext cx="7000818" cy="1967196"/>
        </p:xfrm>
        <a:graphic>
          <a:graphicData uri="http://schemas.openxmlformats.org/drawingml/2006/table">
            <a:tbl>
              <a:tblPr/>
              <a:tblGrid>
                <a:gridCol w="720634">
                  <a:extLst>
                    <a:ext uri="{9D8B030D-6E8A-4147-A177-3AD203B41FA5}">
                      <a16:colId xmlns:a16="http://schemas.microsoft.com/office/drawing/2014/main" val="1653070714"/>
                    </a:ext>
                  </a:extLst>
                </a:gridCol>
                <a:gridCol w="463830">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81768">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64238">
                <a:tc rowSpan="3">
                  <a:txBody>
                    <a:bodyPr/>
                    <a:lstStyle/>
                    <a:p>
                      <a:pPr algn="ctr" fontAlgn="ctr"/>
                      <a:r>
                        <a:rPr lang="en-US" sz="105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Tafeng</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0.1638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0.1769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64238">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6423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0.1771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64238">
                <a:tc rowSpan="3">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6423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6423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2" name="文字方塊 11">
            <a:extLst>
              <a:ext uri="{FF2B5EF4-FFF2-40B4-BE49-F238E27FC236}">
                <a16:creationId xmlns:a16="http://schemas.microsoft.com/office/drawing/2014/main" id="{02CB97AD-4685-BBBA-84ED-953E98A6E768}"/>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11</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solidFill>
                  <a:schemeClr val="tx1"/>
                </a:solidFill>
                <a:latin typeface="Times New Roman" panose="02020603050405020304" pitchFamily="18" charset="0"/>
                <a:ea typeface="+mn-ea"/>
                <a:cs typeface="Times New Roman" panose="02020603050405020304" pitchFamily="18" charset="0"/>
              </a:rPr>
              <a:t>Decay Rate</a:t>
            </a:r>
            <a:r>
              <a:rPr lang="zh-TW" altLang="en-US" sz="1050" dirty="0">
                <a:solidFill>
                  <a:schemeClr val="tx1"/>
                </a:solidFill>
                <a:latin typeface="Times New Roman" panose="02020603050405020304" pitchFamily="18" charset="0"/>
                <a:ea typeface="+mn-ea"/>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2" name="文字方塊 1">
            <a:extLst>
              <a:ext uri="{FF2B5EF4-FFF2-40B4-BE49-F238E27FC236}">
                <a16:creationId xmlns:a16="http://schemas.microsoft.com/office/drawing/2014/main" id="{6ECCFC0F-A303-AAE6-FE3C-7304400195A1}"/>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第五個測試的是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中的時間衰減率，這個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Decay Rate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決定了每個購物籃發生時間對未來購物籃的影響程度，而表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11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的結果則顯示出將該值設為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0.3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時將能獲得最佳效果。其中，當</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時間衰減率設定過小時，會使權重過於緩慢衰減，過度強調歷史數據而忽略最近的變化與趨勢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但當時間衰減率設定過大時，則又會使權重過於迅速衰減，並且只認為最近資訊是重要的而忽視有價值的歷史資訊，從而導致模型對長期趨勢的捕捉不足。</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1828029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1" name="表格 10">
            <a:extLst>
              <a:ext uri="{FF2B5EF4-FFF2-40B4-BE49-F238E27FC236}">
                <a16:creationId xmlns:a16="http://schemas.microsoft.com/office/drawing/2014/main" id="{DE61C907-5483-ED54-AD21-6C7814D62378}"/>
              </a:ext>
            </a:extLst>
          </p:cNvPr>
          <p:cNvGraphicFramePr>
            <a:graphicFrameLocks noGrp="1"/>
          </p:cNvGraphicFramePr>
          <p:nvPr>
            <p:extLst>
              <p:ext uri="{D42A27DB-BD31-4B8C-83A1-F6EECF244321}">
                <p14:modId xmlns:p14="http://schemas.microsoft.com/office/powerpoint/2010/main" val="3832150074"/>
              </p:ext>
            </p:extLst>
          </p:nvPr>
        </p:nvGraphicFramePr>
        <p:xfrm>
          <a:off x="1071590" y="2344778"/>
          <a:ext cx="7000818" cy="2058350"/>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99458">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76482">
                <a:tc rowSpan="3">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7648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76482">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76482">
                <a:tc rowSpan="3">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76482">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7648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bl>
          </a:graphicData>
        </a:graphic>
      </p:graphicFrame>
      <p:sp>
        <p:nvSpPr>
          <p:cNvPr id="12" name="文字方塊 11">
            <a:extLst>
              <a:ext uri="{FF2B5EF4-FFF2-40B4-BE49-F238E27FC236}">
                <a16:creationId xmlns:a16="http://schemas.microsoft.com/office/drawing/2014/main" id="{B8EAD795-6FAB-18CC-03AF-7D5003665E79}"/>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12</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solidFill>
                  <a:schemeClr val="tx1"/>
                </a:solidFill>
                <a:latin typeface="Times New Roman" panose="02020603050405020304" pitchFamily="18" charset="0"/>
                <a:ea typeface="+mn-ea"/>
                <a:cs typeface="Times New Roman" panose="02020603050405020304" pitchFamily="18" charset="0"/>
              </a:rPr>
              <a:t>Dropout Rate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2" name="文字方塊 1">
            <a:extLst>
              <a:ext uri="{FF2B5EF4-FFF2-40B4-BE49-F238E27FC236}">
                <a16:creationId xmlns:a16="http://schemas.microsoft.com/office/drawing/2014/main" id="{F853C783-983C-82BF-CBCC-DF6171107950}"/>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第六個測試的是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 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，此值設定的大小將直接影響模型訓練過程中神經元被隨機丟棄的機率，因此它對模型之性能有顯著影響。其中，若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值過小，則丟棄的神經元數量不足以提供足夠的正規化效果，容易使模型過擬合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但若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值過大，則會丟棄過多的神經元，導致模型丟失過多重要資訊而難以進行有效學習，從而影響表現。</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而表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12</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則顯示將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Rate</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設為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0.3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時在兩個資料集上都能獲得最佳表現。</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6030781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2" name="表格 11">
            <a:extLst>
              <a:ext uri="{FF2B5EF4-FFF2-40B4-BE49-F238E27FC236}">
                <a16:creationId xmlns:a16="http://schemas.microsoft.com/office/drawing/2014/main" id="{A25F141B-FD58-B0D7-FA5B-DA5A29FF2E0C}"/>
              </a:ext>
            </a:extLst>
          </p:cNvPr>
          <p:cNvGraphicFramePr>
            <a:graphicFrameLocks noGrp="1"/>
          </p:cNvGraphicFramePr>
          <p:nvPr>
            <p:extLst>
              <p:ext uri="{D42A27DB-BD31-4B8C-83A1-F6EECF244321}">
                <p14:modId xmlns:p14="http://schemas.microsoft.com/office/powerpoint/2010/main" val="780087611"/>
              </p:ext>
            </p:extLst>
          </p:nvPr>
        </p:nvGraphicFramePr>
        <p:xfrm>
          <a:off x="1071590" y="2359572"/>
          <a:ext cx="7000818" cy="2114547"/>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2346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0.1726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0.3789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3" name="文字方塊 12">
            <a:extLst>
              <a:ext uri="{FF2B5EF4-FFF2-40B4-BE49-F238E27FC236}">
                <a16:creationId xmlns:a16="http://schemas.microsoft.com/office/drawing/2014/main" id="{02D99827-CB97-BEFF-9E34-B1A77E6603DB}"/>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13</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Transformer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Head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數量下的結果</a:t>
            </a:r>
          </a:p>
        </p:txBody>
      </p:sp>
      <p:sp>
        <p:nvSpPr>
          <p:cNvPr id="2" name="文字方塊 1">
            <a:extLst>
              <a:ext uri="{FF2B5EF4-FFF2-40B4-BE49-F238E27FC236}">
                <a16:creationId xmlns:a16="http://schemas.microsoft.com/office/drawing/2014/main" id="{FAED4B6A-F7A5-5E33-0151-C6C29AA44113}"/>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第七個測試的是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中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Multi Head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的數量，</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Multi-Head Attention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通過並行學習輸入數據，能夠提高模型對特徵資訊的捕捉能力。而表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13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顯示出雖然在不同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Head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數量之間的差異不大，但在兩個資料集中使用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4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Head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時會有最好的結果。其中，若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Head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數量設置過少，會限制模型之表達能力，進而導致模型未能捕捉到重要特徵。反之，若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Head</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數量過多，不但會增加模型訓練的計算成本，同時也可能會因為訓練過擬合而影響表現。</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700995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2" name="文字方塊 11">
            <a:extLst>
              <a:ext uri="{FF2B5EF4-FFF2-40B4-BE49-F238E27FC236}">
                <a16:creationId xmlns:a16="http://schemas.microsoft.com/office/drawing/2014/main" id="{14A3F460-936A-8C5D-6ACA-419BFF350E1D}"/>
              </a:ext>
            </a:extLst>
          </p:cNvPr>
          <p:cNvSpPr txBox="1"/>
          <p:nvPr/>
        </p:nvSpPr>
        <p:spPr>
          <a:xfrm>
            <a:off x="628775" y="743149"/>
            <a:ext cx="7835525" cy="3475310"/>
          </a:xfrm>
          <a:prstGeom prst="rect">
            <a:avLst/>
          </a:prstGeom>
          <a:noFill/>
        </p:spPr>
        <p:txBody>
          <a:bodyPr wrap="square" rtlCol="0">
            <a:spAutoFit/>
          </a:bodyPr>
          <a:lstStyle/>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傳統的推薦技術，如協同過濾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[16]</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、內容過濾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[17]</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、矩陣分解</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[18]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等等，皆已取得大量的研究成果，其中</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協同過濾更是</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被廣泛應用</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[19-21]</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。然而，僅管這些方法可以很好地捕捉用戶的靜態興趣，但因為沒有考慮到時間與序列因素，無法取得用戶與項目之間的複雜關係與動態資訊，如：用戶的連續偏好資訊，因此漸漸受到質疑。</a:t>
            </a:r>
            <a:endPar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然而，現今基於會話與基於序列的方式改善了此限制。基於會話的推薦將每個用戶在一個會話（</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Session</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）內的所有行為視為一個項目集合的序列，並</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關注用戶在一次會話中的行為順序（如：瀏覽、點擊、加入購物車等）和時間間隔，以確定會話中的上下文和用戶的意圖，</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預測在會話內的下一個行為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[22]</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。而基於序列的推薦則是將每個用戶行為都視為一個序列，</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關注用戶在一段時間內的行為序列，例如</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一個月或一年的購買歷史，用於分析長期的用戶偏好和趨勢</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並預測下一個行為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[23]</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由於基於序列的推薦方法能夠有效地分析用戶在一段較長時間內的行為序列，更好地理解用戶的持久性興趣，而非僅限於短期的興趣。這種方法對於個性化推薦提供了重要的價值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[24-26]</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，而本研究為了更加瞭解用戶長期的偏好以作個性化推薦，因此採用基於序列的推薦方法。</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5407516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aphicFrame>
        <p:nvGraphicFramePr>
          <p:cNvPr id="11" name="表格 10">
            <a:extLst>
              <a:ext uri="{FF2B5EF4-FFF2-40B4-BE49-F238E27FC236}">
                <a16:creationId xmlns:a16="http://schemas.microsoft.com/office/drawing/2014/main" id="{F97A456C-E689-CDA9-FABB-66F8A8737519}"/>
              </a:ext>
            </a:extLst>
          </p:cNvPr>
          <p:cNvGraphicFramePr>
            <a:graphicFrameLocks noGrp="1"/>
          </p:cNvGraphicFramePr>
          <p:nvPr>
            <p:extLst>
              <p:ext uri="{D42A27DB-BD31-4B8C-83A1-F6EECF244321}">
                <p14:modId xmlns:p14="http://schemas.microsoft.com/office/powerpoint/2010/main" val="4065183747"/>
              </p:ext>
            </p:extLst>
          </p:nvPr>
        </p:nvGraphicFramePr>
        <p:xfrm>
          <a:off x="1071590" y="2359572"/>
          <a:ext cx="7000818" cy="2114547"/>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32346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23885">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0.1599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0.1772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0.1525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223885">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22388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22388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2" name="文字方塊 11">
            <a:extLst>
              <a:ext uri="{FF2B5EF4-FFF2-40B4-BE49-F238E27FC236}">
                <a16:creationId xmlns:a16="http://schemas.microsoft.com/office/drawing/2014/main" id="{2FECE59A-4499-CF02-80D4-CC00370AD9B3}"/>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14</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Transformer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中不同層數下的結果</a:t>
            </a:r>
          </a:p>
        </p:txBody>
      </p:sp>
      <p:sp>
        <p:nvSpPr>
          <p:cNvPr id="2" name="文字方塊 1">
            <a:extLst>
              <a:ext uri="{FF2B5EF4-FFF2-40B4-BE49-F238E27FC236}">
                <a16:creationId xmlns:a16="http://schemas.microsoft.com/office/drawing/2014/main" id="{61CF9C30-B625-E8F8-6174-638D406DEA62}"/>
              </a:ext>
            </a:extLst>
          </p:cNvPr>
          <p:cNvSpPr txBox="1"/>
          <p:nvPr/>
        </p:nvSpPr>
        <p:spPr>
          <a:xfrm>
            <a:off x="607925" y="596851"/>
            <a:ext cx="7856375" cy="1490216"/>
          </a:xfrm>
          <a:prstGeom prst="rect">
            <a:avLst/>
          </a:prstGeom>
          <a:noFill/>
        </p:spPr>
        <p:txBody>
          <a:bodyPr wrap="square">
            <a:spAutoFit/>
          </a:bodyPr>
          <a:lstStyle/>
          <a:p>
            <a:pPr>
              <a:lnSpc>
                <a:spcPct val="150000"/>
              </a:lnSpc>
            </a:pPr>
            <a:r>
              <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實驗二：敏感度分析</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最後要測試的是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Encoder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的層數。表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14</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的結果顯示了在兩個資料集中使用不同層數之間的結果差異並不大，並且僅使用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層的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Encoder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即可達到最佳表現。此現象表明，一層的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Encoder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便足以在此推薦任務中去有效捕捉關鍵資訊，而不需要過於複雜的多層模型來學習與理解數據。一旦層數設定過多時，反而容易過度適應訓練數據的噪音與細節而發生過擬合，同時亦可能使模型出現梯度消失或爆炸的問題，而難以進行訓練。</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157997900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sp>
        <p:nvSpPr>
          <p:cNvPr id="4" name="文字方塊 3">
            <a:extLst>
              <a:ext uri="{FF2B5EF4-FFF2-40B4-BE49-F238E27FC236}">
                <a16:creationId xmlns:a16="http://schemas.microsoft.com/office/drawing/2014/main" id="{66335476-8751-230F-A555-44B7AB7C796B}"/>
              </a:ext>
            </a:extLst>
          </p:cNvPr>
          <p:cNvSpPr txBox="1"/>
          <p:nvPr/>
        </p:nvSpPr>
        <p:spPr>
          <a:xfrm>
            <a:off x="806171" y="1089864"/>
            <a:ext cx="7531658" cy="1444178"/>
          </a:xfrm>
          <a:prstGeom prst="rect">
            <a:avLst/>
          </a:prstGeom>
          <a:noFill/>
        </p:spPr>
        <p:txBody>
          <a:bodyPr wrap="square">
            <a:spAutoFit/>
          </a:bodyPr>
          <a:lstStyle/>
          <a:p>
            <a:pPr algn="just">
              <a:lnSpc>
                <a:spcPct val="150000"/>
              </a:lnSpc>
            </a:pP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為了驗證兩個子模型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對模型之有效性，我們針對這兩個子模型進行了消融實驗。透過從完整模型中逐一移除特定組件，從而去分析和確定這些組件對模型整體性能的貢獻。在此，我們將分別觀察移除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對本研究模型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性能之影響為何。模型名稱與說明則如表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15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所示：</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11" name="表格 10">
                <a:extLst>
                  <a:ext uri="{FF2B5EF4-FFF2-40B4-BE49-F238E27FC236}">
                    <a16:creationId xmlns:a16="http://schemas.microsoft.com/office/drawing/2014/main" id="{189EF6C9-A998-106B-0ADF-000B0ED956D8}"/>
                  </a:ext>
                </a:extLst>
              </p:cNvPr>
              <p:cNvGraphicFramePr>
                <a:graphicFrameLocks noGrp="1"/>
              </p:cNvGraphicFramePr>
              <p:nvPr>
                <p:extLst>
                  <p:ext uri="{D42A27DB-BD31-4B8C-83A1-F6EECF244321}">
                    <p14:modId xmlns:p14="http://schemas.microsoft.com/office/powerpoint/2010/main" val="3346585894"/>
                  </p:ext>
                </p:extLst>
              </p:nvPr>
            </p:nvGraphicFramePr>
            <p:xfrm>
              <a:off x="1173441" y="2398946"/>
              <a:ext cx="6797115" cy="1669192"/>
            </p:xfrm>
            <a:graphic>
              <a:graphicData uri="http://schemas.openxmlformats.org/drawingml/2006/table">
                <a:tbl>
                  <a:tblPr/>
                  <a:tblGrid>
                    <a:gridCol w="989156">
                      <a:extLst>
                        <a:ext uri="{9D8B030D-6E8A-4147-A177-3AD203B41FA5}">
                          <a16:colId xmlns:a16="http://schemas.microsoft.com/office/drawing/2014/main" val="1653070714"/>
                        </a:ext>
                      </a:extLst>
                    </a:gridCol>
                    <a:gridCol w="5807959">
                      <a:extLst>
                        <a:ext uri="{9D8B030D-6E8A-4147-A177-3AD203B41FA5}">
                          <a16:colId xmlns:a16="http://schemas.microsoft.com/office/drawing/2014/main" val="425010878"/>
                        </a:ext>
                      </a:extLst>
                    </a:gridCol>
                  </a:tblGrid>
                  <a:tr h="221821">
                    <a:tc>
                      <a:txBody>
                        <a:bodyPr/>
                        <a:lstStyle/>
                        <a:p>
                          <a:pPr algn="ctr" fontAlgn="ctr"/>
                          <a:r>
                            <a:rPr lang="en-US" sz="1000" b="0" i="0" u="none" strike="noStrike"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模型</a:t>
                          </a:r>
                          <a:endParaRPr lang="en-US" sz="1000" b="0" i="0" u="none" strike="noStrike"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說明</a:t>
                          </a:r>
                          <a:endParaRPr lang="en-US" sz="1000" b="0" i="0" u="none" strike="noStrike"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lnSpc>
                              <a:spcPct val="150000"/>
                            </a:lnSpc>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10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移除</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子模型部分，使模型僅剩餘透過一個</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可學習參數 </a:t>
                          </a:r>
                          <a14:m>
                            <m:oMath xmlns:m="http://schemas.openxmlformats.org/officeDocument/2006/math">
                              <m:r>
                                <a:rPr lang="zh-TW" altLang="en-US" sz="10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𝛼</m:t>
                              </m:r>
                              <m:r>
                                <a:rPr lang="zh-TW" altLang="en-US" sz="1000" b="0" i="0"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來控制對</a:t>
                          </a:r>
                          <a:r>
                            <a:rPr lang="zh-TW" altLang="en-US" sz="1000" dirty="0">
                              <a:latin typeface="Times New Roman" panose="02020603050405020304" pitchFamily="18" charset="0"/>
                              <a:ea typeface="Microsoft JhengHei" panose="020B0604030504040204" pitchFamily="34" charset="-120"/>
                              <a:cs typeface="Times New Roman" panose="02020603050405020304" pitchFamily="18" charset="0"/>
                            </a:rPr>
                            <a:t>目標用戶向量與</a:t>
                          </a:r>
                          <a:r>
                            <a:rPr lang="zh-TW" altLang="en-US" sz="100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鄰居平均向量之權重，以此進行推薦。</a:t>
                          </a:r>
                          <a:endParaRPr 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ctr" latinLnBrk="0" hangingPunct="1">
                            <a:lnSpc>
                              <a:spcPct val="150000"/>
                            </a:lnSpc>
                            <a:spcBef>
                              <a:spcPts val="0"/>
                            </a:spcBef>
                            <a:spcAft>
                              <a:spcPts val="0"/>
                            </a:spcAft>
                            <a:buClr>
                              <a:srgbClr val="000000"/>
                            </a:buClr>
                            <a:buSzTx/>
                            <a:buFont typeface="Arial"/>
                            <a:buNone/>
                            <a:tabLst/>
                            <a:defRP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移除</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子模型部分，使模型剩餘透過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Self-Attention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來對用戶原始</a:t>
                          </a:r>
                          <a:r>
                            <a:rPr lang="zh-TW" altLang="en-US" sz="10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歷史購物籃序列進行訓練，以學習序列關係以及用戶的購買偏好進行推薦。</a:t>
                          </a:r>
                          <a:endPar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PIFTA4Rec</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lnSpc>
                              <a:spcPct val="150000"/>
                            </a:lnSpc>
                          </a:pPr>
                          <a:r>
                            <a:rPr lang="en-US" sz="1000" b="0" i="0" u="none" strike="noStrike" dirty="0" err="1">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添加</a:t>
                          </a:r>
                          <a:r>
                            <a:rPr lang="zh-TW" altLang="en-US" sz="10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r>
                            <a:rPr lang="zh-TW" altLang="en-US" sz="1000" b="0" i="0" u="none" strike="noStrike" dirty="0">
                              <a:solidFill>
                                <a:srgbClr val="000000"/>
                              </a:solidFill>
                              <a:effectLst/>
                              <a:latin typeface="Times New Roman" panose="02020603050405020304" pitchFamily="18" charset="0"/>
                              <a:ea typeface="+mn-ea"/>
                              <a:cs typeface="Times New Roman" panose="02020603050405020304" pitchFamily="18" charset="0"/>
                            </a:rPr>
                            <a:t> 與 </a:t>
                          </a: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r>
                            <a:rPr lang="zh-TW" altLang="en-US" sz="1000" b="0" i="0" u="none" strike="noStrike" dirty="0">
                              <a:solidFill>
                                <a:srgbClr val="000000"/>
                              </a:solidFill>
                              <a:effectLst/>
                              <a:latin typeface="Times New Roman" panose="02020603050405020304" pitchFamily="18" charset="0"/>
                              <a:ea typeface="+mn-ea"/>
                              <a:cs typeface="Times New Roman" panose="02020603050405020304" pitchFamily="18" charset="0"/>
                            </a:rPr>
                            <a:t> 之完整模型。</a:t>
                          </a:r>
                          <a:endParaRPr lang="en-US" sz="10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6150432"/>
                      </a:ext>
                    </a:extLst>
                  </a:tr>
                </a:tbl>
              </a:graphicData>
            </a:graphic>
          </p:graphicFrame>
        </mc:Choice>
        <mc:Fallback xmlns="">
          <p:graphicFrame>
            <p:nvGraphicFramePr>
              <p:cNvPr id="11" name="表格 10">
                <a:extLst>
                  <a:ext uri="{FF2B5EF4-FFF2-40B4-BE49-F238E27FC236}">
                    <a16:creationId xmlns:a16="http://schemas.microsoft.com/office/drawing/2014/main" id="{189EF6C9-A998-106B-0ADF-000B0ED956D8}"/>
                  </a:ext>
                </a:extLst>
              </p:cNvPr>
              <p:cNvGraphicFramePr>
                <a:graphicFrameLocks noGrp="1"/>
              </p:cNvGraphicFramePr>
              <p:nvPr>
                <p:extLst>
                  <p:ext uri="{D42A27DB-BD31-4B8C-83A1-F6EECF244321}">
                    <p14:modId xmlns:p14="http://schemas.microsoft.com/office/powerpoint/2010/main" val="3346585894"/>
                  </p:ext>
                </p:extLst>
              </p:nvPr>
            </p:nvGraphicFramePr>
            <p:xfrm>
              <a:off x="1173441" y="2398946"/>
              <a:ext cx="6797115" cy="1669192"/>
            </p:xfrm>
            <a:graphic>
              <a:graphicData uri="http://schemas.openxmlformats.org/drawingml/2006/table">
                <a:tbl>
                  <a:tblPr/>
                  <a:tblGrid>
                    <a:gridCol w="989156">
                      <a:extLst>
                        <a:ext uri="{9D8B030D-6E8A-4147-A177-3AD203B41FA5}">
                          <a16:colId xmlns:a16="http://schemas.microsoft.com/office/drawing/2014/main" val="1653070714"/>
                        </a:ext>
                      </a:extLst>
                    </a:gridCol>
                    <a:gridCol w="5807959">
                      <a:extLst>
                        <a:ext uri="{9D8B030D-6E8A-4147-A177-3AD203B41FA5}">
                          <a16:colId xmlns:a16="http://schemas.microsoft.com/office/drawing/2014/main" val="425010878"/>
                        </a:ext>
                      </a:extLst>
                    </a:gridCol>
                  </a:tblGrid>
                  <a:tr h="221821">
                    <a:tc>
                      <a:txBody>
                        <a:bodyPr/>
                        <a:lstStyle/>
                        <a:p>
                          <a:pPr algn="ctr" fontAlgn="ctr"/>
                          <a:r>
                            <a:rPr lang="en-US" sz="1000" b="0" i="0" u="none" strike="noStrike"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模型</a:t>
                          </a:r>
                          <a:endParaRPr lang="en-US" sz="1000" b="0" i="0" u="none" strike="noStrike"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err="1">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rPr>
                            <a:t>說明</a:t>
                          </a:r>
                          <a:endParaRPr lang="en-US" sz="1000" b="0" i="0" u="none" strike="noStrike" dirty="0">
                            <a:solidFill>
                              <a:srgbClr val="000000"/>
                            </a:solidFill>
                            <a:effectLst/>
                            <a:latin typeface="Microsoft JhengHei" panose="020B0604030504040204" pitchFamily="34" charset="-12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TW"/>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6"/>
                          <a:stretch>
                            <a:fillRect l="-17249" t="-47368" r="-218" b="-205263"/>
                          </a:stretch>
                        </a:blipFill>
                      </a:tcPr>
                    </a:tc>
                    <a:extLst>
                      <a:ext uri="{0D108BD9-81ED-4DB2-BD59-A6C34878D82A}">
                        <a16:rowId xmlns:a16="http://schemas.microsoft.com/office/drawing/2014/main" val="1110997246"/>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914400" rtl="0" eaLnBrk="1" fontAlgn="ctr" latinLnBrk="0" hangingPunct="1">
                            <a:lnSpc>
                              <a:spcPct val="150000"/>
                            </a:lnSpc>
                            <a:spcBef>
                              <a:spcPts val="0"/>
                            </a:spcBef>
                            <a:spcAft>
                              <a:spcPts val="0"/>
                            </a:spcAft>
                            <a:buClr>
                              <a:srgbClr val="000000"/>
                            </a:buClr>
                            <a:buSzTx/>
                            <a:buFont typeface="Arial"/>
                            <a:buNone/>
                            <a:tabLst/>
                            <a:defRPr/>
                          </a:pP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u="none" strike="noStrike" dirty="0" err="1">
                              <a:effectLst/>
                              <a:latin typeface="Times New Roman" panose="02020603050405020304" pitchFamily="18" charset="0"/>
                              <a:ea typeface="Microsoft JhengHei" panose="020B0604030504040204" pitchFamily="34" charset="-120"/>
                              <a:cs typeface="Times New Roman" panose="02020603050405020304" pitchFamily="18" charset="0"/>
                            </a:rPr>
                            <a:t>移除</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子模型部分，使模型剩餘透過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Self-Attention </a:t>
                          </a:r>
                          <a:r>
                            <a:rPr lang="zh-TW" altLang="en-US"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來對用戶原始</a:t>
                          </a:r>
                          <a:r>
                            <a:rPr lang="zh-TW" altLang="en-US" sz="10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歷史購物籃序列進行訓練，以學習序列關係以及用戶的購買偏好進行推薦。</a:t>
                          </a:r>
                          <a:endParaRPr lang="en-US" altLang="zh-TW" sz="10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482457">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PIFTA4Rec</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fontAlgn="ctr">
                            <a:lnSpc>
                              <a:spcPct val="150000"/>
                            </a:lnSpc>
                          </a:pPr>
                          <a:r>
                            <a:rPr lang="en-US" sz="1000" b="0" i="0" u="none" strike="noStrike" dirty="0" err="1">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添加</a:t>
                          </a:r>
                          <a:r>
                            <a:rPr lang="zh-TW" altLang="en-US" sz="10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r>
                            <a:rPr lang="zh-TW" altLang="en-US" sz="1000" b="0" i="0" u="none" strike="noStrike" dirty="0">
                              <a:solidFill>
                                <a:srgbClr val="000000"/>
                              </a:solidFill>
                              <a:effectLst/>
                              <a:latin typeface="Times New Roman" panose="02020603050405020304" pitchFamily="18" charset="0"/>
                              <a:ea typeface="+mn-ea"/>
                              <a:cs typeface="Times New Roman" panose="02020603050405020304" pitchFamily="18" charset="0"/>
                            </a:rPr>
                            <a:t> 與 </a:t>
                          </a: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r>
                            <a:rPr lang="zh-TW" altLang="en-US" sz="1000" b="0" i="0" u="none" strike="noStrike" dirty="0">
                              <a:solidFill>
                                <a:srgbClr val="000000"/>
                              </a:solidFill>
                              <a:effectLst/>
                              <a:latin typeface="Times New Roman" panose="02020603050405020304" pitchFamily="18" charset="0"/>
                              <a:ea typeface="+mn-ea"/>
                              <a:cs typeface="Times New Roman" panose="02020603050405020304" pitchFamily="18" charset="0"/>
                            </a:rPr>
                            <a:t> 之完整模型。</a:t>
                          </a:r>
                          <a:endParaRPr lang="en-US" sz="10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6150432"/>
                      </a:ext>
                    </a:extLst>
                  </a:tr>
                </a:tbl>
              </a:graphicData>
            </a:graphic>
          </p:graphicFrame>
        </mc:Fallback>
      </mc:AlternateContent>
      <p:sp>
        <p:nvSpPr>
          <p:cNvPr id="12" name="文字方塊 11">
            <a:extLst>
              <a:ext uri="{FF2B5EF4-FFF2-40B4-BE49-F238E27FC236}">
                <a16:creationId xmlns:a16="http://schemas.microsoft.com/office/drawing/2014/main" id="{E9D8C81A-E5E3-3B11-BD55-1CB48C3F4422}"/>
              </a:ext>
            </a:extLst>
          </p:cNvPr>
          <p:cNvSpPr txBox="1"/>
          <p:nvPr/>
        </p:nvSpPr>
        <p:spPr>
          <a:xfrm>
            <a:off x="1898247" y="20623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15</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消融實驗模型名稱與說明</a:t>
            </a:r>
          </a:p>
        </p:txBody>
      </p:sp>
    </p:spTree>
    <p:extLst>
      <p:ext uri="{BB962C8B-B14F-4D97-AF65-F5344CB8AC3E}">
        <p14:creationId xmlns:p14="http://schemas.microsoft.com/office/powerpoint/2010/main" val="19679601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786422"/>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sp>
        <p:nvSpPr>
          <p:cNvPr id="13" name="文字方塊 12">
            <a:extLst>
              <a:ext uri="{FF2B5EF4-FFF2-40B4-BE49-F238E27FC236}">
                <a16:creationId xmlns:a16="http://schemas.microsoft.com/office/drawing/2014/main" id="{1EF7ACB4-E3A6-8115-8356-3606DE4A2A06}"/>
              </a:ext>
            </a:extLst>
          </p:cNvPr>
          <p:cNvSpPr txBox="1"/>
          <p:nvPr/>
        </p:nvSpPr>
        <p:spPr>
          <a:xfrm>
            <a:off x="780644" y="1248445"/>
            <a:ext cx="7582711" cy="3108736"/>
          </a:xfrm>
          <a:prstGeom prst="rect">
            <a:avLst/>
          </a:prstGeom>
          <a:noFill/>
        </p:spPr>
        <p:txBody>
          <a:bodyPr wrap="square">
            <a:spAutoFit/>
          </a:bodyPr>
          <a:lstStyle/>
          <a:p>
            <a:pPr algn="just">
              <a:lnSpc>
                <a:spcPct val="150000"/>
              </a:lnSpc>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16</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顯示了在兩個資料集中消融實驗之結果，從中我們可以獲得以下觀察：</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1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觀察一</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：在兩個資料集中，單獨使用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就可以獲得與完整模型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接近的性能，而單獨使用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則表現有明顯的落差。這表明在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模型中，</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貢獻對於模型的整體性能來說更為重要。此外，這一發現也揭示了一個重要現象，即傳統方法僅需搭配簡單的注意力機制，可能就足以匹配或甚至超越更高複雜度的深度學習模型，這對於提升購物籃推薦系統的效率與準確度具有潛在的價值。</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1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觀察二</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：在特性略有差異的兩個數據集中，完整模型與子模型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之間展示了明顯不同的表現反應。具體來說，在購物籃數量少但項目數量多的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資料集中，在較少的推薦數量（</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）下，</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表現較佳。然而，隨著推薦數量增加（</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30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50</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65</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），完整模型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的推薦性能明顯提升，特別是在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NDCG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指標上展現出顯著的優勢。另一方面，在購物籃數量多但項目數量少的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資料集中，雖然完整模型在大部分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值上均優於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，但兩者之間的差距相較於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資料集要小得多。這表明，簡單的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模型能夠有效處理項目較少的情境，但當項目數量增加時，便需要更全面的完整模型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。這是因為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不僅考慮了每個用戶的重複購買行為資訊，還學習了用戶與項目之間更為複雜的長短期關聯性，從而能在面對豐富多元的項目選擇時，提供更加精準的推薦。</a:t>
            </a:r>
            <a:endPar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8220459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786422"/>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sp>
        <p:nvSpPr>
          <p:cNvPr id="13" name="文字方塊 12">
            <a:extLst>
              <a:ext uri="{FF2B5EF4-FFF2-40B4-BE49-F238E27FC236}">
                <a16:creationId xmlns:a16="http://schemas.microsoft.com/office/drawing/2014/main" id="{1EF7ACB4-E3A6-8115-8356-3606DE4A2A06}"/>
              </a:ext>
            </a:extLst>
          </p:cNvPr>
          <p:cNvSpPr txBox="1"/>
          <p:nvPr/>
        </p:nvSpPr>
        <p:spPr>
          <a:xfrm>
            <a:off x="806171" y="1226126"/>
            <a:ext cx="7531658" cy="1721049"/>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zh-TW" altLang="en-US" sz="12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觀察三</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：儘管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在性能表現上略遜於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，但其成效仍然超越了許多當前基於神經網絡的推薦模型。表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17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所示，在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資料集中，</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勝過了五個基線模型中的四個；而在 </a:t>
            </a:r>
            <a:r>
              <a:rPr lang="en-US" altLang="zh-TW" sz="12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資料集上，則超越了三個。這顯示，雖然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在與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的直接比較中略顯不足，但其整體推薦效果仍具競爭力。此外，延續觀察二的內容，完整模型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（包含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）在不同的資料集中通常顯示出更加穩定甚至更優的推薦性能。這表明，</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對於完整模型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的貢獻依然顯著，尤其是在處理大規模或項目豐富的資料集時，其影響力和重要性不容忽視。</a:t>
            </a:r>
          </a:p>
        </p:txBody>
      </p:sp>
    </p:spTree>
    <p:extLst>
      <p:ext uri="{BB962C8B-B14F-4D97-AF65-F5344CB8AC3E}">
        <p14:creationId xmlns:p14="http://schemas.microsoft.com/office/powerpoint/2010/main" val="34084759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graphicFrame>
        <p:nvGraphicFramePr>
          <p:cNvPr id="15" name="表格 14">
            <a:extLst>
              <a:ext uri="{FF2B5EF4-FFF2-40B4-BE49-F238E27FC236}">
                <a16:creationId xmlns:a16="http://schemas.microsoft.com/office/drawing/2014/main" id="{82BE1DDF-78F3-4D03-AFAD-C1C9C1ECDB55}"/>
              </a:ext>
            </a:extLst>
          </p:cNvPr>
          <p:cNvGraphicFramePr>
            <a:graphicFrameLocks noGrp="1"/>
          </p:cNvGraphicFramePr>
          <p:nvPr>
            <p:extLst>
              <p:ext uri="{D42A27DB-BD31-4B8C-83A1-F6EECF244321}">
                <p14:modId xmlns:p14="http://schemas.microsoft.com/office/powerpoint/2010/main" val="1959189363"/>
              </p:ext>
            </p:extLst>
          </p:nvPr>
        </p:nvGraphicFramePr>
        <p:xfrm>
          <a:off x="774552" y="1457402"/>
          <a:ext cx="7594894" cy="2592910"/>
        </p:xfrm>
        <a:graphic>
          <a:graphicData uri="http://schemas.openxmlformats.org/drawingml/2006/table">
            <a:tbl>
              <a:tblPr/>
              <a:tblGrid>
                <a:gridCol w="731684">
                  <a:extLst>
                    <a:ext uri="{9D8B030D-6E8A-4147-A177-3AD203B41FA5}">
                      <a16:colId xmlns:a16="http://schemas.microsoft.com/office/drawing/2014/main" val="2913768243"/>
                    </a:ext>
                  </a:extLst>
                </a:gridCol>
                <a:gridCol w="736450">
                  <a:extLst>
                    <a:ext uri="{9D8B030D-6E8A-4147-A177-3AD203B41FA5}">
                      <a16:colId xmlns:a16="http://schemas.microsoft.com/office/drawing/2014/main" val="425010878"/>
                    </a:ext>
                  </a:extLst>
                </a:gridCol>
                <a:gridCol w="612676">
                  <a:extLst>
                    <a:ext uri="{9D8B030D-6E8A-4147-A177-3AD203B41FA5}">
                      <a16:colId xmlns:a16="http://schemas.microsoft.com/office/drawing/2014/main" val="1197077786"/>
                    </a:ext>
                  </a:extLst>
                </a:gridCol>
                <a:gridCol w="612676">
                  <a:extLst>
                    <a:ext uri="{9D8B030D-6E8A-4147-A177-3AD203B41FA5}">
                      <a16:colId xmlns:a16="http://schemas.microsoft.com/office/drawing/2014/main" val="861104371"/>
                    </a:ext>
                  </a:extLst>
                </a:gridCol>
                <a:gridCol w="612676">
                  <a:extLst>
                    <a:ext uri="{9D8B030D-6E8A-4147-A177-3AD203B41FA5}">
                      <a16:colId xmlns:a16="http://schemas.microsoft.com/office/drawing/2014/main" val="3344137658"/>
                    </a:ext>
                  </a:extLst>
                </a:gridCol>
                <a:gridCol w="612676">
                  <a:extLst>
                    <a:ext uri="{9D8B030D-6E8A-4147-A177-3AD203B41FA5}">
                      <a16:colId xmlns:a16="http://schemas.microsoft.com/office/drawing/2014/main" val="245883994"/>
                    </a:ext>
                  </a:extLst>
                </a:gridCol>
                <a:gridCol w="612676">
                  <a:extLst>
                    <a:ext uri="{9D8B030D-6E8A-4147-A177-3AD203B41FA5}">
                      <a16:colId xmlns:a16="http://schemas.microsoft.com/office/drawing/2014/main" val="2482211636"/>
                    </a:ext>
                  </a:extLst>
                </a:gridCol>
                <a:gridCol w="612676">
                  <a:extLst>
                    <a:ext uri="{9D8B030D-6E8A-4147-A177-3AD203B41FA5}">
                      <a16:colId xmlns:a16="http://schemas.microsoft.com/office/drawing/2014/main" val="2474830813"/>
                    </a:ext>
                  </a:extLst>
                </a:gridCol>
                <a:gridCol w="612676">
                  <a:extLst>
                    <a:ext uri="{9D8B030D-6E8A-4147-A177-3AD203B41FA5}">
                      <a16:colId xmlns:a16="http://schemas.microsoft.com/office/drawing/2014/main" val="132813143"/>
                    </a:ext>
                  </a:extLst>
                </a:gridCol>
                <a:gridCol w="612676">
                  <a:extLst>
                    <a:ext uri="{9D8B030D-6E8A-4147-A177-3AD203B41FA5}">
                      <a16:colId xmlns:a16="http://schemas.microsoft.com/office/drawing/2014/main" val="2121449244"/>
                    </a:ext>
                  </a:extLst>
                </a:gridCol>
                <a:gridCol w="612676">
                  <a:extLst>
                    <a:ext uri="{9D8B030D-6E8A-4147-A177-3AD203B41FA5}">
                      <a16:colId xmlns:a16="http://schemas.microsoft.com/office/drawing/2014/main" val="3741334374"/>
                    </a:ext>
                  </a:extLst>
                </a:gridCol>
                <a:gridCol w="612676">
                  <a:extLst>
                    <a:ext uri="{9D8B030D-6E8A-4147-A177-3AD203B41FA5}">
                      <a16:colId xmlns:a16="http://schemas.microsoft.com/office/drawing/2014/main" val="342699068"/>
                    </a:ext>
                  </a:extLst>
                </a:gridCol>
              </a:tblGrid>
              <a:tr h="410416">
                <a:tc>
                  <a:txBody>
                    <a:bodyPr/>
                    <a:lstStyle/>
                    <a:p>
                      <a:pPr algn="ctr" fontAlgn="ct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Model</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63749">
                <a:tc rowSpan="3">
                  <a:txBody>
                    <a:bodyPr/>
                    <a:lstStyle/>
                    <a:p>
                      <a:pPr algn="ctr" fontAlgn="ctr"/>
                      <a:r>
                        <a:rPr lang="en-US" altLang="zh-TW" sz="105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KIM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0.0981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0.0552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0.1283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0.1379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0.1633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DLIM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0.1326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63749">
                <a:tc rowSpan="3">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4689369"/>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0.2186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0.3804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6114230"/>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0.0955</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0.0893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solidFill>
                            <a:schemeClr val="tx1"/>
                          </a:solidFill>
                          <a:effectLst/>
                          <a:latin typeface="Times New Roman" panose="02020603050405020304" pitchFamily="18" charset="0"/>
                          <a:cs typeface="Times New Roman" panose="02020603050405020304" pitchFamily="18" charset="0"/>
                        </a:rPr>
                        <a:t>0.0683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0.0562</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0.0503</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0.1484</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0.1311</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0.1419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0.1557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0.1630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9862896"/>
                  </a:ext>
                </a:extLst>
              </a:tr>
            </a:tbl>
          </a:graphicData>
        </a:graphic>
      </p:graphicFrame>
      <p:sp>
        <p:nvSpPr>
          <p:cNvPr id="11" name="文字方塊 10">
            <a:extLst>
              <a:ext uri="{FF2B5EF4-FFF2-40B4-BE49-F238E27FC236}">
                <a16:creationId xmlns:a16="http://schemas.microsoft.com/office/drawing/2014/main" id="{68A791A5-6D3A-0C29-FF08-EAE37D8998B8}"/>
              </a:ext>
            </a:extLst>
          </p:cNvPr>
          <p:cNvSpPr txBox="1"/>
          <p:nvPr/>
        </p:nvSpPr>
        <p:spPr>
          <a:xfrm>
            <a:off x="1898247" y="1160551"/>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16</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消融實驗結果比較</a:t>
            </a:r>
          </a:p>
        </p:txBody>
      </p:sp>
    </p:spTree>
    <p:extLst>
      <p:ext uri="{BB962C8B-B14F-4D97-AF65-F5344CB8AC3E}">
        <p14:creationId xmlns:p14="http://schemas.microsoft.com/office/powerpoint/2010/main" val="13757067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實驗三：消融實驗</a:t>
            </a:r>
          </a:p>
        </p:txBody>
      </p:sp>
      <p:sp>
        <p:nvSpPr>
          <p:cNvPr id="11" name="文字方塊 10">
            <a:extLst>
              <a:ext uri="{FF2B5EF4-FFF2-40B4-BE49-F238E27FC236}">
                <a16:creationId xmlns:a16="http://schemas.microsoft.com/office/drawing/2014/main" id="{68A791A5-6D3A-0C29-FF08-EAE37D8998B8}"/>
              </a:ext>
            </a:extLst>
          </p:cNvPr>
          <p:cNvSpPr txBox="1"/>
          <p:nvPr/>
        </p:nvSpPr>
        <p:spPr>
          <a:xfrm>
            <a:off x="1898247" y="1160551"/>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17</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DLIM</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 與其他神經網路基線比較</a:t>
            </a:r>
          </a:p>
        </p:txBody>
      </p:sp>
      <p:graphicFrame>
        <p:nvGraphicFramePr>
          <p:cNvPr id="12" name="表格 11">
            <a:extLst>
              <a:ext uri="{FF2B5EF4-FFF2-40B4-BE49-F238E27FC236}">
                <a16:creationId xmlns:a16="http://schemas.microsoft.com/office/drawing/2014/main" id="{4993906E-EA79-CF92-D49F-F11719A86895}"/>
              </a:ext>
            </a:extLst>
          </p:cNvPr>
          <p:cNvGraphicFramePr>
            <a:graphicFrameLocks noGrp="1"/>
          </p:cNvGraphicFramePr>
          <p:nvPr>
            <p:extLst>
              <p:ext uri="{D42A27DB-BD31-4B8C-83A1-F6EECF244321}">
                <p14:modId xmlns:p14="http://schemas.microsoft.com/office/powerpoint/2010/main" val="2776878911"/>
              </p:ext>
            </p:extLst>
          </p:nvPr>
        </p:nvGraphicFramePr>
        <p:xfrm>
          <a:off x="828975" y="1422161"/>
          <a:ext cx="7486052" cy="3037168"/>
        </p:xfrm>
        <a:graphic>
          <a:graphicData uri="http://schemas.openxmlformats.org/drawingml/2006/table">
            <a:tbl>
              <a:tblPr/>
              <a:tblGrid>
                <a:gridCol w="692328">
                  <a:extLst>
                    <a:ext uri="{9D8B030D-6E8A-4147-A177-3AD203B41FA5}">
                      <a16:colId xmlns:a16="http://schemas.microsoft.com/office/drawing/2014/main" val="995706297"/>
                    </a:ext>
                  </a:extLst>
                </a:gridCol>
                <a:gridCol w="574534">
                  <a:extLst>
                    <a:ext uri="{9D8B030D-6E8A-4147-A177-3AD203B41FA5}">
                      <a16:colId xmlns:a16="http://schemas.microsoft.com/office/drawing/2014/main" val="425010878"/>
                    </a:ext>
                  </a:extLst>
                </a:gridCol>
                <a:gridCol w="640380">
                  <a:extLst>
                    <a:ext uri="{9D8B030D-6E8A-4147-A177-3AD203B41FA5}">
                      <a16:colId xmlns:a16="http://schemas.microsoft.com/office/drawing/2014/main" val="1197077786"/>
                    </a:ext>
                  </a:extLst>
                </a:gridCol>
                <a:gridCol w="640380">
                  <a:extLst>
                    <a:ext uri="{9D8B030D-6E8A-4147-A177-3AD203B41FA5}">
                      <a16:colId xmlns:a16="http://schemas.microsoft.com/office/drawing/2014/main" val="861104371"/>
                    </a:ext>
                  </a:extLst>
                </a:gridCol>
                <a:gridCol w="640380">
                  <a:extLst>
                    <a:ext uri="{9D8B030D-6E8A-4147-A177-3AD203B41FA5}">
                      <a16:colId xmlns:a16="http://schemas.microsoft.com/office/drawing/2014/main" val="3344137658"/>
                    </a:ext>
                  </a:extLst>
                </a:gridCol>
                <a:gridCol w="640380">
                  <a:extLst>
                    <a:ext uri="{9D8B030D-6E8A-4147-A177-3AD203B41FA5}">
                      <a16:colId xmlns:a16="http://schemas.microsoft.com/office/drawing/2014/main" val="245883994"/>
                    </a:ext>
                  </a:extLst>
                </a:gridCol>
                <a:gridCol w="640380">
                  <a:extLst>
                    <a:ext uri="{9D8B030D-6E8A-4147-A177-3AD203B41FA5}">
                      <a16:colId xmlns:a16="http://schemas.microsoft.com/office/drawing/2014/main" val="2482211636"/>
                    </a:ext>
                  </a:extLst>
                </a:gridCol>
                <a:gridCol w="603458">
                  <a:extLst>
                    <a:ext uri="{9D8B030D-6E8A-4147-A177-3AD203B41FA5}">
                      <a16:colId xmlns:a16="http://schemas.microsoft.com/office/drawing/2014/main" val="2474830813"/>
                    </a:ext>
                  </a:extLst>
                </a:gridCol>
                <a:gridCol w="603458">
                  <a:extLst>
                    <a:ext uri="{9D8B030D-6E8A-4147-A177-3AD203B41FA5}">
                      <a16:colId xmlns:a16="http://schemas.microsoft.com/office/drawing/2014/main" val="132813143"/>
                    </a:ext>
                  </a:extLst>
                </a:gridCol>
                <a:gridCol w="603458">
                  <a:extLst>
                    <a:ext uri="{9D8B030D-6E8A-4147-A177-3AD203B41FA5}">
                      <a16:colId xmlns:a16="http://schemas.microsoft.com/office/drawing/2014/main" val="2121449244"/>
                    </a:ext>
                  </a:extLst>
                </a:gridCol>
                <a:gridCol w="603458">
                  <a:extLst>
                    <a:ext uri="{9D8B030D-6E8A-4147-A177-3AD203B41FA5}">
                      <a16:colId xmlns:a16="http://schemas.microsoft.com/office/drawing/2014/main" val="3741334374"/>
                    </a:ext>
                  </a:extLst>
                </a:gridCol>
                <a:gridCol w="603458">
                  <a:extLst>
                    <a:ext uri="{9D8B030D-6E8A-4147-A177-3AD203B41FA5}">
                      <a16:colId xmlns:a16="http://schemas.microsoft.com/office/drawing/2014/main" val="342699068"/>
                    </a:ext>
                  </a:extLst>
                </a:gridCol>
              </a:tblGrid>
              <a:tr h="429083">
                <a:tc>
                  <a:txBody>
                    <a:bodyPr/>
                    <a:lstStyle/>
                    <a:p>
                      <a:pPr algn="ctr" fontAlgn="ct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Baseline</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@10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@30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@50</a:t>
                      </a:r>
                      <a:endPar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@65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@10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@30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@50</a:t>
                      </a:r>
                      <a:endPar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@65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18324">
                <a:tc rowSpan="6">
                  <a:txBody>
                    <a:bodyPr/>
                    <a:lstStyle/>
                    <a:p>
                      <a:pPr algn="ctr" fontAlgn="ctr"/>
                      <a:r>
                        <a:rPr lang="en-US" altLang="zh-TW" sz="800" b="0" i="0" u="none" strike="noStrike" dirty="0" err="1">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Tafeng</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DREAM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188882956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CLEA</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3608856358"/>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Beacon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65304420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SHAN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1898542985"/>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Sets2Sets</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0.0536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0.0310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0.0740</a:t>
                      </a:r>
                      <a:endPar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0.1279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278958711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DLIM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0.1326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r h="217251">
                <a:tc rowSpan="6">
                  <a:txBody>
                    <a:bodyPr/>
                    <a:lstStyle/>
                    <a:p>
                      <a:pPr algn="ctr" fontAlgn="ctr"/>
                      <a:r>
                        <a:rPr lang="en-US" altLang="zh-TW" sz="8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DREAM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243716033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CLEA</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299913374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Beacon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extLst>
                  <a:ext uri="{0D108BD9-81ED-4DB2-BD59-A6C34878D82A}">
                    <a16:rowId xmlns:a16="http://schemas.microsoft.com/office/drawing/2014/main" val="2083403007"/>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SHAN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1023156366"/>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Sets2Sets</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0.0958</a:t>
                      </a:r>
                      <a:endPar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8EFA00">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0.1892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2778742432"/>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DLIM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0.0955</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0.0893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solidFill>
                            <a:schemeClr val="tx1"/>
                          </a:solidFill>
                          <a:effectLst/>
                          <a:latin typeface="Times New Roman" panose="02020603050405020304" pitchFamily="18" charset="0"/>
                          <a:ea typeface="Microsoft JhengHei" panose="020B0604030504040204" pitchFamily="34" charset="-120"/>
                          <a:cs typeface="Times New Roman" panose="02020603050405020304" pitchFamily="18" charset="0"/>
                        </a:rPr>
                        <a:t>0.0683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0.0562</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0.0503</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0.1484</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0.1311</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0.1419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0.1557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0.1630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17837249"/>
                  </a:ext>
                </a:extLst>
              </a:tr>
            </a:tbl>
          </a:graphicData>
        </a:graphic>
      </p:graphicFrame>
    </p:spTree>
    <p:extLst>
      <p:ext uri="{BB962C8B-B14F-4D97-AF65-F5344CB8AC3E}">
        <p14:creationId xmlns:p14="http://schemas.microsoft.com/office/powerpoint/2010/main" val="502589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FF8AD8">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Summary</a:t>
            </a: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7200" dirty="0">
                <a:latin typeface="Microsoft JhengHei" panose="020B0604030504040204" pitchFamily="34" charset="-120"/>
                <a:ea typeface="Microsoft JhengHei" panose="020B0604030504040204" pitchFamily="34" charset="-120"/>
              </a:rPr>
              <a:t>總結</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9075887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7664055" y="0"/>
            <a:ext cx="892500" cy="561300"/>
          </a:xfrm>
          <a:prstGeom prst="rect">
            <a:avLst/>
          </a:prstGeom>
          <a:solidFill>
            <a:srgbClr val="FF8AD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577406"/>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結論</a:t>
            </a:r>
          </a:p>
        </p:txBody>
      </p:sp>
      <p:sp>
        <p:nvSpPr>
          <p:cNvPr id="4" name="文字方塊 3">
            <a:extLst>
              <a:ext uri="{FF2B5EF4-FFF2-40B4-BE49-F238E27FC236}">
                <a16:creationId xmlns:a16="http://schemas.microsoft.com/office/drawing/2014/main" id="{024E3D37-4B9F-88FA-257F-B7ECF8855DD8}"/>
              </a:ext>
            </a:extLst>
          </p:cNvPr>
          <p:cNvSpPr txBox="1"/>
          <p:nvPr/>
        </p:nvSpPr>
        <p:spPr>
          <a:xfrm>
            <a:off x="636707" y="874552"/>
            <a:ext cx="7752111" cy="3757824"/>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本研究專為下一次購物籃推薦任務提出一個結合傳統資料檢索技術與當代深度學習方法的混合推薦模型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，而此模型在實作上分為兩個子模型：</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。首先，</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在改進了先前研究</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[36]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的基礎上，透過簡易學習來直接利用用戶的個性化項目頻率資訊，並配合傳統的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KNN</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方法從相似用戶中獲得初始預測。此外，</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KIM</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也進一步地為下一個子模型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確定每個目標用戶的特定鄰居。而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則利用用戶的原始購買序列，通過堆疊的時間注意力機制與多頭注意力機制</a:t>
            </a:r>
            <a:r>
              <a:rPr lang="zh-TW" altLang="en-US" sz="1000" dirty="0">
                <a:latin typeface="Times New Roman" panose="02020603050405020304" pitchFamily="18" charset="0"/>
                <a:ea typeface="Microsoft JhengHei" panose="020B0604030504040204" pitchFamily="34" charset="-120"/>
                <a:cs typeface="Times New Roman" panose="02020603050405020304" pitchFamily="18" charset="0"/>
              </a:rPr>
              <a:t>這樣的複雜架構來</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學習用戶與項目間的複雜關聯</a:t>
            </a:r>
            <a:r>
              <a:rPr lang="zh-TW" altLang="en-US" sz="1000" dirty="0">
                <a:latin typeface="Times New Roman" panose="02020603050405020304" pitchFamily="18" charset="0"/>
                <a:ea typeface="Microsoft JhengHei" panose="020B0604030504040204" pitchFamily="34" charset="-120"/>
                <a:cs typeface="Times New Roman" panose="02020603050405020304" pitchFamily="18" charset="0"/>
              </a:rPr>
              <a:t>，從而產生第二階段的預測結果。</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最終，模型將這兩個子模型的預測結果結合，以提供最終的推薦。</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專注於融合個性化項目頻率與注意力機制的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模型，在兩個</a:t>
            </a:r>
            <a:r>
              <a:rPr lang="zh-TW" altLang="en-US" sz="10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真實世界資料集中相較於其他 </a:t>
            </a:r>
            <a:r>
              <a:rPr lang="en-US" altLang="zh-TW" sz="10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Baselines</a:t>
            </a:r>
            <a:r>
              <a:rPr lang="zh-TW" altLang="en-US" sz="1000" dirty="0">
                <a:solidFill>
                  <a:schemeClr val="bg1">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 取得了最佳的推薦性能。</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此實驗結果不僅顯示了這樣的混合模型在處理具有時間敏感性的購物籃數據中的有效性，特別是在捕捉用戶的長期偏好及其購買行為的動態變化方面，亦證實了結合注意力機制能更有效的利用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資訊，進而達到更出色的推薦效果。</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透過實驗二的敏感度分析，我們進一步了解到每個超參數對模型性能的影響力，並從中找出最好的參數配置來使模型達到最佳性能。而該分析結果顯示了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會受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 Size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的大小影響，當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 Size</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過小時參數更新不穩定，而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過大時則無法進行有效學習。此外，</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則能在大部分的參數設置下表現穩定，這顯示了其穩健的特性和適應不同訓練條件的能力。</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而實驗三的消融研究揭示了兩個子模型分別對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最終推薦的影響力。該實驗結果顯示，在項目數量較少的資料集中，第一個子模型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透過簡單的學習方法即可獲得良好的推薦表現。然而，在項目數量增加時，加入第二個更複雜的子模型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則能實現更穩健甚至更卓越的推薦效果。這不僅表明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能夠靈活適應不同數據集的特性，同時也進一步證明了每個子模型對於整體架構的必要性和重要性。</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122652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7664055" y="0"/>
            <a:ext cx="892500" cy="561300"/>
          </a:xfrm>
          <a:prstGeom prst="rect">
            <a:avLst/>
          </a:prstGeom>
          <a:solidFill>
            <a:srgbClr val="FF8AD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未來展望</a:t>
            </a:r>
          </a:p>
        </p:txBody>
      </p:sp>
      <p:sp>
        <p:nvSpPr>
          <p:cNvPr id="4" name="文字方塊 3">
            <a:extLst>
              <a:ext uri="{FF2B5EF4-FFF2-40B4-BE49-F238E27FC236}">
                <a16:creationId xmlns:a16="http://schemas.microsoft.com/office/drawing/2014/main" id="{B58A1727-C672-D610-9BF8-E58FDCDA6252}"/>
              </a:ext>
            </a:extLst>
          </p:cNvPr>
          <p:cNvSpPr txBox="1"/>
          <p:nvPr/>
        </p:nvSpPr>
        <p:spPr>
          <a:xfrm>
            <a:off x="695944" y="1024010"/>
            <a:ext cx="7752111" cy="3456395"/>
          </a:xfrm>
          <a:prstGeom prst="rect">
            <a:avLst/>
          </a:prstGeom>
          <a:noFill/>
        </p:spPr>
        <p:txBody>
          <a:bodyPr wrap="square">
            <a:spAutoFit/>
          </a:bodyPr>
          <a:lstStyle/>
          <a:p>
            <a:pPr algn="just">
              <a:lnSpc>
                <a:spcPct val="150000"/>
              </a:lnSpc>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儘管本研究提出的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方法在購物籃推薦性能方面與過去方法相比已取得顯著改進，但仍然存在一些局限性以及研究方向直得進一步深入探討。</a:t>
            </a:r>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首先，在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階段，</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模型主要僅利用個性化項目頻率（</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來構建用戶和項目的向量，這可能會限制向量表示的豐富性。因此，在未來我們可以通過引入更多的特徵和數據來源來豐富向量表示。例如，將用戶的瀏覽歷史、點擊行為、評分數據等多源數據融合進來，甚至可以考慮加入節日、地點、天氣等上下文資訊，以及用戶的社交關係等。這些多樣的數據來源將幫助構建每個用戶和項目更加全面的向量表示，從而更好地捕捉用戶的複雜行為模式和潛在偏好。</a:t>
            </a:r>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其次，在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階段，我們可以改進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方法來提升模型的預測準確性和適應性。目前做法是利用一個可學習的衰減率應用指數衰減公式來決定每個購物籃權重，而這種方法可能還不足以充分捕捉時間特徵資訊。因此，我們可以考慮引入更複雜、更多層次的時間衰減，或是結合時間嵌入和多頭時間注意力機制。此外，我們也可以探索結合一些在處理時間序列數據非常有效的模型，如：</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LSTM [72]</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GRU [73]</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TCN [74]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等，充分利用這些模型在處理長期依賴和序列數據方面的優勢，以進一步增強模型的時間動態建模能力。</a:t>
            </a:r>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後，本研究在使用兩個特性略有差異的數據集時，發現了完整模型與其子模型之間明顯不同的表現反應。針對此現象，未來我們計劃使用更多樣化的數據集來進行廣泛實驗，這將有助於我們更全面地了解本模型的適應能力，並且能夠持續對模型進行精細調整和優化，以增強其在不同應用場景下的表現和可靠性。</a:t>
            </a:r>
            <a:endPar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311814024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sp>
        <p:nvSpPr>
          <p:cNvPr id="4881" name="Google Shape;4881;p46"/>
          <p:cNvSpPr txBox="1">
            <a:spLocks noGrp="1"/>
          </p:cNvSpPr>
          <p:nvPr>
            <p:ph type="title"/>
          </p:nvPr>
        </p:nvSpPr>
        <p:spPr>
          <a:xfrm>
            <a:off x="1371600" y="540000"/>
            <a:ext cx="4296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4898" name="Google Shape;4898;p46"/>
          <p:cNvSpPr/>
          <p:nvPr/>
        </p:nvSpPr>
        <p:spPr>
          <a:xfrm>
            <a:off x="0" y="1734325"/>
            <a:ext cx="54312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6">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6"/>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4" name="文字方塊 13">
            <a:extLst>
              <a:ext uri="{FF2B5EF4-FFF2-40B4-BE49-F238E27FC236}">
                <a16:creationId xmlns:a16="http://schemas.microsoft.com/office/drawing/2014/main" id="{2E5A429D-70E0-4F0B-ACDC-ADDD9F5CE28F}"/>
              </a:ext>
            </a:extLst>
          </p:cNvPr>
          <p:cNvSpPr txBox="1"/>
          <p:nvPr/>
        </p:nvSpPr>
        <p:spPr>
          <a:xfrm>
            <a:off x="695274" y="751016"/>
            <a:ext cx="7753451" cy="1720984"/>
          </a:xfrm>
          <a:prstGeom prst="rect">
            <a:avLst/>
          </a:prstGeom>
          <a:noFill/>
        </p:spPr>
        <p:txBody>
          <a:bodyPr wrap="square" rtlCol="0">
            <a:spAutoFit/>
          </a:bodyPr>
          <a:lstStyle/>
          <a:p>
            <a:pPr algn="just">
              <a:lnSpc>
                <a:spcPct val="150000"/>
              </a:lnSpc>
            </a:pPr>
            <a:r>
              <a:rPr lang="zh-TW" altLang="en-US" sz="12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然而，現今不論是基於會話抑或是序列方法之個性化推薦研究，許多模型架構會以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RNN [27]</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Transformer [28]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為基礎進行設計。</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原因在於，</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以其循環結構有效地捕捉時間序列中的順序和時間相關性，並處理長期相依性，從而更好地理解過去行為對未來行為的影響。同時，</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可以儲存過去的資訊，並在後續預測中使用，因此在處理序列數據時能夠充分考慮上下文情境。而 </a:t>
            </a:r>
            <a:r>
              <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則以其注意力機制處理時間序列，平行考慮了位置間的相依性，並且能夠根據不同位置的重要性自動調整權重，以同時考慮序列內外的上下文情境，更好地捕捉位置間的關聯性。</a:t>
            </a:r>
            <a:endParaRPr lang="en-US" altLang="zh-TW" sz="12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548519716"/>
      </p:ext>
    </p:extLst>
  </p:cSld>
  <p:clrMapOvr>
    <a:masterClrMapping/>
  </p:clrMapOvr>
</p:sld>
</file>

<file path=ppt/theme/theme1.xml><?xml version="1.0" encoding="utf-8"?>
<a:theme xmlns:a="http://schemas.openxmlformats.org/drawingml/2006/main" name="People &amp; Diversity Website Design by Slidesgo">
  <a:themeElements>
    <a:clrScheme name="Simple Light">
      <a:dk1>
        <a:srgbClr val="000000"/>
      </a:dk1>
      <a:lt1>
        <a:srgbClr val="FFFFFF"/>
      </a:lt1>
      <a:dk2>
        <a:srgbClr val="EFEFEF"/>
      </a:dk2>
      <a:lt2>
        <a:srgbClr val="FFCE1C"/>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52184</TotalTime>
  <Words>21053</Words>
  <Application>Microsoft Office PowerPoint</Application>
  <PresentationFormat>如螢幕大小 (16:9)</PresentationFormat>
  <Paragraphs>2379</Paragraphs>
  <Slides>89</Slides>
  <Notes>89</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89</vt:i4>
      </vt:variant>
    </vt:vector>
  </HeadingPairs>
  <TitlesOfParts>
    <vt:vector size="99" baseType="lpstr">
      <vt:lpstr>Arial</vt:lpstr>
      <vt:lpstr>Times New Roman</vt:lpstr>
      <vt:lpstr>Helvetica</vt:lpstr>
      <vt:lpstr>微軟正黑體</vt:lpstr>
      <vt:lpstr>Cambria Math</vt:lpstr>
      <vt:lpstr>新細明體</vt:lpstr>
      <vt:lpstr>Poppins</vt:lpstr>
      <vt:lpstr>Wingdings</vt:lpstr>
      <vt:lpstr>微軟正黑體</vt:lpstr>
      <vt:lpstr>People &amp; Diversity Website Design by Slidesgo</vt:lpstr>
      <vt:lpstr>PIFTA4Rec：A Hybrid Model of Personalized Item Frequency and Temporal Attention for Next-basket Recommendation </vt:lpstr>
      <vt:lpstr>PowerPoint 簡報</vt:lpstr>
      <vt:lpstr>0 2 </vt:lpstr>
      <vt:lpstr>緒論</vt:lpstr>
      <vt:lpstr>PowerPoint 簡報</vt:lpstr>
      <vt:lpstr>PowerPoint 簡報</vt:lpstr>
      <vt:lpstr>PowerPoint 簡報</vt:lpstr>
      <vt:lpstr>PowerPoint 簡報</vt:lpstr>
      <vt:lpstr>PowerPoint 簡報</vt:lpstr>
      <vt:lpstr>PowerPoint 簡報</vt:lpstr>
      <vt:lpstr>PowerPoint 簡報</vt:lpstr>
      <vt:lpstr>PowerPoint 簡報</vt:lpstr>
      <vt:lpstr>文獻探討</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研究方法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實驗設計</vt:lpstr>
      <vt:lpstr>PowerPoint 簡報</vt:lpstr>
      <vt:lpstr>PowerPoint 簡報</vt:lpstr>
      <vt:lpstr>PowerPoint 簡報</vt:lpstr>
      <vt:lpstr>PowerPoint 簡報</vt:lpstr>
      <vt:lpstr>PowerPoint 簡報</vt:lpstr>
      <vt:lpstr>PowerPoint 簡報</vt:lpstr>
      <vt:lpstr>PowerPoint 簡報</vt:lpstr>
      <vt:lpstr>PowerPoint 簡報</vt:lpstr>
      <vt:lpstr>實驗結果</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總結</vt:lpstr>
      <vt:lpstr>PowerPoint 簡報</vt:lpstr>
      <vt:lpstr>PowerPoint 簡報</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&amp; DIVERSITY WEBSITE DESIGN</dc:title>
  <cp:lastModifiedBy>Lin</cp:lastModifiedBy>
  <cp:revision>730</cp:revision>
  <dcterms:modified xsi:type="dcterms:W3CDTF">2024-07-07T09:18:52Z</dcterms:modified>
</cp:coreProperties>
</file>